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Lst>
  <p:sldSz cx="9144000" cy="6858000" type="screen4x3"/>
  <p:notesSz cx="6858000" cy="9144000"/>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BE"/>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het opmaakprofiel van de modelondertitel te bewerken</a:t>
            </a:r>
            <a:endParaRPr lang="nl-BE"/>
          </a:p>
        </p:txBody>
      </p:sp>
      <p:sp>
        <p:nvSpPr>
          <p:cNvPr id="4" name="Tijdelijke aanduiding voor datum 3"/>
          <p:cNvSpPr>
            <a:spLocks noGrp="1"/>
          </p:cNvSpPr>
          <p:nvPr>
            <p:ph type="dt" sz="half" idx="10"/>
          </p:nvPr>
        </p:nvSpPr>
        <p:spPr/>
        <p:txBody>
          <a:bodyPr/>
          <a:lstStyle/>
          <a:p>
            <a:fld id="{DFC7043C-5DD7-493C-8DDE-557F8A12C8DE}" type="datetimeFigureOut">
              <a:rPr lang="nl-BE" smtClean="0"/>
              <a:t>11/02/2013</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E350C3BE-F186-43ED-9A26-8691A46FD7D1}" type="slidenum">
              <a:rPr lang="nl-BE" smtClean="0"/>
              <a:t>‹nr.›</a:t>
            </a:fld>
            <a:endParaRPr lang="nl-B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10"/>
          </p:nvPr>
        </p:nvSpPr>
        <p:spPr/>
        <p:txBody>
          <a:bodyPr/>
          <a:lstStyle/>
          <a:p>
            <a:fld id="{DFC7043C-5DD7-493C-8DDE-557F8A12C8DE}" type="datetimeFigureOut">
              <a:rPr lang="nl-BE" smtClean="0"/>
              <a:t>11/02/2013</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E350C3BE-F186-43ED-9A26-8691A46FD7D1}" type="slidenum">
              <a:rPr lang="nl-BE" smtClean="0"/>
              <a:t>‹nr.›</a:t>
            </a:fld>
            <a:endParaRPr lang="nl-B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nl-BE"/>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10"/>
          </p:nvPr>
        </p:nvSpPr>
        <p:spPr/>
        <p:txBody>
          <a:bodyPr/>
          <a:lstStyle/>
          <a:p>
            <a:fld id="{DFC7043C-5DD7-493C-8DDE-557F8A12C8DE}" type="datetimeFigureOut">
              <a:rPr lang="nl-BE" smtClean="0"/>
              <a:t>11/02/2013</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E350C3BE-F186-43ED-9A26-8691A46FD7D1}" type="slidenum">
              <a:rPr lang="nl-BE" smtClean="0"/>
              <a:t>‹nr.›</a:t>
            </a:fld>
            <a:endParaRPr lang="nl-B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10"/>
          </p:nvPr>
        </p:nvSpPr>
        <p:spPr/>
        <p:txBody>
          <a:bodyPr/>
          <a:lstStyle/>
          <a:p>
            <a:fld id="{DFC7043C-5DD7-493C-8DDE-557F8A12C8DE}" type="datetimeFigureOut">
              <a:rPr lang="nl-BE" smtClean="0"/>
              <a:t>11/02/2013</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E350C3BE-F186-43ED-9A26-8691A46FD7D1}" type="slidenum">
              <a:rPr lang="nl-BE" smtClean="0"/>
              <a:t>‹nr.›</a:t>
            </a:fld>
            <a:endParaRPr lang="nl-B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BE"/>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DFC7043C-5DD7-493C-8DDE-557F8A12C8DE}" type="datetimeFigureOut">
              <a:rPr lang="nl-BE" smtClean="0"/>
              <a:t>11/02/2013</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E350C3BE-F186-43ED-9A26-8691A46FD7D1}" type="slidenum">
              <a:rPr lang="nl-BE" smtClean="0"/>
              <a:t>‹nr.›</a:t>
            </a:fld>
            <a:endParaRPr lang="nl-B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5" name="Tijdelijke aanduiding voor datum 4"/>
          <p:cNvSpPr>
            <a:spLocks noGrp="1"/>
          </p:cNvSpPr>
          <p:nvPr>
            <p:ph type="dt" sz="half" idx="10"/>
          </p:nvPr>
        </p:nvSpPr>
        <p:spPr/>
        <p:txBody>
          <a:bodyPr/>
          <a:lstStyle/>
          <a:p>
            <a:fld id="{DFC7043C-5DD7-493C-8DDE-557F8A12C8DE}" type="datetimeFigureOut">
              <a:rPr lang="nl-BE" smtClean="0"/>
              <a:t>11/02/2013</a:t>
            </a:fld>
            <a:endParaRPr lang="nl-BE"/>
          </a:p>
        </p:txBody>
      </p:sp>
      <p:sp>
        <p:nvSpPr>
          <p:cNvPr id="6" name="Tijdelijke aanduiding voor voettekst 5"/>
          <p:cNvSpPr>
            <a:spLocks noGrp="1"/>
          </p:cNvSpPr>
          <p:nvPr>
            <p:ph type="ftr" sz="quarter" idx="11"/>
          </p:nvPr>
        </p:nvSpPr>
        <p:spPr/>
        <p:txBody>
          <a:bodyPr/>
          <a:lstStyle/>
          <a:p>
            <a:endParaRPr lang="nl-BE"/>
          </a:p>
        </p:txBody>
      </p:sp>
      <p:sp>
        <p:nvSpPr>
          <p:cNvPr id="7" name="Tijdelijke aanduiding voor dianummer 6"/>
          <p:cNvSpPr>
            <a:spLocks noGrp="1"/>
          </p:cNvSpPr>
          <p:nvPr>
            <p:ph type="sldNum" sz="quarter" idx="12"/>
          </p:nvPr>
        </p:nvSpPr>
        <p:spPr/>
        <p:txBody>
          <a:bodyPr/>
          <a:lstStyle/>
          <a:p>
            <a:fld id="{E350C3BE-F186-43ED-9A26-8691A46FD7D1}" type="slidenum">
              <a:rPr lang="nl-BE" smtClean="0"/>
              <a:t>‹nr.›</a:t>
            </a:fld>
            <a:endParaRPr lang="nl-B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BE"/>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7" name="Tijdelijke aanduiding voor datum 6"/>
          <p:cNvSpPr>
            <a:spLocks noGrp="1"/>
          </p:cNvSpPr>
          <p:nvPr>
            <p:ph type="dt" sz="half" idx="10"/>
          </p:nvPr>
        </p:nvSpPr>
        <p:spPr/>
        <p:txBody>
          <a:bodyPr/>
          <a:lstStyle/>
          <a:p>
            <a:fld id="{DFC7043C-5DD7-493C-8DDE-557F8A12C8DE}" type="datetimeFigureOut">
              <a:rPr lang="nl-BE" smtClean="0"/>
              <a:t>11/02/2013</a:t>
            </a:fld>
            <a:endParaRPr lang="nl-BE"/>
          </a:p>
        </p:txBody>
      </p:sp>
      <p:sp>
        <p:nvSpPr>
          <p:cNvPr id="8" name="Tijdelijke aanduiding voor voettekst 7"/>
          <p:cNvSpPr>
            <a:spLocks noGrp="1"/>
          </p:cNvSpPr>
          <p:nvPr>
            <p:ph type="ftr" sz="quarter" idx="11"/>
          </p:nvPr>
        </p:nvSpPr>
        <p:spPr/>
        <p:txBody>
          <a:bodyPr/>
          <a:lstStyle/>
          <a:p>
            <a:endParaRPr lang="nl-BE"/>
          </a:p>
        </p:txBody>
      </p:sp>
      <p:sp>
        <p:nvSpPr>
          <p:cNvPr id="9" name="Tijdelijke aanduiding voor dianummer 8"/>
          <p:cNvSpPr>
            <a:spLocks noGrp="1"/>
          </p:cNvSpPr>
          <p:nvPr>
            <p:ph type="sldNum" sz="quarter" idx="12"/>
          </p:nvPr>
        </p:nvSpPr>
        <p:spPr/>
        <p:txBody>
          <a:bodyPr/>
          <a:lstStyle/>
          <a:p>
            <a:fld id="{E350C3BE-F186-43ED-9A26-8691A46FD7D1}" type="slidenum">
              <a:rPr lang="nl-BE" smtClean="0"/>
              <a:t>‹nr.›</a:t>
            </a:fld>
            <a:endParaRPr lang="nl-B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datum 2"/>
          <p:cNvSpPr>
            <a:spLocks noGrp="1"/>
          </p:cNvSpPr>
          <p:nvPr>
            <p:ph type="dt" sz="half" idx="10"/>
          </p:nvPr>
        </p:nvSpPr>
        <p:spPr/>
        <p:txBody>
          <a:bodyPr/>
          <a:lstStyle/>
          <a:p>
            <a:fld id="{DFC7043C-5DD7-493C-8DDE-557F8A12C8DE}" type="datetimeFigureOut">
              <a:rPr lang="nl-BE" smtClean="0"/>
              <a:t>11/02/2013</a:t>
            </a:fld>
            <a:endParaRPr lang="nl-BE"/>
          </a:p>
        </p:txBody>
      </p:sp>
      <p:sp>
        <p:nvSpPr>
          <p:cNvPr id="4" name="Tijdelijke aanduiding voor voettekst 3"/>
          <p:cNvSpPr>
            <a:spLocks noGrp="1"/>
          </p:cNvSpPr>
          <p:nvPr>
            <p:ph type="ftr" sz="quarter" idx="11"/>
          </p:nvPr>
        </p:nvSpPr>
        <p:spPr/>
        <p:txBody>
          <a:bodyPr/>
          <a:lstStyle/>
          <a:p>
            <a:endParaRPr lang="nl-BE"/>
          </a:p>
        </p:txBody>
      </p:sp>
      <p:sp>
        <p:nvSpPr>
          <p:cNvPr id="5" name="Tijdelijke aanduiding voor dianummer 4"/>
          <p:cNvSpPr>
            <a:spLocks noGrp="1"/>
          </p:cNvSpPr>
          <p:nvPr>
            <p:ph type="sldNum" sz="quarter" idx="12"/>
          </p:nvPr>
        </p:nvSpPr>
        <p:spPr/>
        <p:txBody>
          <a:bodyPr/>
          <a:lstStyle/>
          <a:p>
            <a:fld id="{E350C3BE-F186-43ED-9A26-8691A46FD7D1}" type="slidenum">
              <a:rPr lang="nl-BE" smtClean="0"/>
              <a:t>‹nr.›</a:t>
            </a:fld>
            <a:endParaRPr lang="nl-B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DFC7043C-5DD7-493C-8DDE-557F8A12C8DE}" type="datetimeFigureOut">
              <a:rPr lang="nl-BE" smtClean="0"/>
              <a:t>11/02/2013</a:t>
            </a:fld>
            <a:endParaRPr lang="nl-BE"/>
          </a:p>
        </p:txBody>
      </p:sp>
      <p:sp>
        <p:nvSpPr>
          <p:cNvPr id="3" name="Tijdelijke aanduiding voor voettekst 2"/>
          <p:cNvSpPr>
            <a:spLocks noGrp="1"/>
          </p:cNvSpPr>
          <p:nvPr>
            <p:ph type="ftr" sz="quarter" idx="11"/>
          </p:nvPr>
        </p:nvSpPr>
        <p:spPr/>
        <p:txBody>
          <a:bodyPr/>
          <a:lstStyle/>
          <a:p>
            <a:endParaRPr lang="nl-BE"/>
          </a:p>
        </p:txBody>
      </p:sp>
      <p:sp>
        <p:nvSpPr>
          <p:cNvPr id="4" name="Tijdelijke aanduiding voor dianummer 3"/>
          <p:cNvSpPr>
            <a:spLocks noGrp="1"/>
          </p:cNvSpPr>
          <p:nvPr>
            <p:ph type="sldNum" sz="quarter" idx="12"/>
          </p:nvPr>
        </p:nvSpPr>
        <p:spPr/>
        <p:txBody>
          <a:bodyPr/>
          <a:lstStyle/>
          <a:p>
            <a:fld id="{E350C3BE-F186-43ED-9A26-8691A46FD7D1}" type="slidenum">
              <a:rPr lang="nl-BE" smtClean="0"/>
              <a:t>‹nr.›</a:t>
            </a:fld>
            <a:endParaRPr lang="nl-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BE"/>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DFC7043C-5DD7-493C-8DDE-557F8A12C8DE}" type="datetimeFigureOut">
              <a:rPr lang="nl-BE" smtClean="0"/>
              <a:t>11/02/2013</a:t>
            </a:fld>
            <a:endParaRPr lang="nl-BE"/>
          </a:p>
        </p:txBody>
      </p:sp>
      <p:sp>
        <p:nvSpPr>
          <p:cNvPr id="6" name="Tijdelijke aanduiding voor voettekst 5"/>
          <p:cNvSpPr>
            <a:spLocks noGrp="1"/>
          </p:cNvSpPr>
          <p:nvPr>
            <p:ph type="ftr" sz="quarter" idx="11"/>
          </p:nvPr>
        </p:nvSpPr>
        <p:spPr/>
        <p:txBody>
          <a:bodyPr/>
          <a:lstStyle/>
          <a:p>
            <a:endParaRPr lang="nl-BE"/>
          </a:p>
        </p:txBody>
      </p:sp>
      <p:sp>
        <p:nvSpPr>
          <p:cNvPr id="7" name="Tijdelijke aanduiding voor dianummer 6"/>
          <p:cNvSpPr>
            <a:spLocks noGrp="1"/>
          </p:cNvSpPr>
          <p:nvPr>
            <p:ph type="sldNum" sz="quarter" idx="12"/>
          </p:nvPr>
        </p:nvSpPr>
        <p:spPr/>
        <p:txBody>
          <a:bodyPr/>
          <a:lstStyle/>
          <a:p>
            <a:fld id="{E350C3BE-F186-43ED-9A26-8691A46FD7D1}" type="slidenum">
              <a:rPr lang="nl-BE" smtClean="0"/>
              <a:t>‹nr.›</a:t>
            </a:fld>
            <a:endParaRPr lang="nl-B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BE"/>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BE"/>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DFC7043C-5DD7-493C-8DDE-557F8A12C8DE}" type="datetimeFigureOut">
              <a:rPr lang="nl-BE" smtClean="0"/>
              <a:t>11/02/2013</a:t>
            </a:fld>
            <a:endParaRPr lang="nl-BE"/>
          </a:p>
        </p:txBody>
      </p:sp>
      <p:sp>
        <p:nvSpPr>
          <p:cNvPr id="6" name="Tijdelijke aanduiding voor voettekst 5"/>
          <p:cNvSpPr>
            <a:spLocks noGrp="1"/>
          </p:cNvSpPr>
          <p:nvPr>
            <p:ph type="ftr" sz="quarter" idx="11"/>
          </p:nvPr>
        </p:nvSpPr>
        <p:spPr/>
        <p:txBody>
          <a:bodyPr/>
          <a:lstStyle/>
          <a:p>
            <a:endParaRPr lang="nl-BE"/>
          </a:p>
        </p:txBody>
      </p:sp>
      <p:sp>
        <p:nvSpPr>
          <p:cNvPr id="7" name="Tijdelijke aanduiding voor dianummer 6"/>
          <p:cNvSpPr>
            <a:spLocks noGrp="1"/>
          </p:cNvSpPr>
          <p:nvPr>
            <p:ph type="sldNum" sz="quarter" idx="12"/>
          </p:nvPr>
        </p:nvSpPr>
        <p:spPr/>
        <p:txBody>
          <a:bodyPr/>
          <a:lstStyle/>
          <a:p>
            <a:fld id="{E350C3BE-F186-43ED-9A26-8691A46FD7D1}" type="slidenum">
              <a:rPr lang="nl-BE" smtClean="0"/>
              <a:t>‹nr.›</a:t>
            </a:fld>
            <a:endParaRPr lang="nl-B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smtClean="0"/>
              <a:t>Klik om de stijl te bewerken</a:t>
            </a:r>
            <a:endParaRPr lang="nl-BE"/>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C7043C-5DD7-493C-8DDE-557F8A12C8DE}" type="datetimeFigureOut">
              <a:rPr lang="nl-BE" smtClean="0"/>
              <a:t>11/02/2013</a:t>
            </a:fld>
            <a:endParaRPr lang="nl-BE"/>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BE"/>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50C3BE-F186-43ED-9A26-8691A46FD7D1}" type="slidenum">
              <a:rPr lang="nl-BE" smtClean="0"/>
              <a:t>‹nr.›</a:t>
            </a:fld>
            <a:endParaRPr lang="nl-B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schooltv.nl/beeldbank/clip/20060208_vulkaan01" TargetMode="External"/><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hyperlink" Target="http://www.schooltv.nl/beeldbank/clip/20060208_vulkaan01"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5.gif"/><Relationship Id="rId2" Type="http://schemas.openxmlformats.org/officeDocument/2006/relationships/image" Target="../media/image34.gi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hyperlink" Target="http://www.schooltv.nl/beeldbank/clip/20060208_gebergte01" TargetMode="External"/><Relationship Id="rId2" Type="http://schemas.openxmlformats.org/officeDocument/2006/relationships/image" Target="../media/image37.jpe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28.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30.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8" Type="http://schemas.openxmlformats.org/officeDocument/2006/relationships/hyperlink" Target="http://www.youtube.com/watch?v=m9RF5eRdG9c&amp;feature=&amp;p=53B48FAAF6147771&amp;index=0&amp;playnext=1" TargetMode="External"/><Relationship Id="rId3" Type="http://schemas.openxmlformats.org/officeDocument/2006/relationships/image" Target="../media/image39.jpeg"/><Relationship Id="rId7" Type="http://schemas.openxmlformats.org/officeDocument/2006/relationships/image" Target="../media/image41.jpeg"/><Relationship Id="rId2" Type="http://schemas.openxmlformats.org/officeDocument/2006/relationships/hyperlink" Target="http://nl.youtube.com/watch?v=O6QGDdfaDkY" TargetMode="External"/><Relationship Id="rId1" Type="http://schemas.openxmlformats.org/officeDocument/2006/relationships/slideLayout" Target="../slideLayouts/slideLayout7.xml"/><Relationship Id="rId6" Type="http://schemas.openxmlformats.org/officeDocument/2006/relationships/image" Target="../media/image40.jpeg"/><Relationship Id="rId5" Type="http://schemas.openxmlformats.org/officeDocument/2006/relationships/image" Target="../media/image5.jpeg"/><Relationship Id="rId4" Type="http://schemas.openxmlformats.org/officeDocument/2006/relationships/hyperlink" Target="http://www.schooltv.nl/beeldbank/clip/20060208_aardbeving01"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45.jpeg"/><Relationship Id="rId7" Type="http://schemas.openxmlformats.org/officeDocument/2006/relationships/image" Target="../media/image48.jpeg"/><Relationship Id="rId2" Type="http://schemas.openxmlformats.org/officeDocument/2006/relationships/hyperlink" Target="http://nl.youtube.com/watch?v=M2NvNoqal6I" TargetMode="External"/><Relationship Id="rId1" Type="http://schemas.openxmlformats.org/officeDocument/2006/relationships/slideLayout" Target="../slideLayouts/slideLayout7.xml"/><Relationship Id="rId6" Type="http://schemas.openxmlformats.org/officeDocument/2006/relationships/hyperlink" Target="http://www.youtube.com/watch?v=RDOuwMj7Xzo&amp;feature=related" TargetMode="External"/><Relationship Id="rId5" Type="http://schemas.openxmlformats.org/officeDocument/2006/relationships/image" Target="../media/image47.jpeg"/><Relationship Id="rId4" Type="http://schemas.openxmlformats.org/officeDocument/2006/relationships/image" Target="../media/image46.jpeg"/></Relationships>
</file>

<file path=ppt/slides/_rels/slide3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hyperlink" Target="http://upload.wikimedia.org/wikipedia/commons/a/a7/Tsunami_nl.png"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hyperlink" Target="http://upload.wikimedia.org/wikipedia/commons/c/c6/Tsunami-kueste.01.vm.jpg" TargetMode="Externa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54.png"/><Relationship Id="rId7" Type="http://schemas.openxmlformats.org/officeDocument/2006/relationships/image" Target="../media/image5.jpeg"/><Relationship Id="rId2" Type="http://schemas.openxmlformats.org/officeDocument/2006/relationships/hyperlink" Target="http://nl.youtube.com/watch?v=zPWihV9F59M&amp;feature=related" TargetMode="External"/><Relationship Id="rId1" Type="http://schemas.openxmlformats.org/officeDocument/2006/relationships/slideLayout" Target="../slideLayouts/slideLayout7.xml"/><Relationship Id="rId6" Type="http://schemas.openxmlformats.org/officeDocument/2006/relationships/hyperlink" Target="http://www.schooltv.nl/beeldbank/clip/20060208_vulkaan02" TargetMode="External"/><Relationship Id="rId5" Type="http://schemas.openxmlformats.org/officeDocument/2006/relationships/image" Target="../media/image55.png"/><Relationship Id="rId4" Type="http://schemas.openxmlformats.org/officeDocument/2006/relationships/hyperlink" Target="http://nl.youtube.com/watch?v=JId_Cy-KcJs&amp;feature=related" TargetMode="External"/></Relationships>
</file>

<file path=ppt/slides/_rels/slide46.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upload.wikimedia.org/wikipedia/commons/5/55/Great_Rift_Valley.png" TargetMode="Externa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2"/>
          <p:cNvSpPr txBox="1">
            <a:spLocks noChangeArrowheads="1"/>
          </p:cNvSpPr>
          <p:nvPr/>
        </p:nvSpPr>
        <p:spPr bwMode="auto">
          <a:xfrm>
            <a:off x="0" y="228600"/>
            <a:ext cx="9144000" cy="701675"/>
          </a:xfrm>
          <a:prstGeom prst="rect">
            <a:avLst/>
          </a:prstGeom>
          <a:noFill/>
          <a:ln w="9525">
            <a:noFill/>
            <a:miter lim="800000"/>
            <a:headEnd/>
            <a:tailEnd/>
          </a:ln>
        </p:spPr>
        <p:txBody>
          <a:bodyPr>
            <a:spAutoFit/>
          </a:bodyPr>
          <a:lstStyle/>
          <a:p>
            <a:pPr algn="ctr">
              <a:spcBef>
                <a:spcPct val="50000"/>
              </a:spcBef>
            </a:pPr>
            <a:r>
              <a:rPr lang="nl-BE" sz="4000" b="1" u="sng">
                <a:latin typeface="Arial" charset="0"/>
                <a:cs typeface="Arial" charset="0"/>
              </a:rPr>
              <a:t>Platen schuiven uit elkaar</a:t>
            </a:r>
          </a:p>
        </p:txBody>
      </p:sp>
      <p:pic>
        <p:nvPicPr>
          <p:cNvPr id="32771" name="Picture 3" descr="mid-ocean rug"/>
          <p:cNvPicPr>
            <a:picLocks noChangeAspect="1" noChangeArrowheads="1"/>
          </p:cNvPicPr>
          <p:nvPr/>
        </p:nvPicPr>
        <p:blipFill>
          <a:blip r:embed="rId2" cstate="print">
            <a:lum bright="-18000"/>
          </a:blip>
          <a:srcRect l="23253" r="4794" b="76360"/>
          <a:stretch>
            <a:fillRect/>
          </a:stretch>
        </p:blipFill>
        <p:spPr bwMode="auto">
          <a:xfrm>
            <a:off x="3200400" y="1412875"/>
            <a:ext cx="5475288" cy="2003425"/>
          </a:xfrm>
          <a:prstGeom prst="rect">
            <a:avLst/>
          </a:prstGeom>
          <a:noFill/>
          <a:ln w="9525">
            <a:noFill/>
            <a:miter lim="800000"/>
            <a:headEnd/>
            <a:tailEnd/>
          </a:ln>
        </p:spPr>
      </p:pic>
      <p:sp>
        <p:nvSpPr>
          <p:cNvPr id="31748" name="Text Box 4"/>
          <p:cNvSpPr txBox="1">
            <a:spLocks noChangeArrowheads="1"/>
          </p:cNvSpPr>
          <p:nvPr/>
        </p:nvSpPr>
        <p:spPr bwMode="auto">
          <a:xfrm>
            <a:off x="179388" y="1341438"/>
            <a:ext cx="2089150" cy="366712"/>
          </a:xfrm>
          <a:prstGeom prst="rect">
            <a:avLst/>
          </a:prstGeom>
          <a:noFill/>
          <a:ln w="9525">
            <a:noFill/>
            <a:miter lim="800000"/>
            <a:headEnd/>
            <a:tailEnd/>
          </a:ln>
        </p:spPr>
        <p:txBody>
          <a:bodyPr>
            <a:spAutoFit/>
          </a:bodyPr>
          <a:lstStyle/>
          <a:p>
            <a:pPr>
              <a:spcBef>
                <a:spcPct val="50000"/>
              </a:spcBef>
            </a:pPr>
            <a:r>
              <a:rPr lang="nl-BE" sz="1800" b="1">
                <a:latin typeface="Arial" charset="0"/>
              </a:rPr>
              <a:t>Fase A:</a:t>
            </a:r>
          </a:p>
        </p:txBody>
      </p:sp>
      <p:sp>
        <p:nvSpPr>
          <p:cNvPr id="31749" name="Text Box 5"/>
          <p:cNvSpPr txBox="1">
            <a:spLocks noChangeArrowheads="1"/>
          </p:cNvSpPr>
          <p:nvPr/>
        </p:nvSpPr>
        <p:spPr bwMode="auto">
          <a:xfrm>
            <a:off x="179388" y="1844675"/>
            <a:ext cx="2592387" cy="366713"/>
          </a:xfrm>
          <a:prstGeom prst="rect">
            <a:avLst/>
          </a:prstGeom>
          <a:noFill/>
          <a:ln w="9525">
            <a:noFill/>
            <a:miter lim="800000"/>
            <a:headEnd/>
            <a:tailEnd/>
          </a:ln>
        </p:spPr>
        <p:txBody>
          <a:bodyPr>
            <a:spAutoFit/>
          </a:bodyPr>
          <a:lstStyle/>
          <a:p>
            <a:pPr>
              <a:spcBef>
                <a:spcPct val="50000"/>
              </a:spcBef>
            </a:pPr>
            <a:r>
              <a:rPr lang="nl-BE" sz="1800" b="1">
                <a:solidFill>
                  <a:srgbClr val="0066FF"/>
                </a:solidFill>
                <a:latin typeface="Arial" charset="0"/>
              </a:rPr>
              <a:t>-</a:t>
            </a:r>
            <a:r>
              <a:rPr lang="nl-BE" sz="1800" b="1">
                <a:latin typeface="Arial" charset="0"/>
              </a:rPr>
              <a:t>Opstijgend magma</a:t>
            </a:r>
          </a:p>
        </p:txBody>
      </p:sp>
      <p:sp>
        <p:nvSpPr>
          <p:cNvPr id="31750" name="Text Box 6"/>
          <p:cNvSpPr txBox="1">
            <a:spLocks noChangeArrowheads="1"/>
          </p:cNvSpPr>
          <p:nvPr/>
        </p:nvSpPr>
        <p:spPr bwMode="auto">
          <a:xfrm>
            <a:off x="179388" y="2420938"/>
            <a:ext cx="3097212" cy="366712"/>
          </a:xfrm>
          <a:prstGeom prst="rect">
            <a:avLst/>
          </a:prstGeom>
          <a:noFill/>
          <a:ln w="9525">
            <a:noFill/>
            <a:miter lim="800000"/>
            <a:headEnd/>
            <a:tailEnd/>
          </a:ln>
        </p:spPr>
        <p:txBody>
          <a:bodyPr>
            <a:spAutoFit/>
          </a:bodyPr>
          <a:lstStyle/>
          <a:p>
            <a:pPr>
              <a:spcBef>
                <a:spcPct val="50000"/>
              </a:spcBef>
            </a:pPr>
            <a:r>
              <a:rPr lang="nl-BE" sz="1800" b="1">
                <a:solidFill>
                  <a:srgbClr val="0066FF"/>
                </a:solidFill>
                <a:latin typeface="Arial" charset="0"/>
              </a:rPr>
              <a:t>-</a:t>
            </a:r>
            <a:r>
              <a:rPr lang="nl-BE" sz="1800" b="1">
                <a:latin typeface="Arial" charset="0"/>
              </a:rPr>
              <a:t>Optilling van de lithosfeer</a:t>
            </a:r>
          </a:p>
        </p:txBody>
      </p:sp>
      <p:sp>
        <p:nvSpPr>
          <p:cNvPr id="31751" name="Text Box 7"/>
          <p:cNvSpPr txBox="1">
            <a:spLocks noChangeArrowheads="1"/>
          </p:cNvSpPr>
          <p:nvPr/>
        </p:nvSpPr>
        <p:spPr bwMode="auto">
          <a:xfrm>
            <a:off x="179388" y="2997200"/>
            <a:ext cx="2665412" cy="366713"/>
          </a:xfrm>
          <a:prstGeom prst="rect">
            <a:avLst/>
          </a:prstGeom>
          <a:noFill/>
          <a:ln w="9525">
            <a:noFill/>
            <a:miter lim="800000"/>
            <a:headEnd/>
            <a:tailEnd/>
          </a:ln>
        </p:spPr>
        <p:txBody>
          <a:bodyPr>
            <a:spAutoFit/>
          </a:bodyPr>
          <a:lstStyle/>
          <a:p>
            <a:pPr>
              <a:spcBef>
                <a:spcPct val="50000"/>
              </a:spcBef>
            </a:pPr>
            <a:r>
              <a:rPr lang="nl-BE" sz="1800" b="1">
                <a:solidFill>
                  <a:srgbClr val="0066FF"/>
                </a:solidFill>
                <a:latin typeface="Arial" charset="0"/>
              </a:rPr>
              <a:t>-</a:t>
            </a:r>
            <a:r>
              <a:rPr lang="nl-BE" sz="1800" b="1">
                <a:latin typeface="Arial" charset="0"/>
              </a:rPr>
              <a:t>Ontstaan van breuken</a:t>
            </a:r>
          </a:p>
        </p:txBody>
      </p:sp>
      <p:pic>
        <p:nvPicPr>
          <p:cNvPr id="32776" name="Picture 8" descr="mid-ocean rug"/>
          <p:cNvPicPr>
            <a:picLocks noChangeAspect="1" noChangeArrowheads="1"/>
          </p:cNvPicPr>
          <p:nvPr/>
        </p:nvPicPr>
        <p:blipFill>
          <a:blip r:embed="rId3" cstate="print">
            <a:lum bright="-18000"/>
          </a:blip>
          <a:srcRect l="22084" t="25117" r="5891" b="52548"/>
          <a:stretch>
            <a:fillRect/>
          </a:stretch>
        </p:blipFill>
        <p:spPr bwMode="auto">
          <a:xfrm>
            <a:off x="3200400" y="4038600"/>
            <a:ext cx="5708650" cy="1971675"/>
          </a:xfrm>
          <a:prstGeom prst="rect">
            <a:avLst/>
          </a:prstGeom>
          <a:noFill/>
          <a:ln w="9525">
            <a:noFill/>
            <a:miter lim="800000"/>
            <a:headEnd/>
            <a:tailEnd/>
          </a:ln>
        </p:spPr>
      </p:pic>
      <p:sp>
        <p:nvSpPr>
          <p:cNvPr id="31753" name="Text Box 9"/>
          <p:cNvSpPr txBox="1">
            <a:spLocks noChangeArrowheads="1"/>
          </p:cNvSpPr>
          <p:nvPr/>
        </p:nvSpPr>
        <p:spPr bwMode="auto">
          <a:xfrm>
            <a:off x="179388" y="4076700"/>
            <a:ext cx="2089150" cy="366713"/>
          </a:xfrm>
          <a:prstGeom prst="rect">
            <a:avLst/>
          </a:prstGeom>
          <a:noFill/>
          <a:ln w="9525">
            <a:noFill/>
            <a:miter lim="800000"/>
            <a:headEnd/>
            <a:tailEnd/>
          </a:ln>
        </p:spPr>
        <p:txBody>
          <a:bodyPr>
            <a:spAutoFit/>
          </a:bodyPr>
          <a:lstStyle/>
          <a:p>
            <a:pPr>
              <a:spcBef>
                <a:spcPct val="50000"/>
              </a:spcBef>
            </a:pPr>
            <a:r>
              <a:rPr lang="nl-BE" sz="1800" b="1">
                <a:latin typeface="Arial" charset="0"/>
              </a:rPr>
              <a:t>Fase B:</a:t>
            </a:r>
          </a:p>
        </p:txBody>
      </p:sp>
      <p:sp>
        <p:nvSpPr>
          <p:cNvPr id="31754" name="Text Box 10"/>
          <p:cNvSpPr txBox="1">
            <a:spLocks noChangeArrowheads="1"/>
          </p:cNvSpPr>
          <p:nvPr/>
        </p:nvSpPr>
        <p:spPr bwMode="auto">
          <a:xfrm>
            <a:off x="179388" y="4581525"/>
            <a:ext cx="2592387" cy="641350"/>
          </a:xfrm>
          <a:prstGeom prst="rect">
            <a:avLst/>
          </a:prstGeom>
          <a:noFill/>
          <a:ln w="9525">
            <a:noFill/>
            <a:miter lim="800000"/>
            <a:headEnd/>
            <a:tailEnd/>
          </a:ln>
        </p:spPr>
        <p:txBody>
          <a:bodyPr>
            <a:spAutoFit/>
          </a:bodyPr>
          <a:lstStyle/>
          <a:p>
            <a:pPr>
              <a:spcBef>
                <a:spcPct val="50000"/>
              </a:spcBef>
            </a:pPr>
            <a:r>
              <a:rPr lang="nl-BE" sz="1800" b="1">
                <a:solidFill>
                  <a:srgbClr val="0066FF"/>
                </a:solidFill>
                <a:latin typeface="Arial" charset="0"/>
              </a:rPr>
              <a:t>-</a:t>
            </a:r>
            <a:r>
              <a:rPr lang="nl-BE" sz="1800" b="1">
                <a:latin typeface="Arial" charset="0"/>
              </a:rPr>
              <a:t>Magma tussen de breuken geperst</a:t>
            </a:r>
          </a:p>
        </p:txBody>
      </p:sp>
      <p:sp>
        <p:nvSpPr>
          <p:cNvPr id="31755" name="Text Box 11"/>
          <p:cNvSpPr txBox="1">
            <a:spLocks noChangeArrowheads="1"/>
          </p:cNvSpPr>
          <p:nvPr/>
        </p:nvSpPr>
        <p:spPr bwMode="auto">
          <a:xfrm>
            <a:off x="179388" y="5300663"/>
            <a:ext cx="2736850" cy="641350"/>
          </a:xfrm>
          <a:prstGeom prst="rect">
            <a:avLst/>
          </a:prstGeom>
          <a:noFill/>
          <a:ln w="9525">
            <a:noFill/>
            <a:miter lim="800000"/>
            <a:headEnd/>
            <a:tailEnd/>
          </a:ln>
        </p:spPr>
        <p:txBody>
          <a:bodyPr>
            <a:spAutoFit/>
          </a:bodyPr>
          <a:lstStyle/>
          <a:p>
            <a:pPr>
              <a:spcBef>
                <a:spcPct val="50000"/>
              </a:spcBef>
            </a:pPr>
            <a:r>
              <a:rPr lang="nl-BE" sz="1800">
                <a:solidFill>
                  <a:srgbClr val="0066FF"/>
                </a:solidFill>
                <a:latin typeface="Arial" charset="0"/>
              </a:rPr>
              <a:t>-</a:t>
            </a:r>
            <a:r>
              <a:rPr lang="nl-BE" sz="1800" b="1">
                <a:latin typeface="Arial" charset="0"/>
              </a:rPr>
              <a:t>De platen bewegen uit elkaar</a:t>
            </a:r>
          </a:p>
        </p:txBody>
      </p:sp>
      <p:sp>
        <p:nvSpPr>
          <p:cNvPr id="31756" name="Text Box 12"/>
          <p:cNvSpPr txBox="1">
            <a:spLocks noChangeArrowheads="1"/>
          </p:cNvSpPr>
          <p:nvPr/>
        </p:nvSpPr>
        <p:spPr bwMode="auto">
          <a:xfrm>
            <a:off x="179388" y="5949950"/>
            <a:ext cx="3816350" cy="641350"/>
          </a:xfrm>
          <a:prstGeom prst="rect">
            <a:avLst/>
          </a:prstGeom>
          <a:noFill/>
          <a:ln w="9525">
            <a:noFill/>
            <a:miter lim="800000"/>
            <a:headEnd/>
            <a:tailEnd/>
          </a:ln>
        </p:spPr>
        <p:txBody>
          <a:bodyPr>
            <a:spAutoFit/>
          </a:bodyPr>
          <a:lstStyle/>
          <a:p>
            <a:pPr>
              <a:spcBef>
                <a:spcPct val="50000"/>
              </a:spcBef>
            </a:pPr>
            <a:r>
              <a:rPr lang="nl-BE" sz="1800" b="1">
                <a:solidFill>
                  <a:srgbClr val="0066FF"/>
                </a:solidFill>
                <a:latin typeface="Arial" charset="0"/>
              </a:rPr>
              <a:t>-</a:t>
            </a:r>
            <a:r>
              <a:rPr lang="nl-BE" sz="1800" b="1">
                <a:latin typeface="Arial" charset="0"/>
              </a:rPr>
              <a:t>Delen van de lithosfeer zakken weg langs de breuken</a:t>
            </a:r>
          </a:p>
        </p:txBody>
      </p:sp>
      <p:sp>
        <p:nvSpPr>
          <p:cNvPr id="2" name="SMARTInkAnnotation0"/>
          <p:cNvSpPr/>
          <p:nvPr/>
        </p:nvSpPr>
        <p:spPr>
          <a:xfrm>
            <a:off x="5618163" y="3884613"/>
            <a:ext cx="115887" cy="133350"/>
          </a:xfrm>
          <a:custGeom>
            <a:avLst/>
            <a:gdLst/>
            <a:ahLst/>
            <a:cxnLst/>
            <a:rect l="0" t="0" r="0" b="0"/>
            <a:pathLst>
              <a:path w="116203" h="133946">
                <a:moveTo>
                  <a:pt x="116202" y="0"/>
                </a:moveTo>
                <a:lnTo>
                  <a:pt x="111456" y="0"/>
                </a:lnTo>
                <a:lnTo>
                  <a:pt x="110058" y="992"/>
                </a:lnTo>
                <a:lnTo>
                  <a:pt x="109127" y="2646"/>
                </a:lnTo>
                <a:lnTo>
                  <a:pt x="108505" y="4740"/>
                </a:lnTo>
                <a:lnTo>
                  <a:pt x="107098" y="7129"/>
                </a:lnTo>
                <a:lnTo>
                  <a:pt x="105166" y="9713"/>
                </a:lnTo>
                <a:lnTo>
                  <a:pt x="102886" y="12429"/>
                </a:lnTo>
                <a:lnTo>
                  <a:pt x="100372" y="15231"/>
                </a:lnTo>
                <a:lnTo>
                  <a:pt x="94931" y="20991"/>
                </a:lnTo>
                <a:lnTo>
                  <a:pt x="86283" y="29811"/>
                </a:lnTo>
                <a:lnTo>
                  <a:pt x="83344" y="33765"/>
                </a:lnTo>
                <a:lnTo>
                  <a:pt x="80392" y="38385"/>
                </a:lnTo>
                <a:lnTo>
                  <a:pt x="77431" y="43449"/>
                </a:lnTo>
                <a:lnTo>
                  <a:pt x="74464" y="47818"/>
                </a:lnTo>
                <a:lnTo>
                  <a:pt x="71493" y="51722"/>
                </a:lnTo>
                <a:lnTo>
                  <a:pt x="68518" y="55318"/>
                </a:lnTo>
                <a:lnTo>
                  <a:pt x="65542" y="59699"/>
                </a:lnTo>
                <a:lnTo>
                  <a:pt x="62565" y="64604"/>
                </a:lnTo>
                <a:lnTo>
                  <a:pt x="59587" y="69858"/>
                </a:lnTo>
                <a:lnTo>
                  <a:pt x="55616" y="74354"/>
                </a:lnTo>
                <a:lnTo>
                  <a:pt x="50982" y="78343"/>
                </a:lnTo>
                <a:lnTo>
                  <a:pt x="45906" y="81994"/>
                </a:lnTo>
                <a:lnTo>
                  <a:pt x="41528" y="85420"/>
                </a:lnTo>
                <a:lnTo>
                  <a:pt x="37617" y="88697"/>
                </a:lnTo>
                <a:lnTo>
                  <a:pt x="34016" y="91874"/>
                </a:lnTo>
                <a:lnTo>
                  <a:pt x="27368" y="98049"/>
                </a:lnTo>
                <a:lnTo>
                  <a:pt x="15006" y="110098"/>
                </a:lnTo>
                <a:lnTo>
                  <a:pt x="5991" y="119052"/>
                </a:lnTo>
                <a:lnTo>
                  <a:pt x="3994" y="122032"/>
                </a:lnTo>
                <a:lnTo>
                  <a:pt x="2663" y="125011"/>
                </a:lnTo>
                <a:lnTo>
                  <a:pt x="0" y="133945"/>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nl-BE"/>
          </a:p>
        </p:txBody>
      </p:sp>
      <p:sp>
        <p:nvSpPr>
          <p:cNvPr id="3" name="SMARTInkAnnotation1"/>
          <p:cNvSpPr/>
          <p:nvPr/>
        </p:nvSpPr>
        <p:spPr>
          <a:xfrm>
            <a:off x="5645150" y="3884613"/>
            <a:ext cx="133350" cy="160337"/>
          </a:xfrm>
          <a:custGeom>
            <a:avLst/>
            <a:gdLst/>
            <a:ahLst/>
            <a:cxnLst/>
            <a:rect l="0" t="0" r="0" b="0"/>
            <a:pathLst>
              <a:path w="134079" h="160735">
                <a:moveTo>
                  <a:pt x="134078" y="0"/>
                </a:moveTo>
                <a:lnTo>
                  <a:pt x="134078" y="4740"/>
                </a:lnTo>
                <a:lnTo>
                  <a:pt x="133085" y="6137"/>
                </a:lnTo>
                <a:lnTo>
                  <a:pt x="131430" y="7068"/>
                </a:lnTo>
                <a:lnTo>
                  <a:pt x="129333" y="7688"/>
                </a:lnTo>
                <a:lnTo>
                  <a:pt x="127935" y="9094"/>
                </a:lnTo>
                <a:lnTo>
                  <a:pt x="127003" y="11024"/>
                </a:lnTo>
                <a:lnTo>
                  <a:pt x="126382" y="13303"/>
                </a:lnTo>
                <a:lnTo>
                  <a:pt x="124975" y="15814"/>
                </a:lnTo>
                <a:lnTo>
                  <a:pt x="123043" y="18480"/>
                </a:lnTo>
                <a:lnTo>
                  <a:pt x="120762" y="21250"/>
                </a:lnTo>
                <a:lnTo>
                  <a:pt x="118248" y="25080"/>
                </a:lnTo>
                <a:lnTo>
                  <a:pt x="115579" y="29618"/>
                </a:lnTo>
                <a:lnTo>
                  <a:pt x="112808" y="34629"/>
                </a:lnTo>
                <a:lnTo>
                  <a:pt x="107078" y="45487"/>
                </a:lnTo>
                <a:lnTo>
                  <a:pt x="104160" y="51161"/>
                </a:lnTo>
                <a:lnTo>
                  <a:pt x="100228" y="56927"/>
                </a:lnTo>
                <a:lnTo>
                  <a:pt x="95621" y="62756"/>
                </a:lnTo>
                <a:lnTo>
                  <a:pt x="90562" y="68626"/>
                </a:lnTo>
                <a:lnTo>
                  <a:pt x="85204" y="74525"/>
                </a:lnTo>
                <a:lnTo>
                  <a:pt x="73953" y="86369"/>
                </a:lnTo>
                <a:lnTo>
                  <a:pt x="68173" y="91314"/>
                </a:lnTo>
                <a:lnTo>
                  <a:pt x="62332" y="95602"/>
                </a:lnTo>
                <a:lnTo>
                  <a:pt x="56453" y="99454"/>
                </a:lnTo>
                <a:lnTo>
                  <a:pt x="51539" y="104006"/>
                </a:lnTo>
                <a:lnTo>
                  <a:pt x="47270" y="109024"/>
                </a:lnTo>
                <a:lnTo>
                  <a:pt x="43432" y="114355"/>
                </a:lnTo>
                <a:lnTo>
                  <a:pt x="39879" y="118901"/>
                </a:lnTo>
                <a:lnTo>
                  <a:pt x="36518" y="122924"/>
                </a:lnTo>
                <a:lnTo>
                  <a:pt x="33283" y="126597"/>
                </a:lnTo>
                <a:lnTo>
                  <a:pt x="29141" y="130039"/>
                </a:lnTo>
                <a:lnTo>
                  <a:pt x="24393" y="133325"/>
                </a:lnTo>
                <a:lnTo>
                  <a:pt x="19241" y="136508"/>
                </a:lnTo>
                <a:lnTo>
                  <a:pt x="14814" y="139623"/>
                </a:lnTo>
                <a:lnTo>
                  <a:pt x="10869" y="142691"/>
                </a:lnTo>
                <a:lnTo>
                  <a:pt x="7246" y="145729"/>
                </a:lnTo>
                <a:lnTo>
                  <a:pt x="4830" y="148747"/>
                </a:lnTo>
                <a:lnTo>
                  <a:pt x="3220" y="151750"/>
                </a:lnTo>
                <a:lnTo>
                  <a:pt x="0" y="160734"/>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nl-BE"/>
          </a:p>
        </p:txBody>
      </p:sp>
      <p:sp>
        <p:nvSpPr>
          <p:cNvPr id="4" name="SMARTInkAnnotation2"/>
          <p:cNvSpPr/>
          <p:nvPr/>
        </p:nvSpPr>
        <p:spPr>
          <a:xfrm>
            <a:off x="5930900" y="3679825"/>
            <a:ext cx="223838" cy="249238"/>
          </a:xfrm>
          <a:custGeom>
            <a:avLst/>
            <a:gdLst/>
            <a:ahLst/>
            <a:cxnLst/>
            <a:rect l="0" t="0" r="0" b="0"/>
            <a:pathLst>
              <a:path w="223464" h="250030">
                <a:moveTo>
                  <a:pt x="223463" y="26787"/>
                </a:moveTo>
                <a:lnTo>
                  <a:pt x="223463" y="19098"/>
                </a:lnTo>
                <a:lnTo>
                  <a:pt x="222470" y="18684"/>
                </a:lnTo>
                <a:lnTo>
                  <a:pt x="218719" y="18224"/>
                </a:lnTo>
                <a:lnTo>
                  <a:pt x="217321" y="17110"/>
                </a:lnTo>
                <a:lnTo>
                  <a:pt x="216389" y="15375"/>
                </a:lnTo>
                <a:lnTo>
                  <a:pt x="215767" y="13225"/>
                </a:lnTo>
                <a:lnTo>
                  <a:pt x="214360" y="11793"/>
                </a:lnTo>
                <a:lnTo>
                  <a:pt x="212429" y="10837"/>
                </a:lnTo>
                <a:lnTo>
                  <a:pt x="210148" y="10201"/>
                </a:lnTo>
                <a:lnTo>
                  <a:pt x="204965" y="6848"/>
                </a:lnTo>
                <a:lnTo>
                  <a:pt x="198291" y="1351"/>
                </a:lnTo>
                <a:lnTo>
                  <a:pt x="192081" y="599"/>
                </a:lnTo>
                <a:lnTo>
                  <a:pt x="183694" y="265"/>
                </a:lnTo>
                <a:lnTo>
                  <a:pt x="176655" y="116"/>
                </a:lnTo>
                <a:lnTo>
                  <a:pt x="140428" y="0"/>
                </a:lnTo>
                <a:lnTo>
                  <a:pt x="136325" y="991"/>
                </a:lnTo>
                <a:lnTo>
                  <a:pt x="131603" y="2645"/>
                </a:lnTo>
                <a:lnTo>
                  <a:pt x="126469" y="4739"/>
                </a:lnTo>
                <a:lnTo>
                  <a:pt x="122053" y="6135"/>
                </a:lnTo>
                <a:lnTo>
                  <a:pt x="118115" y="7065"/>
                </a:lnTo>
                <a:lnTo>
                  <a:pt x="114498" y="7686"/>
                </a:lnTo>
                <a:lnTo>
                  <a:pt x="110100" y="9092"/>
                </a:lnTo>
                <a:lnTo>
                  <a:pt x="105182" y="11021"/>
                </a:lnTo>
                <a:lnTo>
                  <a:pt x="99916" y="13300"/>
                </a:lnTo>
                <a:lnTo>
                  <a:pt x="96405" y="15811"/>
                </a:lnTo>
                <a:lnTo>
                  <a:pt x="94065" y="18478"/>
                </a:lnTo>
                <a:lnTo>
                  <a:pt x="92505" y="21247"/>
                </a:lnTo>
                <a:lnTo>
                  <a:pt x="90472" y="23094"/>
                </a:lnTo>
                <a:lnTo>
                  <a:pt x="88123" y="24324"/>
                </a:lnTo>
                <a:lnTo>
                  <a:pt x="85565" y="25145"/>
                </a:lnTo>
                <a:lnTo>
                  <a:pt x="80073" y="28702"/>
                </a:lnTo>
                <a:lnTo>
                  <a:pt x="77218" y="31041"/>
                </a:lnTo>
                <a:lnTo>
                  <a:pt x="75315" y="33591"/>
                </a:lnTo>
                <a:lnTo>
                  <a:pt x="72636" y="40929"/>
                </a:lnTo>
                <a:lnTo>
                  <a:pt x="72009" y="42994"/>
                </a:lnTo>
                <a:lnTo>
                  <a:pt x="72836" y="44537"/>
                </a:lnTo>
                <a:lnTo>
                  <a:pt x="78743" y="51449"/>
                </a:lnTo>
                <a:lnTo>
                  <a:pt x="87787" y="60853"/>
                </a:lnTo>
                <a:lnTo>
                  <a:pt x="93972" y="64417"/>
                </a:lnTo>
                <a:lnTo>
                  <a:pt x="98402" y="66756"/>
                </a:lnTo>
                <a:lnTo>
                  <a:pt x="102349" y="68316"/>
                </a:lnTo>
                <a:lnTo>
                  <a:pt x="105973" y="69355"/>
                </a:lnTo>
                <a:lnTo>
                  <a:pt x="109382" y="70049"/>
                </a:lnTo>
                <a:lnTo>
                  <a:pt x="115819" y="73464"/>
                </a:lnTo>
                <a:lnTo>
                  <a:pt x="118925" y="75764"/>
                </a:lnTo>
                <a:lnTo>
                  <a:pt x="122983" y="78290"/>
                </a:lnTo>
                <a:lnTo>
                  <a:pt x="127675" y="80966"/>
                </a:lnTo>
                <a:lnTo>
                  <a:pt x="132789" y="83742"/>
                </a:lnTo>
                <a:lnTo>
                  <a:pt x="137191" y="86585"/>
                </a:lnTo>
                <a:lnTo>
                  <a:pt x="141119" y="89472"/>
                </a:lnTo>
                <a:lnTo>
                  <a:pt x="144731" y="92390"/>
                </a:lnTo>
                <a:lnTo>
                  <a:pt x="151394" y="98277"/>
                </a:lnTo>
                <a:lnTo>
                  <a:pt x="157664" y="104201"/>
                </a:lnTo>
                <a:lnTo>
                  <a:pt x="181741" y="127990"/>
                </a:lnTo>
                <a:lnTo>
                  <a:pt x="183730" y="130967"/>
                </a:lnTo>
                <a:lnTo>
                  <a:pt x="185941" y="136920"/>
                </a:lnTo>
                <a:lnTo>
                  <a:pt x="186923" y="142873"/>
                </a:lnTo>
                <a:lnTo>
                  <a:pt x="187360" y="148826"/>
                </a:lnTo>
                <a:lnTo>
                  <a:pt x="187555" y="154779"/>
                </a:lnTo>
                <a:lnTo>
                  <a:pt x="186612" y="158747"/>
                </a:lnTo>
                <a:lnTo>
                  <a:pt x="184992" y="163378"/>
                </a:lnTo>
                <a:lnTo>
                  <a:pt x="182918" y="168449"/>
                </a:lnTo>
                <a:lnTo>
                  <a:pt x="180543" y="172822"/>
                </a:lnTo>
                <a:lnTo>
                  <a:pt x="175255" y="180327"/>
                </a:lnTo>
                <a:lnTo>
                  <a:pt x="171460" y="184709"/>
                </a:lnTo>
                <a:lnTo>
                  <a:pt x="166945" y="189615"/>
                </a:lnTo>
                <a:lnTo>
                  <a:pt x="161948" y="194870"/>
                </a:lnTo>
                <a:lnTo>
                  <a:pt x="156631" y="199366"/>
                </a:lnTo>
                <a:lnTo>
                  <a:pt x="151099" y="203355"/>
                </a:lnTo>
                <a:lnTo>
                  <a:pt x="145426" y="207007"/>
                </a:lnTo>
                <a:lnTo>
                  <a:pt x="139657" y="210433"/>
                </a:lnTo>
                <a:lnTo>
                  <a:pt x="133824" y="213710"/>
                </a:lnTo>
                <a:lnTo>
                  <a:pt x="127950" y="216886"/>
                </a:lnTo>
                <a:lnTo>
                  <a:pt x="121054" y="219996"/>
                </a:lnTo>
                <a:lnTo>
                  <a:pt x="113477" y="223062"/>
                </a:lnTo>
                <a:lnTo>
                  <a:pt x="105446" y="226098"/>
                </a:lnTo>
                <a:lnTo>
                  <a:pt x="98107" y="229113"/>
                </a:lnTo>
                <a:lnTo>
                  <a:pt x="91226" y="232117"/>
                </a:lnTo>
                <a:lnTo>
                  <a:pt x="78286" y="238099"/>
                </a:lnTo>
                <a:lnTo>
                  <a:pt x="65913" y="244065"/>
                </a:lnTo>
                <a:lnTo>
                  <a:pt x="59833" y="246053"/>
                </a:lnTo>
                <a:lnTo>
                  <a:pt x="53793" y="247378"/>
                </a:lnTo>
                <a:lnTo>
                  <a:pt x="47780" y="248262"/>
                </a:lnTo>
                <a:lnTo>
                  <a:pt x="41784" y="248851"/>
                </a:lnTo>
                <a:lnTo>
                  <a:pt x="35801" y="249243"/>
                </a:lnTo>
                <a:lnTo>
                  <a:pt x="24850" y="249680"/>
                </a:lnTo>
                <a:lnTo>
                  <a:pt x="11229" y="249982"/>
                </a:lnTo>
                <a:lnTo>
                  <a:pt x="0" y="250029"/>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nl-BE"/>
          </a:p>
        </p:txBody>
      </p:sp>
      <p:sp>
        <p:nvSpPr>
          <p:cNvPr id="5" name="SMARTInkAnnotation3"/>
          <p:cNvSpPr/>
          <p:nvPr/>
        </p:nvSpPr>
        <p:spPr>
          <a:xfrm>
            <a:off x="6216650" y="3687763"/>
            <a:ext cx="152400" cy="204787"/>
          </a:xfrm>
          <a:custGeom>
            <a:avLst/>
            <a:gdLst/>
            <a:ahLst/>
            <a:cxnLst/>
            <a:rect l="0" t="0" r="0" b="0"/>
            <a:pathLst>
              <a:path w="151924" h="205373">
                <a:moveTo>
                  <a:pt x="53598" y="0"/>
                </a:moveTo>
                <a:lnTo>
                  <a:pt x="48853" y="0"/>
                </a:lnTo>
                <a:lnTo>
                  <a:pt x="47455" y="993"/>
                </a:lnTo>
                <a:lnTo>
                  <a:pt x="46523" y="2646"/>
                </a:lnTo>
                <a:lnTo>
                  <a:pt x="45028" y="7689"/>
                </a:lnTo>
                <a:lnTo>
                  <a:pt x="44769" y="13303"/>
                </a:lnTo>
                <a:lnTo>
                  <a:pt x="43740" y="15814"/>
                </a:lnTo>
                <a:lnTo>
                  <a:pt x="39947" y="21249"/>
                </a:lnTo>
                <a:lnTo>
                  <a:pt x="37599" y="26973"/>
                </a:lnTo>
                <a:lnTo>
                  <a:pt x="36556" y="32824"/>
                </a:lnTo>
                <a:lnTo>
                  <a:pt x="36092" y="38732"/>
                </a:lnTo>
                <a:lnTo>
                  <a:pt x="34976" y="42688"/>
                </a:lnTo>
                <a:lnTo>
                  <a:pt x="33238" y="47310"/>
                </a:lnTo>
                <a:lnTo>
                  <a:pt x="31086" y="52376"/>
                </a:lnTo>
                <a:lnTo>
                  <a:pt x="29652" y="57738"/>
                </a:lnTo>
                <a:lnTo>
                  <a:pt x="28695" y="63296"/>
                </a:lnTo>
                <a:lnTo>
                  <a:pt x="28058" y="68987"/>
                </a:lnTo>
                <a:lnTo>
                  <a:pt x="26640" y="73772"/>
                </a:lnTo>
                <a:lnTo>
                  <a:pt x="24701" y="77955"/>
                </a:lnTo>
                <a:lnTo>
                  <a:pt x="22415" y="81736"/>
                </a:lnTo>
                <a:lnTo>
                  <a:pt x="20892" y="86240"/>
                </a:lnTo>
                <a:lnTo>
                  <a:pt x="19875" y="91228"/>
                </a:lnTo>
                <a:lnTo>
                  <a:pt x="19198" y="96537"/>
                </a:lnTo>
                <a:lnTo>
                  <a:pt x="18746" y="101069"/>
                </a:lnTo>
                <a:lnTo>
                  <a:pt x="18446" y="105083"/>
                </a:lnTo>
                <a:lnTo>
                  <a:pt x="18245" y="108750"/>
                </a:lnTo>
                <a:lnTo>
                  <a:pt x="18023" y="118117"/>
                </a:lnTo>
                <a:lnTo>
                  <a:pt x="17879" y="135559"/>
                </a:lnTo>
                <a:lnTo>
                  <a:pt x="16875" y="139982"/>
                </a:lnTo>
                <a:lnTo>
                  <a:pt x="15211" y="144916"/>
                </a:lnTo>
                <a:lnTo>
                  <a:pt x="13109" y="150188"/>
                </a:lnTo>
                <a:lnTo>
                  <a:pt x="11708" y="154696"/>
                </a:lnTo>
                <a:lnTo>
                  <a:pt x="10774" y="158693"/>
                </a:lnTo>
                <a:lnTo>
                  <a:pt x="10151" y="162350"/>
                </a:lnTo>
                <a:lnTo>
                  <a:pt x="9736" y="165780"/>
                </a:lnTo>
                <a:lnTo>
                  <a:pt x="9459" y="169059"/>
                </a:lnTo>
                <a:lnTo>
                  <a:pt x="9274" y="172237"/>
                </a:lnTo>
                <a:lnTo>
                  <a:pt x="8158" y="175349"/>
                </a:lnTo>
                <a:lnTo>
                  <a:pt x="4270" y="181451"/>
                </a:lnTo>
                <a:lnTo>
                  <a:pt x="1242" y="185724"/>
                </a:lnTo>
                <a:lnTo>
                  <a:pt x="533" y="189370"/>
                </a:lnTo>
                <a:lnTo>
                  <a:pt x="78" y="195054"/>
                </a:lnTo>
                <a:lnTo>
                  <a:pt x="0" y="200779"/>
                </a:lnTo>
                <a:lnTo>
                  <a:pt x="982" y="202314"/>
                </a:lnTo>
                <a:lnTo>
                  <a:pt x="2631" y="203337"/>
                </a:lnTo>
                <a:lnTo>
                  <a:pt x="8538" y="205263"/>
                </a:lnTo>
                <a:lnTo>
                  <a:pt x="11391" y="205329"/>
                </a:lnTo>
                <a:lnTo>
                  <a:pt x="21314" y="205372"/>
                </a:lnTo>
                <a:lnTo>
                  <a:pt x="24130" y="204384"/>
                </a:lnTo>
                <a:lnTo>
                  <a:pt x="27001" y="202733"/>
                </a:lnTo>
                <a:lnTo>
                  <a:pt x="29908" y="200639"/>
                </a:lnTo>
                <a:lnTo>
                  <a:pt x="32838" y="199244"/>
                </a:lnTo>
                <a:lnTo>
                  <a:pt x="35785" y="198314"/>
                </a:lnTo>
                <a:lnTo>
                  <a:pt x="38743" y="197694"/>
                </a:lnTo>
                <a:lnTo>
                  <a:pt x="42703" y="197280"/>
                </a:lnTo>
                <a:lnTo>
                  <a:pt x="47327" y="197004"/>
                </a:lnTo>
                <a:lnTo>
                  <a:pt x="56770" y="196698"/>
                </a:lnTo>
                <a:lnTo>
                  <a:pt x="68663" y="196526"/>
                </a:lnTo>
                <a:lnTo>
                  <a:pt x="78833" y="196486"/>
                </a:lnTo>
                <a:lnTo>
                  <a:pt x="83333" y="195482"/>
                </a:lnTo>
                <a:lnTo>
                  <a:pt x="87325" y="193822"/>
                </a:lnTo>
                <a:lnTo>
                  <a:pt x="90980" y="191722"/>
                </a:lnTo>
                <a:lnTo>
                  <a:pt x="95404" y="190322"/>
                </a:lnTo>
                <a:lnTo>
                  <a:pt x="100339" y="189390"/>
                </a:lnTo>
                <a:lnTo>
                  <a:pt x="105615" y="188767"/>
                </a:lnTo>
                <a:lnTo>
                  <a:pt x="110127" y="188353"/>
                </a:lnTo>
                <a:lnTo>
                  <a:pt x="114127" y="188076"/>
                </a:lnTo>
                <a:lnTo>
                  <a:pt x="117787" y="187892"/>
                </a:lnTo>
                <a:lnTo>
                  <a:pt x="124502" y="187687"/>
                </a:lnTo>
                <a:lnTo>
                  <a:pt x="141183" y="187533"/>
                </a:lnTo>
                <a:lnTo>
                  <a:pt x="144832" y="184882"/>
                </a:lnTo>
                <a:lnTo>
                  <a:pt x="151923" y="178594"/>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nl-BE"/>
          </a:p>
        </p:txBody>
      </p:sp>
      <p:sp>
        <p:nvSpPr>
          <p:cNvPr id="6" name="SMARTInkAnnotation4"/>
          <p:cNvSpPr/>
          <p:nvPr/>
        </p:nvSpPr>
        <p:spPr>
          <a:xfrm>
            <a:off x="6413500" y="3660775"/>
            <a:ext cx="169863" cy="214313"/>
          </a:xfrm>
          <a:custGeom>
            <a:avLst/>
            <a:gdLst/>
            <a:ahLst/>
            <a:cxnLst/>
            <a:rect l="0" t="0" r="0" b="0"/>
            <a:pathLst>
              <a:path w="169834" h="214313">
                <a:moveTo>
                  <a:pt x="169833" y="0"/>
                </a:moveTo>
                <a:lnTo>
                  <a:pt x="77470" y="0"/>
                </a:lnTo>
                <a:lnTo>
                  <a:pt x="74490" y="992"/>
                </a:lnTo>
                <a:lnTo>
                  <a:pt x="71510" y="2646"/>
                </a:lnTo>
                <a:lnTo>
                  <a:pt x="68530" y="4740"/>
                </a:lnTo>
                <a:lnTo>
                  <a:pt x="65551" y="6137"/>
                </a:lnTo>
                <a:lnTo>
                  <a:pt x="62571" y="7068"/>
                </a:lnTo>
                <a:lnTo>
                  <a:pt x="55398" y="8562"/>
                </a:lnTo>
                <a:lnTo>
                  <a:pt x="51769" y="8766"/>
                </a:lnTo>
                <a:lnTo>
                  <a:pt x="45107" y="8920"/>
                </a:lnTo>
                <a:lnTo>
                  <a:pt x="40071" y="8927"/>
                </a:lnTo>
                <a:lnTo>
                  <a:pt x="38632" y="9920"/>
                </a:lnTo>
                <a:lnTo>
                  <a:pt x="37672" y="11575"/>
                </a:lnTo>
                <a:lnTo>
                  <a:pt x="37034" y="13670"/>
                </a:lnTo>
                <a:lnTo>
                  <a:pt x="35614" y="15066"/>
                </a:lnTo>
                <a:lnTo>
                  <a:pt x="33675" y="15997"/>
                </a:lnTo>
                <a:lnTo>
                  <a:pt x="31388" y="16618"/>
                </a:lnTo>
                <a:lnTo>
                  <a:pt x="29864" y="18024"/>
                </a:lnTo>
                <a:lnTo>
                  <a:pt x="28849" y="19953"/>
                </a:lnTo>
                <a:lnTo>
                  <a:pt x="27720" y="24743"/>
                </a:lnTo>
                <a:lnTo>
                  <a:pt x="27218" y="30179"/>
                </a:lnTo>
                <a:lnTo>
                  <a:pt x="26994" y="35903"/>
                </a:lnTo>
                <a:lnTo>
                  <a:pt x="26936" y="38818"/>
                </a:lnTo>
                <a:lnTo>
                  <a:pt x="25902" y="41754"/>
                </a:lnTo>
                <a:lnTo>
                  <a:pt x="22106" y="47661"/>
                </a:lnTo>
                <a:lnTo>
                  <a:pt x="19757" y="53594"/>
                </a:lnTo>
                <a:lnTo>
                  <a:pt x="19131" y="56566"/>
                </a:lnTo>
                <a:lnTo>
                  <a:pt x="18713" y="60531"/>
                </a:lnTo>
                <a:lnTo>
                  <a:pt x="18434" y="65159"/>
                </a:lnTo>
                <a:lnTo>
                  <a:pt x="18126" y="74600"/>
                </a:lnTo>
                <a:lnTo>
                  <a:pt x="17926" y="88746"/>
                </a:lnTo>
                <a:lnTo>
                  <a:pt x="17887" y="105835"/>
                </a:lnTo>
                <a:lnTo>
                  <a:pt x="16891" y="110244"/>
                </a:lnTo>
                <a:lnTo>
                  <a:pt x="15234" y="114175"/>
                </a:lnTo>
                <a:lnTo>
                  <a:pt x="13136" y="117789"/>
                </a:lnTo>
                <a:lnTo>
                  <a:pt x="10804" y="124450"/>
                </a:lnTo>
                <a:lnTo>
                  <a:pt x="10182" y="127615"/>
                </a:lnTo>
                <a:lnTo>
                  <a:pt x="9768" y="131709"/>
                </a:lnTo>
                <a:lnTo>
                  <a:pt x="9492" y="136423"/>
                </a:lnTo>
                <a:lnTo>
                  <a:pt x="9184" y="145961"/>
                </a:lnTo>
                <a:lnTo>
                  <a:pt x="8988" y="160168"/>
                </a:lnTo>
                <a:lnTo>
                  <a:pt x="8971" y="163333"/>
                </a:lnTo>
                <a:lnTo>
                  <a:pt x="7967" y="166436"/>
                </a:lnTo>
                <a:lnTo>
                  <a:pt x="4204" y="172528"/>
                </a:lnTo>
                <a:lnTo>
                  <a:pt x="1869" y="178544"/>
                </a:lnTo>
                <a:lnTo>
                  <a:pt x="370" y="185750"/>
                </a:lnTo>
                <a:lnTo>
                  <a:pt x="110" y="191739"/>
                </a:lnTo>
                <a:lnTo>
                  <a:pt x="22" y="196514"/>
                </a:lnTo>
                <a:lnTo>
                  <a:pt x="0" y="214201"/>
                </a:lnTo>
                <a:lnTo>
                  <a:pt x="4745" y="214279"/>
                </a:lnTo>
                <a:lnTo>
                  <a:pt x="13575" y="214312"/>
                </a:lnTo>
                <a:lnTo>
                  <a:pt x="16002" y="213320"/>
                </a:lnTo>
                <a:lnTo>
                  <a:pt x="18614" y="211666"/>
                </a:lnTo>
                <a:lnTo>
                  <a:pt x="21348" y="209572"/>
                </a:lnTo>
                <a:lnTo>
                  <a:pt x="24164" y="208176"/>
                </a:lnTo>
                <a:lnTo>
                  <a:pt x="27034" y="207245"/>
                </a:lnTo>
                <a:lnTo>
                  <a:pt x="29941" y="206624"/>
                </a:lnTo>
                <a:lnTo>
                  <a:pt x="32872" y="206210"/>
                </a:lnTo>
                <a:lnTo>
                  <a:pt x="35819" y="205934"/>
                </a:lnTo>
                <a:lnTo>
                  <a:pt x="38777" y="205750"/>
                </a:lnTo>
                <a:lnTo>
                  <a:pt x="44712" y="205547"/>
                </a:lnTo>
                <a:lnTo>
                  <a:pt x="47685" y="205492"/>
                </a:lnTo>
                <a:lnTo>
                  <a:pt x="51655" y="204463"/>
                </a:lnTo>
                <a:lnTo>
                  <a:pt x="56286" y="202785"/>
                </a:lnTo>
                <a:lnTo>
                  <a:pt x="61361" y="200674"/>
                </a:lnTo>
                <a:lnTo>
                  <a:pt x="65736" y="199268"/>
                </a:lnTo>
                <a:lnTo>
                  <a:pt x="69647" y="198329"/>
                </a:lnTo>
                <a:lnTo>
                  <a:pt x="73247" y="197704"/>
                </a:lnTo>
                <a:lnTo>
                  <a:pt x="76641" y="197287"/>
                </a:lnTo>
                <a:lnTo>
                  <a:pt x="79895" y="197009"/>
                </a:lnTo>
                <a:lnTo>
                  <a:pt x="83059" y="196824"/>
                </a:lnTo>
                <a:lnTo>
                  <a:pt x="91871" y="196618"/>
                </a:lnTo>
                <a:lnTo>
                  <a:pt x="97002" y="196563"/>
                </a:lnTo>
                <a:lnTo>
                  <a:pt x="101415" y="195534"/>
                </a:lnTo>
                <a:lnTo>
                  <a:pt x="105351" y="193856"/>
                </a:lnTo>
                <a:lnTo>
                  <a:pt x="108969" y="191745"/>
                </a:lnTo>
                <a:lnTo>
                  <a:pt x="112372" y="190338"/>
                </a:lnTo>
                <a:lnTo>
                  <a:pt x="115636" y="189400"/>
                </a:lnTo>
                <a:lnTo>
                  <a:pt x="118804" y="188774"/>
                </a:lnTo>
                <a:lnTo>
                  <a:pt x="121909" y="187365"/>
                </a:lnTo>
                <a:lnTo>
                  <a:pt x="124972" y="185434"/>
                </a:lnTo>
                <a:lnTo>
                  <a:pt x="128008" y="183153"/>
                </a:lnTo>
                <a:lnTo>
                  <a:pt x="131025" y="181634"/>
                </a:lnTo>
                <a:lnTo>
                  <a:pt x="134028" y="180620"/>
                </a:lnTo>
                <a:lnTo>
                  <a:pt x="143017" y="178594"/>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nl-BE"/>
          </a:p>
        </p:txBody>
      </p:sp>
      <p:sp>
        <p:nvSpPr>
          <p:cNvPr id="7" name="SMARTInkAnnotation5"/>
          <p:cNvSpPr/>
          <p:nvPr/>
        </p:nvSpPr>
        <p:spPr>
          <a:xfrm>
            <a:off x="6423025" y="3776663"/>
            <a:ext cx="115888" cy="0"/>
          </a:xfrm>
          <a:custGeom>
            <a:avLst/>
            <a:gdLst/>
            <a:ahLst/>
            <a:cxnLst/>
            <a:rect l="0" t="0" r="0" b="0"/>
            <a:pathLst>
              <a:path w="114959" h="1">
                <a:moveTo>
                  <a:pt x="7696" y="0"/>
                </a:moveTo>
                <a:lnTo>
                  <a:pt x="0" y="0"/>
                </a:lnTo>
                <a:lnTo>
                  <a:pt x="114958" y="0"/>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nl-BE"/>
          </a:p>
        </p:txBody>
      </p:sp>
      <p:sp>
        <p:nvSpPr>
          <p:cNvPr id="8" name="SMARTInkAnnotation6"/>
          <p:cNvSpPr/>
          <p:nvPr/>
        </p:nvSpPr>
        <p:spPr>
          <a:xfrm>
            <a:off x="6664325" y="3643313"/>
            <a:ext cx="133350" cy="204787"/>
          </a:xfrm>
          <a:custGeom>
            <a:avLst/>
            <a:gdLst/>
            <a:ahLst/>
            <a:cxnLst/>
            <a:rect l="0" t="0" r="0" b="0"/>
            <a:pathLst>
              <a:path w="134079" h="205260">
                <a:moveTo>
                  <a:pt x="26815" y="8929"/>
                </a:moveTo>
                <a:lnTo>
                  <a:pt x="26815" y="13670"/>
                </a:lnTo>
                <a:lnTo>
                  <a:pt x="25822" y="15066"/>
                </a:lnTo>
                <a:lnTo>
                  <a:pt x="24167" y="15997"/>
                </a:lnTo>
                <a:lnTo>
                  <a:pt x="22071" y="16617"/>
                </a:lnTo>
                <a:lnTo>
                  <a:pt x="20672" y="18023"/>
                </a:lnTo>
                <a:lnTo>
                  <a:pt x="19741" y="19953"/>
                </a:lnTo>
                <a:lnTo>
                  <a:pt x="17713" y="25735"/>
                </a:lnTo>
                <a:lnTo>
                  <a:pt x="15780" y="30055"/>
                </a:lnTo>
                <a:lnTo>
                  <a:pt x="13501" y="34919"/>
                </a:lnTo>
                <a:lnTo>
                  <a:pt x="11979" y="39154"/>
                </a:lnTo>
                <a:lnTo>
                  <a:pt x="10965" y="42970"/>
                </a:lnTo>
                <a:lnTo>
                  <a:pt x="10290" y="46506"/>
                </a:lnTo>
                <a:lnTo>
                  <a:pt x="8847" y="50848"/>
                </a:lnTo>
                <a:lnTo>
                  <a:pt x="6890" y="55726"/>
                </a:lnTo>
                <a:lnTo>
                  <a:pt x="4594" y="60963"/>
                </a:lnTo>
                <a:lnTo>
                  <a:pt x="3062" y="66439"/>
                </a:lnTo>
                <a:lnTo>
                  <a:pt x="2042" y="72074"/>
                </a:lnTo>
                <a:lnTo>
                  <a:pt x="1361" y="77815"/>
                </a:lnTo>
                <a:lnTo>
                  <a:pt x="907" y="83626"/>
                </a:lnTo>
                <a:lnTo>
                  <a:pt x="604" y="89485"/>
                </a:lnTo>
                <a:lnTo>
                  <a:pt x="269" y="101286"/>
                </a:lnTo>
                <a:lnTo>
                  <a:pt x="15" y="135812"/>
                </a:lnTo>
                <a:lnTo>
                  <a:pt x="0" y="205259"/>
                </a:lnTo>
                <a:lnTo>
                  <a:pt x="0" y="59566"/>
                </a:lnTo>
                <a:lnTo>
                  <a:pt x="993" y="57570"/>
                </a:lnTo>
                <a:lnTo>
                  <a:pt x="2648" y="56239"/>
                </a:lnTo>
                <a:lnTo>
                  <a:pt x="8830" y="53624"/>
                </a:lnTo>
                <a:lnTo>
                  <a:pt x="13651" y="53591"/>
                </a:lnTo>
                <a:lnTo>
                  <a:pt x="16053" y="54579"/>
                </a:lnTo>
                <a:lnTo>
                  <a:pt x="18648" y="56230"/>
                </a:lnTo>
                <a:lnTo>
                  <a:pt x="21370" y="58322"/>
                </a:lnTo>
                <a:lnTo>
                  <a:pt x="24178" y="61702"/>
                </a:lnTo>
                <a:lnTo>
                  <a:pt x="27044" y="65939"/>
                </a:lnTo>
                <a:lnTo>
                  <a:pt x="29947" y="70749"/>
                </a:lnTo>
                <a:lnTo>
                  <a:pt x="32876" y="74947"/>
                </a:lnTo>
                <a:lnTo>
                  <a:pt x="35822" y="78738"/>
                </a:lnTo>
                <a:lnTo>
                  <a:pt x="38779" y="82257"/>
                </a:lnTo>
                <a:lnTo>
                  <a:pt x="40751" y="85596"/>
                </a:lnTo>
                <a:lnTo>
                  <a:pt x="42941" y="91951"/>
                </a:lnTo>
                <a:lnTo>
                  <a:pt x="46563" y="98083"/>
                </a:lnTo>
                <a:lnTo>
                  <a:pt x="48919" y="101107"/>
                </a:lnTo>
                <a:lnTo>
                  <a:pt x="51483" y="105108"/>
                </a:lnTo>
                <a:lnTo>
                  <a:pt x="54185" y="109759"/>
                </a:lnTo>
                <a:lnTo>
                  <a:pt x="56980" y="114844"/>
                </a:lnTo>
                <a:lnTo>
                  <a:pt x="59836" y="119227"/>
                </a:lnTo>
                <a:lnTo>
                  <a:pt x="62733" y="123141"/>
                </a:lnTo>
                <a:lnTo>
                  <a:pt x="65659" y="126742"/>
                </a:lnTo>
                <a:lnTo>
                  <a:pt x="68602" y="130135"/>
                </a:lnTo>
                <a:lnTo>
                  <a:pt x="71557" y="133389"/>
                </a:lnTo>
                <a:lnTo>
                  <a:pt x="77489" y="139651"/>
                </a:lnTo>
                <a:lnTo>
                  <a:pt x="96927" y="159335"/>
                </a:lnTo>
                <a:lnTo>
                  <a:pt x="98385" y="159801"/>
                </a:lnTo>
                <a:lnTo>
                  <a:pt x="100351" y="160112"/>
                </a:lnTo>
                <a:lnTo>
                  <a:pt x="102656" y="160320"/>
                </a:lnTo>
                <a:lnTo>
                  <a:pt x="104191" y="161450"/>
                </a:lnTo>
                <a:lnTo>
                  <a:pt x="105214" y="163195"/>
                </a:lnTo>
                <a:lnTo>
                  <a:pt x="105897" y="165351"/>
                </a:lnTo>
                <a:lnTo>
                  <a:pt x="106353" y="165797"/>
                </a:lnTo>
                <a:lnTo>
                  <a:pt x="106656" y="165101"/>
                </a:lnTo>
                <a:lnTo>
                  <a:pt x="107182" y="160317"/>
                </a:lnTo>
                <a:lnTo>
                  <a:pt x="107259" y="139765"/>
                </a:lnTo>
                <a:lnTo>
                  <a:pt x="107261" y="126189"/>
                </a:lnTo>
                <a:lnTo>
                  <a:pt x="108254" y="120837"/>
                </a:lnTo>
                <a:lnTo>
                  <a:pt x="109910" y="115284"/>
                </a:lnTo>
                <a:lnTo>
                  <a:pt x="112008" y="109598"/>
                </a:lnTo>
                <a:lnTo>
                  <a:pt x="113405" y="103823"/>
                </a:lnTo>
                <a:lnTo>
                  <a:pt x="114337" y="97988"/>
                </a:lnTo>
                <a:lnTo>
                  <a:pt x="114959" y="92115"/>
                </a:lnTo>
                <a:lnTo>
                  <a:pt x="115373" y="86214"/>
                </a:lnTo>
                <a:lnTo>
                  <a:pt x="115649" y="80297"/>
                </a:lnTo>
                <a:lnTo>
                  <a:pt x="116038" y="65132"/>
                </a:lnTo>
                <a:lnTo>
                  <a:pt x="116169" y="46379"/>
                </a:lnTo>
                <a:lnTo>
                  <a:pt x="117173" y="41833"/>
                </a:lnTo>
                <a:lnTo>
                  <a:pt x="118835" y="37811"/>
                </a:lnTo>
                <a:lnTo>
                  <a:pt x="120937" y="34137"/>
                </a:lnTo>
                <a:lnTo>
                  <a:pt x="122338" y="30695"/>
                </a:lnTo>
                <a:lnTo>
                  <a:pt x="123272" y="27409"/>
                </a:lnTo>
                <a:lnTo>
                  <a:pt x="124309" y="21111"/>
                </a:lnTo>
                <a:lnTo>
                  <a:pt x="124771" y="15005"/>
                </a:lnTo>
                <a:lnTo>
                  <a:pt x="125887" y="12980"/>
                </a:lnTo>
                <a:lnTo>
                  <a:pt x="127625" y="11629"/>
                </a:lnTo>
                <a:lnTo>
                  <a:pt x="129775" y="10729"/>
                </a:lnTo>
                <a:lnTo>
                  <a:pt x="131210" y="9137"/>
                </a:lnTo>
                <a:lnTo>
                  <a:pt x="132166" y="7083"/>
                </a:lnTo>
                <a:lnTo>
                  <a:pt x="134078" y="0"/>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nl-BE"/>
          </a:p>
        </p:txBody>
      </p:sp>
      <p:sp>
        <p:nvSpPr>
          <p:cNvPr id="9" name="SMARTInkAnnotation7"/>
          <p:cNvSpPr/>
          <p:nvPr/>
        </p:nvSpPr>
        <p:spPr>
          <a:xfrm>
            <a:off x="6869113" y="3633788"/>
            <a:ext cx="36512" cy="188912"/>
          </a:xfrm>
          <a:custGeom>
            <a:avLst/>
            <a:gdLst/>
            <a:ahLst/>
            <a:cxnLst/>
            <a:rect l="0" t="0" r="0" b="0"/>
            <a:pathLst>
              <a:path w="35755" h="187524">
                <a:moveTo>
                  <a:pt x="35754" y="0"/>
                </a:moveTo>
                <a:lnTo>
                  <a:pt x="28058" y="0"/>
                </a:lnTo>
                <a:lnTo>
                  <a:pt x="27645" y="992"/>
                </a:lnTo>
                <a:lnTo>
                  <a:pt x="27185" y="4740"/>
                </a:lnTo>
                <a:lnTo>
                  <a:pt x="26069" y="6137"/>
                </a:lnTo>
                <a:lnTo>
                  <a:pt x="24332" y="7068"/>
                </a:lnTo>
                <a:lnTo>
                  <a:pt x="22180" y="7688"/>
                </a:lnTo>
                <a:lnTo>
                  <a:pt x="20746" y="10087"/>
                </a:lnTo>
                <a:lnTo>
                  <a:pt x="19790" y="13670"/>
                </a:lnTo>
                <a:lnTo>
                  <a:pt x="19153" y="18043"/>
                </a:lnTo>
                <a:lnTo>
                  <a:pt x="18728" y="21950"/>
                </a:lnTo>
                <a:lnTo>
                  <a:pt x="18444" y="25547"/>
                </a:lnTo>
                <a:lnTo>
                  <a:pt x="18255" y="28938"/>
                </a:lnTo>
                <a:lnTo>
                  <a:pt x="19123" y="33183"/>
                </a:lnTo>
                <a:lnTo>
                  <a:pt x="20694" y="37997"/>
                </a:lnTo>
                <a:lnTo>
                  <a:pt x="22735" y="43191"/>
                </a:lnTo>
                <a:lnTo>
                  <a:pt x="24095" y="48638"/>
                </a:lnTo>
                <a:lnTo>
                  <a:pt x="25002" y="54253"/>
                </a:lnTo>
                <a:lnTo>
                  <a:pt x="25607" y="59981"/>
                </a:lnTo>
                <a:lnTo>
                  <a:pt x="26010" y="65784"/>
                </a:lnTo>
                <a:lnTo>
                  <a:pt x="26280" y="71637"/>
                </a:lnTo>
                <a:lnTo>
                  <a:pt x="26657" y="86710"/>
                </a:lnTo>
                <a:lnTo>
                  <a:pt x="26710" y="90549"/>
                </a:lnTo>
                <a:lnTo>
                  <a:pt x="25752" y="95093"/>
                </a:lnTo>
                <a:lnTo>
                  <a:pt x="24121" y="100106"/>
                </a:lnTo>
                <a:lnTo>
                  <a:pt x="22039" y="105433"/>
                </a:lnTo>
                <a:lnTo>
                  <a:pt x="20652" y="109976"/>
                </a:lnTo>
                <a:lnTo>
                  <a:pt x="19727" y="113997"/>
                </a:lnTo>
                <a:lnTo>
                  <a:pt x="19110" y="117670"/>
                </a:lnTo>
                <a:lnTo>
                  <a:pt x="18700" y="122103"/>
                </a:lnTo>
                <a:lnTo>
                  <a:pt x="18426" y="127042"/>
                </a:lnTo>
                <a:lnTo>
                  <a:pt x="18121" y="136830"/>
                </a:lnTo>
                <a:lnTo>
                  <a:pt x="17950" y="148911"/>
                </a:lnTo>
                <a:lnTo>
                  <a:pt x="17910" y="159118"/>
                </a:lnTo>
                <a:lnTo>
                  <a:pt x="16906" y="162633"/>
                </a:lnTo>
                <a:lnTo>
                  <a:pt x="15244" y="164977"/>
                </a:lnTo>
                <a:lnTo>
                  <a:pt x="13142" y="166539"/>
                </a:lnTo>
                <a:lnTo>
                  <a:pt x="11741" y="168573"/>
                </a:lnTo>
                <a:lnTo>
                  <a:pt x="10807" y="170921"/>
                </a:lnTo>
                <a:lnTo>
                  <a:pt x="9769" y="176175"/>
                </a:lnTo>
                <a:lnTo>
                  <a:pt x="9308" y="181819"/>
                </a:lnTo>
                <a:lnTo>
                  <a:pt x="8191" y="183720"/>
                </a:lnTo>
                <a:lnTo>
                  <a:pt x="6455" y="184988"/>
                </a:lnTo>
                <a:lnTo>
                  <a:pt x="0" y="187523"/>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nl-BE"/>
          </a:p>
        </p:txBody>
      </p:sp>
      <p:sp>
        <p:nvSpPr>
          <p:cNvPr id="10" name="SMARTInkAnnotation8"/>
          <p:cNvSpPr/>
          <p:nvPr/>
        </p:nvSpPr>
        <p:spPr>
          <a:xfrm>
            <a:off x="6886575" y="3633788"/>
            <a:ext cx="90488" cy="117475"/>
          </a:xfrm>
          <a:custGeom>
            <a:avLst/>
            <a:gdLst/>
            <a:ahLst/>
            <a:cxnLst/>
            <a:rect l="0" t="0" r="0" b="0"/>
            <a:pathLst>
              <a:path w="89387" h="116087">
                <a:moveTo>
                  <a:pt x="89386" y="0"/>
                </a:moveTo>
                <a:lnTo>
                  <a:pt x="81689" y="0"/>
                </a:lnTo>
                <a:lnTo>
                  <a:pt x="81275" y="992"/>
                </a:lnTo>
                <a:lnTo>
                  <a:pt x="80999" y="2646"/>
                </a:lnTo>
                <a:lnTo>
                  <a:pt x="80816" y="4740"/>
                </a:lnTo>
                <a:lnTo>
                  <a:pt x="79699" y="6137"/>
                </a:lnTo>
                <a:lnTo>
                  <a:pt x="77962" y="7068"/>
                </a:lnTo>
                <a:lnTo>
                  <a:pt x="75811" y="7688"/>
                </a:lnTo>
                <a:lnTo>
                  <a:pt x="73384" y="10087"/>
                </a:lnTo>
                <a:lnTo>
                  <a:pt x="70772" y="13670"/>
                </a:lnTo>
                <a:lnTo>
                  <a:pt x="68038" y="18043"/>
                </a:lnTo>
                <a:lnTo>
                  <a:pt x="65222" y="21950"/>
                </a:lnTo>
                <a:lnTo>
                  <a:pt x="62352" y="25547"/>
                </a:lnTo>
                <a:lnTo>
                  <a:pt x="59446" y="28938"/>
                </a:lnTo>
                <a:lnTo>
                  <a:pt x="56514" y="33183"/>
                </a:lnTo>
                <a:lnTo>
                  <a:pt x="53567" y="37997"/>
                </a:lnTo>
                <a:lnTo>
                  <a:pt x="50609" y="43191"/>
                </a:lnTo>
                <a:lnTo>
                  <a:pt x="47643" y="47645"/>
                </a:lnTo>
                <a:lnTo>
                  <a:pt x="44674" y="51607"/>
                </a:lnTo>
                <a:lnTo>
                  <a:pt x="41701" y="55241"/>
                </a:lnTo>
                <a:lnTo>
                  <a:pt x="38725" y="59647"/>
                </a:lnTo>
                <a:lnTo>
                  <a:pt x="35749" y="64569"/>
                </a:lnTo>
                <a:lnTo>
                  <a:pt x="32771" y="69835"/>
                </a:lnTo>
                <a:lnTo>
                  <a:pt x="29792" y="74338"/>
                </a:lnTo>
                <a:lnTo>
                  <a:pt x="26814" y="78332"/>
                </a:lnTo>
                <a:lnTo>
                  <a:pt x="23835" y="81987"/>
                </a:lnTo>
                <a:lnTo>
                  <a:pt x="20855" y="85416"/>
                </a:lnTo>
                <a:lnTo>
                  <a:pt x="17876" y="88694"/>
                </a:lnTo>
                <a:lnTo>
                  <a:pt x="14896" y="91871"/>
                </a:lnTo>
                <a:lnTo>
                  <a:pt x="12911" y="94982"/>
                </a:lnTo>
                <a:lnTo>
                  <a:pt x="11587" y="98048"/>
                </a:lnTo>
                <a:lnTo>
                  <a:pt x="10704" y="101084"/>
                </a:lnTo>
                <a:lnTo>
                  <a:pt x="9122" y="104100"/>
                </a:lnTo>
                <a:lnTo>
                  <a:pt x="7074" y="107103"/>
                </a:lnTo>
                <a:lnTo>
                  <a:pt x="0" y="116086"/>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nl-BE"/>
          </a:p>
        </p:txBody>
      </p:sp>
      <p:sp>
        <p:nvSpPr>
          <p:cNvPr id="11" name="SMARTInkAnnotation9"/>
          <p:cNvSpPr/>
          <p:nvPr/>
        </p:nvSpPr>
        <p:spPr>
          <a:xfrm>
            <a:off x="6931025" y="3697288"/>
            <a:ext cx="107950" cy="106362"/>
          </a:xfrm>
          <a:custGeom>
            <a:avLst/>
            <a:gdLst/>
            <a:ahLst/>
            <a:cxnLst/>
            <a:rect l="0" t="0" r="0" b="0"/>
            <a:pathLst>
              <a:path w="107264" h="107157">
                <a:moveTo>
                  <a:pt x="0" y="0"/>
                </a:moveTo>
                <a:lnTo>
                  <a:pt x="0" y="7688"/>
                </a:lnTo>
                <a:lnTo>
                  <a:pt x="2648" y="11023"/>
                </a:lnTo>
                <a:lnTo>
                  <a:pt x="4745" y="13302"/>
                </a:lnTo>
                <a:lnTo>
                  <a:pt x="7136" y="14821"/>
                </a:lnTo>
                <a:lnTo>
                  <a:pt x="9723" y="15834"/>
                </a:lnTo>
                <a:lnTo>
                  <a:pt x="12440" y="16509"/>
                </a:lnTo>
                <a:lnTo>
                  <a:pt x="15246" y="17951"/>
                </a:lnTo>
                <a:lnTo>
                  <a:pt x="18109" y="19905"/>
                </a:lnTo>
                <a:lnTo>
                  <a:pt x="21011" y="22199"/>
                </a:lnTo>
                <a:lnTo>
                  <a:pt x="23940" y="24722"/>
                </a:lnTo>
                <a:lnTo>
                  <a:pt x="26884" y="27395"/>
                </a:lnTo>
                <a:lnTo>
                  <a:pt x="32806" y="33011"/>
                </a:lnTo>
                <a:lnTo>
                  <a:pt x="47676" y="47660"/>
                </a:lnTo>
                <a:lnTo>
                  <a:pt x="50654" y="51617"/>
                </a:lnTo>
                <a:lnTo>
                  <a:pt x="53634" y="56240"/>
                </a:lnTo>
                <a:lnTo>
                  <a:pt x="56613" y="61305"/>
                </a:lnTo>
                <a:lnTo>
                  <a:pt x="59592" y="65675"/>
                </a:lnTo>
                <a:lnTo>
                  <a:pt x="62570" y="69580"/>
                </a:lnTo>
                <a:lnTo>
                  <a:pt x="65550" y="73176"/>
                </a:lnTo>
                <a:lnTo>
                  <a:pt x="68529" y="76565"/>
                </a:lnTo>
                <a:lnTo>
                  <a:pt x="71508" y="79816"/>
                </a:lnTo>
                <a:lnTo>
                  <a:pt x="77467" y="86075"/>
                </a:lnTo>
                <a:lnTo>
                  <a:pt x="96559" y="105383"/>
                </a:lnTo>
                <a:lnTo>
                  <a:pt x="98141" y="105973"/>
                </a:lnTo>
                <a:lnTo>
                  <a:pt x="100189" y="106368"/>
                </a:lnTo>
                <a:lnTo>
                  <a:pt x="107263" y="107156"/>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nl-BE"/>
          </a:p>
        </p:txBody>
      </p:sp>
      <p:sp>
        <p:nvSpPr>
          <p:cNvPr id="12" name="SMARTInkAnnotation10"/>
          <p:cNvSpPr/>
          <p:nvPr/>
        </p:nvSpPr>
        <p:spPr>
          <a:xfrm>
            <a:off x="5135563" y="4017963"/>
            <a:ext cx="392112" cy="231775"/>
          </a:xfrm>
          <a:custGeom>
            <a:avLst/>
            <a:gdLst/>
            <a:ahLst/>
            <a:cxnLst/>
            <a:rect l="0" t="0" r="0" b="0"/>
            <a:pathLst>
              <a:path w="392661" h="232168">
                <a:moveTo>
                  <a:pt x="26703" y="214311"/>
                </a:moveTo>
                <a:lnTo>
                  <a:pt x="14262" y="214311"/>
                </a:lnTo>
                <a:lnTo>
                  <a:pt x="12450" y="213319"/>
                </a:lnTo>
                <a:lnTo>
                  <a:pt x="11241" y="211665"/>
                </a:lnTo>
                <a:lnTo>
                  <a:pt x="9303" y="206623"/>
                </a:lnTo>
                <a:lnTo>
                  <a:pt x="4222" y="201009"/>
                </a:lnTo>
                <a:lnTo>
                  <a:pt x="2777" y="198497"/>
                </a:lnTo>
                <a:lnTo>
                  <a:pt x="1171" y="193061"/>
                </a:lnTo>
                <a:lnTo>
                  <a:pt x="743" y="189231"/>
                </a:lnTo>
                <a:lnTo>
                  <a:pt x="457" y="184693"/>
                </a:lnTo>
                <a:lnTo>
                  <a:pt x="140" y="175350"/>
                </a:lnTo>
                <a:lnTo>
                  <a:pt x="0" y="167891"/>
                </a:lnTo>
                <a:lnTo>
                  <a:pt x="955" y="163521"/>
                </a:lnTo>
                <a:lnTo>
                  <a:pt x="2586" y="158623"/>
                </a:lnTo>
                <a:lnTo>
                  <a:pt x="4665" y="153373"/>
                </a:lnTo>
                <a:lnTo>
                  <a:pt x="6052" y="148881"/>
                </a:lnTo>
                <a:lnTo>
                  <a:pt x="6977" y="144894"/>
                </a:lnTo>
                <a:lnTo>
                  <a:pt x="7593" y="141244"/>
                </a:lnTo>
                <a:lnTo>
                  <a:pt x="8996" y="136826"/>
                </a:lnTo>
                <a:lnTo>
                  <a:pt x="10927" y="131897"/>
                </a:lnTo>
                <a:lnTo>
                  <a:pt x="13205" y="126626"/>
                </a:lnTo>
                <a:lnTo>
                  <a:pt x="15718" y="122120"/>
                </a:lnTo>
                <a:lnTo>
                  <a:pt x="18387" y="118124"/>
                </a:lnTo>
                <a:lnTo>
                  <a:pt x="21159" y="114467"/>
                </a:lnTo>
                <a:lnTo>
                  <a:pt x="24000" y="110045"/>
                </a:lnTo>
                <a:lnTo>
                  <a:pt x="26887" y="105113"/>
                </a:lnTo>
                <a:lnTo>
                  <a:pt x="29805" y="99841"/>
                </a:lnTo>
                <a:lnTo>
                  <a:pt x="33736" y="95333"/>
                </a:lnTo>
                <a:lnTo>
                  <a:pt x="38345" y="91337"/>
                </a:lnTo>
                <a:lnTo>
                  <a:pt x="43403" y="87680"/>
                </a:lnTo>
                <a:lnTo>
                  <a:pt x="47767" y="83257"/>
                </a:lnTo>
                <a:lnTo>
                  <a:pt x="51670" y="78325"/>
                </a:lnTo>
                <a:lnTo>
                  <a:pt x="55267" y="73052"/>
                </a:lnTo>
                <a:lnTo>
                  <a:pt x="59649" y="68544"/>
                </a:lnTo>
                <a:lnTo>
                  <a:pt x="64558" y="64548"/>
                </a:lnTo>
                <a:lnTo>
                  <a:pt x="69817" y="60891"/>
                </a:lnTo>
                <a:lnTo>
                  <a:pt x="75309" y="56468"/>
                </a:lnTo>
                <a:lnTo>
                  <a:pt x="80956" y="51536"/>
                </a:lnTo>
                <a:lnTo>
                  <a:pt x="86708" y="46263"/>
                </a:lnTo>
                <a:lnTo>
                  <a:pt x="92529" y="41755"/>
                </a:lnTo>
                <a:lnTo>
                  <a:pt x="98395" y="37758"/>
                </a:lnTo>
                <a:lnTo>
                  <a:pt x="109218" y="30671"/>
                </a:lnTo>
                <a:lnTo>
                  <a:pt x="117339" y="24214"/>
                </a:lnTo>
                <a:lnTo>
                  <a:pt x="126906" y="18037"/>
                </a:lnTo>
                <a:lnTo>
                  <a:pt x="137780" y="11984"/>
                </a:lnTo>
                <a:lnTo>
                  <a:pt x="149234" y="5987"/>
                </a:lnTo>
                <a:lnTo>
                  <a:pt x="160946" y="2660"/>
                </a:lnTo>
                <a:lnTo>
                  <a:pt x="172773" y="1182"/>
                </a:lnTo>
                <a:lnTo>
                  <a:pt x="184650" y="524"/>
                </a:lnTo>
                <a:lnTo>
                  <a:pt x="196551" y="232"/>
                </a:lnTo>
                <a:lnTo>
                  <a:pt x="274003" y="0"/>
                </a:lnTo>
                <a:lnTo>
                  <a:pt x="285921" y="2645"/>
                </a:lnTo>
                <a:lnTo>
                  <a:pt x="297839" y="7127"/>
                </a:lnTo>
                <a:lnTo>
                  <a:pt x="309758" y="12427"/>
                </a:lnTo>
                <a:lnTo>
                  <a:pt x="319028" y="18090"/>
                </a:lnTo>
                <a:lnTo>
                  <a:pt x="327451" y="23914"/>
                </a:lnTo>
                <a:lnTo>
                  <a:pt x="337816" y="29810"/>
                </a:lnTo>
                <a:lnTo>
                  <a:pt x="346395" y="35738"/>
                </a:lnTo>
                <a:lnTo>
                  <a:pt x="353519" y="41680"/>
                </a:lnTo>
                <a:lnTo>
                  <a:pt x="359995" y="47627"/>
                </a:lnTo>
                <a:lnTo>
                  <a:pt x="369225" y="56554"/>
                </a:lnTo>
                <a:lnTo>
                  <a:pt x="372246" y="60523"/>
                </a:lnTo>
                <a:lnTo>
                  <a:pt x="375252" y="65153"/>
                </a:lnTo>
                <a:lnTo>
                  <a:pt x="378250" y="70224"/>
                </a:lnTo>
                <a:lnTo>
                  <a:pt x="381242" y="74597"/>
                </a:lnTo>
                <a:lnTo>
                  <a:pt x="384230" y="78504"/>
                </a:lnTo>
                <a:lnTo>
                  <a:pt x="387214" y="82101"/>
                </a:lnTo>
                <a:lnTo>
                  <a:pt x="389204" y="86484"/>
                </a:lnTo>
                <a:lnTo>
                  <a:pt x="390531" y="91390"/>
                </a:lnTo>
                <a:lnTo>
                  <a:pt x="391415" y="96645"/>
                </a:lnTo>
                <a:lnTo>
                  <a:pt x="392005" y="101140"/>
                </a:lnTo>
                <a:lnTo>
                  <a:pt x="392398" y="105130"/>
                </a:lnTo>
                <a:lnTo>
                  <a:pt x="392660" y="108782"/>
                </a:lnTo>
                <a:lnTo>
                  <a:pt x="391841" y="113200"/>
                </a:lnTo>
                <a:lnTo>
                  <a:pt x="390303" y="118130"/>
                </a:lnTo>
                <a:lnTo>
                  <a:pt x="388283" y="123401"/>
                </a:lnTo>
                <a:lnTo>
                  <a:pt x="386937" y="127908"/>
                </a:lnTo>
                <a:lnTo>
                  <a:pt x="386041" y="131904"/>
                </a:lnTo>
                <a:lnTo>
                  <a:pt x="385442" y="135561"/>
                </a:lnTo>
                <a:lnTo>
                  <a:pt x="384050" y="139983"/>
                </a:lnTo>
                <a:lnTo>
                  <a:pt x="382129" y="144915"/>
                </a:lnTo>
                <a:lnTo>
                  <a:pt x="379855" y="150188"/>
                </a:lnTo>
                <a:lnTo>
                  <a:pt x="376352" y="154695"/>
                </a:lnTo>
                <a:lnTo>
                  <a:pt x="372032" y="158692"/>
                </a:lnTo>
                <a:lnTo>
                  <a:pt x="367164" y="162349"/>
                </a:lnTo>
                <a:lnTo>
                  <a:pt x="362926" y="166771"/>
                </a:lnTo>
                <a:lnTo>
                  <a:pt x="359108" y="171704"/>
                </a:lnTo>
                <a:lnTo>
                  <a:pt x="355569" y="176977"/>
                </a:lnTo>
                <a:lnTo>
                  <a:pt x="351224" y="181484"/>
                </a:lnTo>
                <a:lnTo>
                  <a:pt x="346340" y="185481"/>
                </a:lnTo>
                <a:lnTo>
                  <a:pt x="335617" y="192568"/>
                </a:lnTo>
                <a:lnTo>
                  <a:pt x="324230" y="199025"/>
                </a:lnTo>
                <a:lnTo>
                  <a:pt x="312549" y="205202"/>
                </a:lnTo>
                <a:lnTo>
                  <a:pt x="300735" y="210263"/>
                </a:lnTo>
                <a:lnTo>
                  <a:pt x="288864" y="212512"/>
                </a:lnTo>
                <a:lnTo>
                  <a:pt x="276966" y="216157"/>
                </a:lnTo>
                <a:lnTo>
                  <a:pt x="271013" y="218518"/>
                </a:lnTo>
                <a:lnTo>
                  <a:pt x="256453" y="223787"/>
                </a:lnTo>
                <a:lnTo>
                  <a:pt x="248399" y="226582"/>
                </a:lnTo>
                <a:lnTo>
                  <a:pt x="241042" y="228445"/>
                </a:lnTo>
                <a:lnTo>
                  <a:pt x="234152" y="229686"/>
                </a:lnTo>
                <a:lnTo>
                  <a:pt x="227572" y="230515"/>
                </a:lnTo>
                <a:lnTo>
                  <a:pt x="221199" y="231066"/>
                </a:lnTo>
                <a:lnTo>
                  <a:pt x="214965" y="231435"/>
                </a:lnTo>
                <a:lnTo>
                  <a:pt x="202740" y="231844"/>
                </a:lnTo>
                <a:lnTo>
                  <a:pt x="178707" y="232106"/>
                </a:lnTo>
                <a:lnTo>
                  <a:pt x="136948" y="232167"/>
                </a:lnTo>
                <a:lnTo>
                  <a:pt x="129995" y="231176"/>
                </a:lnTo>
                <a:lnTo>
                  <a:pt x="122380" y="229523"/>
                </a:lnTo>
                <a:lnTo>
                  <a:pt x="114323" y="227429"/>
                </a:lnTo>
                <a:lnTo>
                  <a:pt x="106966" y="225041"/>
                </a:lnTo>
                <a:lnTo>
                  <a:pt x="100075" y="222457"/>
                </a:lnTo>
                <a:lnTo>
                  <a:pt x="93495" y="219742"/>
                </a:lnTo>
                <a:lnTo>
                  <a:pt x="87121" y="216939"/>
                </a:lnTo>
                <a:lnTo>
                  <a:pt x="74743" y="211179"/>
                </a:lnTo>
                <a:lnTo>
                  <a:pt x="69655" y="207262"/>
                </a:lnTo>
                <a:lnTo>
                  <a:pt x="65269" y="202666"/>
                </a:lnTo>
                <a:lnTo>
                  <a:pt x="61352" y="197618"/>
                </a:lnTo>
                <a:lnTo>
                  <a:pt x="56754" y="193261"/>
                </a:lnTo>
                <a:lnTo>
                  <a:pt x="51703" y="189364"/>
                </a:lnTo>
                <a:lnTo>
                  <a:pt x="46349" y="185773"/>
                </a:lnTo>
                <a:lnTo>
                  <a:pt x="41786" y="181395"/>
                </a:lnTo>
                <a:lnTo>
                  <a:pt x="37751" y="176492"/>
                </a:lnTo>
                <a:lnTo>
                  <a:pt x="34069" y="171239"/>
                </a:lnTo>
                <a:lnTo>
                  <a:pt x="30620" y="165753"/>
                </a:lnTo>
                <a:lnTo>
                  <a:pt x="27328" y="160111"/>
                </a:lnTo>
                <a:lnTo>
                  <a:pt x="24140" y="154365"/>
                </a:lnTo>
                <a:lnTo>
                  <a:pt x="17949" y="142689"/>
                </a:lnTo>
                <a:lnTo>
                  <a:pt x="14908" y="136798"/>
                </a:lnTo>
                <a:lnTo>
                  <a:pt x="12881" y="130885"/>
                </a:lnTo>
                <a:lnTo>
                  <a:pt x="11529" y="124959"/>
                </a:lnTo>
                <a:lnTo>
                  <a:pt x="10628" y="119024"/>
                </a:lnTo>
                <a:lnTo>
                  <a:pt x="10027" y="113084"/>
                </a:lnTo>
                <a:lnTo>
                  <a:pt x="9626" y="107139"/>
                </a:lnTo>
                <a:lnTo>
                  <a:pt x="9182" y="96234"/>
                </a:lnTo>
                <a:lnTo>
                  <a:pt x="8825" y="80366"/>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nl-BE"/>
          </a:p>
        </p:txBody>
      </p:sp>
      <p:sp>
        <p:nvSpPr>
          <p:cNvPr id="13" name="SMARTInkAnnotation11"/>
          <p:cNvSpPr/>
          <p:nvPr/>
        </p:nvSpPr>
        <p:spPr>
          <a:xfrm>
            <a:off x="6083300" y="4205288"/>
            <a:ext cx="266700" cy="411162"/>
          </a:xfrm>
          <a:custGeom>
            <a:avLst/>
            <a:gdLst/>
            <a:ahLst/>
            <a:cxnLst/>
            <a:rect l="0" t="0" r="0" b="0"/>
            <a:pathLst>
              <a:path w="268158" h="410767">
                <a:moveTo>
                  <a:pt x="268157" y="0"/>
                </a:moveTo>
                <a:lnTo>
                  <a:pt x="268157" y="4740"/>
                </a:lnTo>
                <a:lnTo>
                  <a:pt x="267164" y="7128"/>
                </a:lnTo>
                <a:lnTo>
                  <a:pt x="262015" y="15231"/>
                </a:lnTo>
                <a:lnTo>
                  <a:pt x="259054" y="23915"/>
                </a:lnTo>
                <a:lnTo>
                  <a:pt x="251335" y="33764"/>
                </a:lnTo>
                <a:lnTo>
                  <a:pt x="242141" y="43449"/>
                </a:lnTo>
                <a:lnTo>
                  <a:pt x="238896" y="48810"/>
                </a:lnTo>
                <a:lnTo>
                  <a:pt x="235289" y="60058"/>
                </a:lnTo>
                <a:lnTo>
                  <a:pt x="228389" y="71672"/>
                </a:lnTo>
                <a:lnTo>
                  <a:pt x="223768" y="77547"/>
                </a:lnTo>
                <a:lnTo>
                  <a:pt x="215985" y="89366"/>
                </a:lnTo>
                <a:lnTo>
                  <a:pt x="209215" y="101234"/>
                </a:lnTo>
                <a:lnTo>
                  <a:pt x="202896" y="113123"/>
                </a:lnTo>
                <a:lnTo>
                  <a:pt x="184756" y="148829"/>
                </a:lnTo>
                <a:lnTo>
                  <a:pt x="180775" y="155774"/>
                </a:lnTo>
                <a:lnTo>
                  <a:pt x="176135" y="163381"/>
                </a:lnTo>
                <a:lnTo>
                  <a:pt x="165682" y="179770"/>
                </a:lnTo>
                <a:lnTo>
                  <a:pt x="154414" y="196976"/>
                </a:lnTo>
                <a:lnTo>
                  <a:pt x="149622" y="204739"/>
                </a:lnTo>
                <a:lnTo>
                  <a:pt x="145434" y="211899"/>
                </a:lnTo>
                <a:lnTo>
                  <a:pt x="141649" y="218657"/>
                </a:lnTo>
                <a:lnTo>
                  <a:pt x="137139" y="225146"/>
                </a:lnTo>
                <a:lnTo>
                  <a:pt x="132146" y="231457"/>
                </a:lnTo>
                <a:lnTo>
                  <a:pt x="126832" y="237648"/>
                </a:lnTo>
                <a:lnTo>
                  <a:pt x="121301" y="244752"/>
                </a:lnTo>
                <a:lnTo>
                  <a:pt x="115629" y="252465"/>
                </a:lnTo>
                <a:lnTo>
                  <a:pt x="109860" y="260584"/>
                </a:lnTo>
                <a:lnTo>
                  <a:pt x="104029" y="267981"/>
                </a:lnTo>
                <a:lnTo>
                  <a:pt x="98155" y="274896"/>
                </a:lnTo>
                <a:lnTo>
                  <a:pt x="92252" y="281490"/>
                </a:lnTo>
                <a:lnTo>
                  <a:pt x="87324" y="288864"/>
                </a:lnTo>
                <a:lnTo>
                  <a:pt x="83046" y="296755"/>
                </a:lnTo>
                <a:lnTo>
                  <a:pt x="79200" y="304993"/>
                </a:lnTo>
                <a:lnTo>
                  <a:pt x="74650" y="312469"/>
                </a:lnTo>
                <a:lnTo>
                  <a:pt x="69630" y="319438"/>
                </a:lnTo>
                <a:lnTo>
                  <a:pt x="64297" y="326068"/>
                </a:lnTo>
                <a:lnTo>
                  <a:pt x="59749" y="332473"/>
                </a:lnTo>
                <a:lnTo>
                  <a:pt x="52046" y="344880"/>
                </a:lnTo>
                <a:lnTo>
                  <a:pt x="47609" y="350967"/>
                </a:lnTo>
                <a:lnTo>
                  <a:pt x="42664" y="357009"/>
                </a:lnTo>
                <a:lnTo>
                  <a:pt x="37381" y="363022"/>
                </a:lnTo>
                <a:lnTo>
                  <a:pt x="32866" y="369015"/>
                </a:lnTo>
                <a:lnTo>
                  <a:pt x="25201" y="380965"/>
                </a:lnTo>
                <a:lnTo>
                  <a:pt x="20773" y="386930"/>
                </a:lnTo>
                <a:lnTo>
                  <a:pt x="15836" y="392892"/>
                </a:lnTo>
                <a:lnTo>
                  <a:pt x="0" y="410766"/>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nl-BE"/>
          </a:p>
        </p:txBody>
      </p:sp>
      <p:sp>
        <p:nvSpPr>
          <p:cNvPr id="14" name="SMARTInkAnnotation12"/>
          <p:cNvSpPr/>
          <p:nvPr/>
        </p:nvSpPr>
        <p:spPr>
          <a:xfrm>
            <a:off x="6556375" y="4214813"/>
            <a:ext cx="160338" cy="473075"/>
          </a:xfrm>
          <a:custGeom>
            <a:avLst/>
            <a:gdLst/>
            <a:ahLst/>
            <a:cxnLst/>
            <a:rect l="0" t="0" r="0" b="0"/>
            <a:pathLst>
              <a:path w="160895" h="473165">
                <a:moveTo>
                  <a:pt x="0" y="8820"/>
                </a:moveTo>
                <a:lnTo>
                  <a:pt x="0" y="31042"/>
                </a:lnTo>
                <a:lnTo>
                  <a:pt x="993" y="32564"/>
                </a:lnTo>
                <a:lnTo>
                  <a:pt x="2648" y="33580"/>
                </a:lnTo>
                <a:lnTo>
                  <a:pt x="4745" y="34256"/>
                </a:lnTo>
                <a:lnTo>
                  <a:pt x="6143" y="35699"/>
                </a:lnTo>
                <a:lnTo>
                  <a:pt x="7074" y="37654"/>
                </a:lnTo>
                <a:lnTo>
                  <a:pt x="8906" y="44419"/>
                </a:lnTo>
                <a:lnTo>
                  <a:pt x="8939" y="53467"/>
                </a:lnTo>
                <a:lnTo>
                  <a:pt x="8939" y="44647"/>
                </a:lnTo>
                <a:lnTo>
                  <a:pt x="4194" y="44571"/>
                </a:lnTo>
                <a:lnTo>
                  <a:pt x="2796" y="43568"/>
                </a:lnTo>
                <a:lnTo>
                  <a:pt x="1863" y="41907"/>
                </a:lnTo>
                <a:lnTo>
                  <a:pt x="368" y="36853"/>
                </a:lnTo>
                <a:lnTo>
                  <a:pt x="4" y="24211"/>
                </a:lnTo>
                <a:lnTo>
                  <a:pt x="0" y="0"/>
                </a:lnTo>
                <a:lnTo>
                  <a:pt x="0" y="7589"/>
                </a:lnTo>
                <a:lnTo>
                  <a:pt x="993" y="7999"/>
                </a:lnTo>
                <a:lnTo>
                  <a:pt x="4745" y="8455"/>
                </a:lnTo>
                <a:lnTo>
                  <a:pt x="6143" y="9569"/>
                </a:lnTo>
                <a:lnTo>
                  <a:pt x="7074" y="11304"/>
                </a:lnTo>
                <a:lnTo>
                  <a:pt x="8570" y="16477"/>
                </a:lnTo>
                <a:lnTo>
                  <a:pt x="13575" y="22113"/>
                </a:lnTo>
                <a:lnTo>
                  <a:pt x="15009" y="24627"/>
                </a:lnTo>
                <a:lnTo>
                  <a:pt x="18021" y="32907"/>
                </a:lnTo>
                <a:lnTo>
                  <a:pt x="22244" y="38708"/>
                </a:lnTo>
                <a:lnTo>
                  <a:pt x="23768" y="42636"/>
                </a:lnTo>
                <a:lnTo>
                  <a:pt x="26906" y="56653"/>
                </a:lnTo>
                <a:lnTo>
                  <a:pt x="31160" y="64144"/>
                </a:lnTo>
                <a:lnTo>
                  <a:pt x="33712" y="73427"/>
                </a:lnTo>
                <a:lnTo>
                  <a:pt x="35839" y="84167"/>
                </a:lnTo>
                <a:lnTo>
                  <a:pt x="40096" y="95555"/>
                </a:lnTo>
                <a:lnTo>
                  <a:pt x="42621" y="101370"/>
                </a:lnTo>
                <a:lnTo>
                  <a:pt x="48077" y="113123"/>
                </a:lnTo>
                <a:lnTo>
                  <a:pt x="51162" y="124961"/>
                </a:lnTo>
                <a:lnTo>
                  <a:pt x="53527" y="136836"/>
                </a:lnTo>
                <a:lnTo>
                  <a:pt x="57889" y="148729"/>
                </a:lnTo>
                <a:lnTo>
                  <a:pt x="60442" y="154679"/>
                </a:lnTo>
                <a:lnTo>
                  <a:pt x="65928" y="166581"/>
                </a:lnTo>
                <a:lnTo>
                  <a:pt x="69029" y="178485"/>
                </a:lnTo>
                <a:lnTo>
                  <a:pt x="71399" y="190391"/>
                </a:lnTo>
                <a:lnTo>
                  <a:pt x="75764" y="202297"/>
                </a:lnTo>
                <a:lnTo>
                  <a:pt x="81013" y="216849"/>
                </a:lnTo>
                <a:lnTo>
                  <a:pt x="83805" y="224897"/>
                </a:lnTo>
                <a:lnTo>
                  <a:pt x="86905" y="239131"/>
                </a:lnTo>
                <a:lnTo>
                  <a:pt x="89277" y="252070"/>
                </a:lnTo>
                <a:lnTo>
                  <a:pt x="93641" y="264436"/>
                </a:lnTo>
                <a:lnTo>
                  <a:pt x="96196" y="270513"/>
                </a:lnTo>
                <a:lnTo>
                  <a:pt x="98891" y="276547"/>
                </a:lnTo>
                <a:lnTo>
                  <a:pt x="103542" y="288544"/>
                </a:lnTo>
                <a:lnTo>
                  <a:pt x="105609" y="300491"/>
                </a:lnTo>
                <a:lnTo>
                  <a:pt x="109177" y="312415"/>
                </a:lnTo>
                <a:lnTo>
                  <a:pt x="113079" y="324330"/>
                </a:lnTo>
                <a:lnTo>
                  <a:pt x="114814" y="336239"/>
                </a:lnTo>
                <a:lnTo>
                  <a:pt x="118233" y="348147"/>
                </a:lnTo>
                <a:lnTo>
                  <a:pt x="123064" y="360054"/>
                </a:lnTo>
                <a:lnTo>
                  <a:pt x="128521" y="371960"/>
                </a:lnTo>
                <a:lnTo>
                  <a:pt x="131608" y="383867"/>
                </a:lnTo>
                <a:lnTo>
                  <a:pt x="132432" y="389821"/>
                </a:lnTo>
                <a:lnTo>
                  <a:pt x="135995" y="399081"/>
                </a:lnTo>
                <a:lnTo>
                  <a:pt x="139896" y="406503"/>
                </a:lnTo>
                <a:lnTo>
                  <a:pt x="141630" y="413110"/>
                </a:lnTo>
                <a:lnTo>
                  <a:pt x="142606" y="427148"/>
                </a:lnTo>
                <a:lnTo>
                  <a:pt x="143737" y="431572"/>
                </a:lnTo>
                <a:lnTo>
                  <a:pt x="147640" y="439135"/>
                </a:lnTo>
                <a:lnTo>
                  <a:pt x="150038" y="445803"/>
                </a:lnTo>
                <a:lnTo>
                  <a:pt x="151576" y="458168"/>
                </a:lnTo>
                <a:lnTo>
                  <a:pt x="152696" y="460190"/>
                </a:lnTo>
                <a:lnTo>
                  <a:pt x="154436" y="461538"/>
                </a:lnTo>
                <a:lnTo>
                  <a:pt x="156588" y="462437"/>
                </a:lnTo>
                <a:lnTo>
                  <a:pt x="158024" y="464028"/>
                </a:lnTo>
                <a:lnTo>
                  <a:pt x="158980" y="466081"/>
                </a:lnTo>
                <a:lnTo>
                  <a:pt x="160894" y="473164"/>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nl-BE"/>
          </a:p>
        </p:txBody>
      </p:sp>
      <p:sp>
        <p:nvSpPr>
          <p:cNvPr id="15" name="SMARTInkAnnotation13"/>
          <p:cNvSpPr/>
          <p:nvPr/>
        </p:nvSpPr>
        <p:spPr>
          <a:xfrm>
            <a:off x="6315075" y="4108450"/>
            <a:ext cx="231775" cy="123825"/>
          </a:xfrm>
          <a:custGeom>
            <a:avLst/>
            <a:gdLst/>
            <a:ahLst/>
            <a:cxnLst/>
            <a:rect l="0" t="0" r="0" b="0"/>
            <a:pathLst>
              <a:path w="232359" h="125002">
                <a:moveTo>
                  <a:pt x="62570" y="107146"/>
                </a:moveTo>
                <a:lnTo>
                  <a:pt x="46303" y="107146"/>
                </a:lnTo>
                <a:lnTo>
                  <a:pt x="42760" y="104500"/>
                </a:lnTo>
                <a:lnTo>
                  <a:pt x="40425" y="102405"/>
                </a:lnTo>
                <a:lnTo>
                  <a:pt x="37874" y="101009"/>
                </a:lnTo>
                <a:lnTo>
                  <a:pt x="32392" y="99457"/>
                </a:lnTo>
                <a:lnTo>
                  <a:pt x="28468" y="98584"/>
                </a:lnTo>
                <a:lnTo>
                  <a:pt x="24901" y="95733"/>
                </a:lnTo>
                <a:lnTo>
                  <a:pt x="22559" y="93584"/>
                </a:lnTo>
                <a:lnTo>
                  <a:pt x="20999" y="91160"/>
                </a:lnTo>
                <a:lnTo>
                  <a:pt x="19958" y="88551"/>
                </a:lnTo>
                <a:lnTo>
                  <a:pt x="19264" y="85819"/>
                </a:lnTo>
                <a:lnTo>
                  <a:pt x="18802" y="83006"/>
                </a:lnTo>
                <a:lnTo>
                  <a:pt x="18494" y="80138"/>
                </a:lnTo>
                <a:lnTo>
                  <a:pt x="17998" y="73148"/>
                </a:lnTo>
                <a:lnTo>
                  <a:pt x="17913" y="62456"/>
                </a:lnTo>
                <a:lnTo>
                  <a:pt x="18894" y="59493"/>
                </a:lnTo>
                <a:lnTo>
                  <a:pt x="20541" y="57518"/>
                </a:lnTo>
                <a:lnTo>
                  <a:pt x="25020" y="54331"/>
                </a:lnTo>
                <a:lnTo>
                  <a:pt x="27605" y="52092"/>
                </a:lnTo>
                <a:lnTo>
                  <a:pt x="30321" y="49608"/>
                </a:lnTo>
                <a:lnTo>
                  <a:pt x="35987" y="44201"/>
                </a:lnTo>
                <a:lnTo>
                  <a:pt x="47718" y="32645"/>
                </a:lnTo>
                <a:lnTo>
                  <a:pt x="51676" y="29698"/>
                </a:lnTo>
                <a:lnTo>
                  <a:pt x="56300" y="26740"/>
                </a:lnTo>
                <a:lnTo>
                  <a:pt x="61369" y="23776"/>
                </a:lnTo>
                <a:lnTo>
                  <a:pt x="65742" y="20808"/>
                </a:lnTo>
                <a:lnTo>
                  <a:pt x="69650" y="17837"/>
                </a:lnTo>
                <a:lnTo>
                  <a:pt x="73249" y="14864"/>
                </a:lnTo>
                <a:lnTo>
                  <a:pt x="77634" y="12883"/>
                </a:lnTo>
                <a:lnTo>
                  <a:pt x="82544" y="11562"/>
                </a:lnTo>
                <a:lnTo>
                  <a:pt x="87805" y="10681"/>
                </a:lnTo>
                <a:lnTo>
                  <a:pt x="92304" y="9101"/>
                </a:lnTo>
                <a:lnTo>
                  <a:pt x="96296" y="7056"/>
                </a:lnTo>
                <a:lnTo>
                  <a:pt x="99952" y="4701"/>
                </a:lnTo>
                <a:lnTo>
                  <a:pt x="104375" y="3130"/>
                </a:lnTo>
                <a:lnTo>
                  <a:pt x="109311" y="2083"/>
                </a:lnTo>
                <a:lnTo>
                  <a:pt x="114587" y="1385"/>
                </a:lnTo>
                <a:lnTo>
                  <a:pt x="119098" y="920"/>
                </a:lnTo>
                <a:lnTo>
                  <a:pt x="123097" y="610"/>
                </a:lnTo>
                <a:lnTo>
                  <a:pt x="126758" y="403"/>
                </a:lnTo>
                <a:lnTo>
                  <a:pt x="136121" y="173"/>
                </a:lnTo>
                <a:lnTo>
                  <a:pt x="168215" y="0"/>
                </a:lnTo>
                <a:lnTo>
                  <a:pt x="172727" y="988"/>
                </a:lnTo>
                <a:lnTo>
                  <a:pt x="176727" y="2639"/>
                </a:lnTo>
                <a:lnTo>
                  <a:pt x="183822" y="6128"/>
                </a:lnTo>
                <a:lnTo>
                  <a:pt x="190285" y="7679"/>
                </a:lnTo>
                <a:lnTo>
                  <a:pt x="194392" y="8092"/>
                </a:lnTo>
                <a:lnTo>
                  <a:pt x="199118" y="8368"/>
                </a:lnTo>
                <a:lnTo>
                  <a:pt x="204253" y="8551"/>
                </a:lnTo>
                <a:lnTo>
                  <a:pt x="207678" y="9666"/>
                </a:lnTo>
                <a:lnTo>
                  <a:pt x="209960" y="11401"/>
                </a:lnTo>
                <a:lnTo>
                  <a:pt x="211481" y="13550"/>
                </a:lnTo>
                <a:lnTo>
                  <a:pt x="213489" y="15975"/>
                </a:lnTo>
                <a:lnTo>
                  <a:pt x="215820" y="18584"/>
                </a:lnTo>
                <a:lnTo>
                  <a:pt x="221060" y="24128"/>
                </a:lnTo>
                <a:lnTo>
                  <a:pt x="230713" y="33987"/>
                </a:lnTo>
                <a:lnTo>
                  <a:pt x="231276" y="35553"/>
                </a:lnTo>
                <a:lnTo>
                  <a:pt x="231650" y="37589"/>
                </a:lnTo>
                <a:lnTo>
                  <a:pt x="231902" y="39939"/>
                </a:lnTo>
                <a:lnTo>
                  <a:pt x="232068" y="42497"/>
                </a:lnTo>
                <a:lnTo>
                  <a:pt x="232180" y="45195"/>
                </a:lnTo>
                <a:lnTo>
                  <a:pt x="232303" y="50838"/>
                </a:lnTo>
                <a:lnTo>
                  <a:pt x="232358" y="56654"/>
                </a:lnTo>
                <a:lnTo>
                  <a:pt x="231380" y="59594"/>
                </a:lnTo>
                <a:lnTo>
                  <a:pt x="229734" y="62546"/>
                </a:lnTo>
                <a:lnTo>
                  <a:pt x="227644" y="65506"/>
                </a:lnTo>
                <a:lnTo>
                  <a:pt x="225258" y="68472"/>
                </a:lnTo>
                <a:lnTo>
                  <a:pt x="222673" y="71441"/>
                </a:lnTo>
                <a:lnTo>
                  <a:pt x="219957" y="74413"/>
                </a:lnTo>
                <a:lnTo>
                  <a:pt x="214291" y="80361"/>
                </a:lnTo>
                <a:lnTo>
                  <a:pt x="211389" y="83336"/>
                </a:lnTo>
                <a:lnTo>
                  <a:pt x="207469" y="85319"/>
                </a:lnTo>
                <a:lnTo>
                  <a:pt x="202869" y="86641"/>
                </a:lnTo>
                <a:lnTo>
                  <a:pt x="197815" y="87523"/>
                </a:lnTo>
                <a:lnTo>
                  <a:pt x="193454" y="89103"/>
                </a:lnTo>
                <a:lnTo>
                  <a:pt x="189553" y="91149"/>
                </a:lnTo>
                <a:lnTo>
                  <a:pt x="185959" y="93504"/>
                </a:lnTo>
                <a:lnTo>
                  <a:pt x="181577" y="96067"/>
                </a:lnTo>
                <a:lnTo>
                  <a:pt x="176669" y="98768"/>
                </a:lnTo>
                <a:lnTo>
                  <a:pt x="165918" y="104414"/>
                </a:lnTo>
                <a:lnTo>
                  <a:pt x="154519" y="110231"/>
                </a:lnTo>
                <a:lnTo>
                  <a:pt x="149692" y="112179"/>
                </a:lnTo>
                <a:lnTo>
                  <a:pt x="145480" y="113478"/>
                </a:lnTo>
                <a:lnTo>
                  <a:pt x="141680" y="114344"/>
                </a:lnTo>
                <a:lnTo>
                  <a:pt x="137159" y="115913"/>
                </a:lnTo>
                <a:lnTo>
                  <a:pt x="132160" y="117951"/>
                </a:lnTo>
                <a:lnTo>
                  <a:pt x="126840" y="120303"/>
                </a:lnTo>
                <a:lnTo>
                  <a:pt x="121308" y="121870"/>
                </a:lnTo>
                <a:lnTo>
                  <a:pt x="115632" y="122915"/>
                </a:lnTo>
                <a:lnTo>
                  <a:pt x="109863" y="123612"/>
                </a:lnTo>
                <a:lnTo>
                  <a:pt x="104030" y="124076"/>
                </a:lnTo>
                <a:lnTo>
                  <a:pt x="98155" y="124386"/>
                </a:lnTo>
                <a:lnTo>
                  <a:pt x="86331" y="124729"/>
                </a:lnTo>
                <a:lnTo>
                  <a:pt x="51763" y="124989"/>
                </a:lnTo>
                <a:lnTo>
                  <a:pt x="34171" y="125001"/>
                </a:lnTo>
                <a:lnTo>
                  <a:pt x="30726" y="124010"/>
                </a:lnTo>
                <a:lnTo>
                  <a:pt x="24250" y="120263"/>
                </a:lnTo>
                <a:lnTo>
                  <a:pt x="21132" y="117875"/>
                </a:lnTo>
                <a:lnTo>
                  <a:pt x="18060" y="115291"/>
                </a:lnTo>
                <a:lnTo>
                  <a:pt x="15019" y="112576"/>
                </a:lnTo>
                <a:lnTo>
                  <a:pt x="12993" y="109773"/>
                </a:lnTo>
                <a:lnTo>
                  <a:pt x="11641" y="106913"/>
                </a:lnTo>
                <a:lnTo>
                  <a:pt x="10740" y="104014"/>
                </a:lnTo>
                <a:lnTo>
                  <a:pt x="9147" y="101089"/>
                </a:lnTo>
                <a:lnTo>
                  <a:pt x="7090" y="98147"/>
                </a:lnTo>
                <a:lnTo>
                  <a:pt x="4727" y="95194"/>
                </a:lnTo>
                <a:lnTo>
                  <a:pt x="3152" y="92232"/>
                </a:lnTo>
                <a:lnTo>
                  <a:pt x="2100" y="89266"/>
                </a:lnTo>
                <a:lnTo>
                  <a:pt x="1400" y="86296"/>
                </a:lnTo>
                <a:lnTo>
                  <a:pt x="933" y="82332"/>
                </a:lnTo>
                <a:lnTo>
                  <a:pt x="622" y="77704"/>
                </a:lnTo>
                <a:lnTo>
                  <a:pt x="276" y="68264"/>
                </a:lnTo>
                <a:lnTo>
                  <a:pt x="0" y="53567"/>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nl-BE"/>
          </a:p>
        </p:txBody>
      </p:sp>
      <p:sp>
        <p:nvSpPr>
          <p:cNvPr id="16" name="SMARTInkAnnotation14"/>
          <p:cNvSpPr/>
          <p:nvPr/>
        </p:nvSpPr>
        <p:spPr>
          <a:xfrm>
            <a:off x="6475413" y="4205288"/>
            <a:ext cx="107950" cy="388937"/>
          </a:xfrm>
          <a:custGeom>
            <a:avLst/>
            <a:gdLst/>
            <a:ahLst/>
            <a:cxnLst/>
            <a:rect l="0" t="0" r="0" b="0"/>
            <a:pathLst>
              <a:path w="107254" h="388662">
                <a:moveTo>
                  <a:pt x="8929" y="0"/>
                </a:moveTo>
                <a:lnTo>
                  <a:pt x="4184" y="0"/>
                </a:lnTo>
                <a:lnTo>
                  <a:pt x="2786" y="992"/>
                </a:lnTo>
                <a:lnTo>
                  <a:pt x="1854" y="2645"/>
                </a:lnTo>
                <a:lnTo>
                  <a:pt x="358" y="7688"/>
                </a:lnTo>
                <a:lnTo>
                  <a:pt x="62" y="16806"/>
                </a:lnTo>
                <a:lnTo>
                  <a:pt x="0" y="42317"/>
                </a:lnTo>
                <a:lnTo>
                  <a:pt x="2643" y="53865"/>
                </a:lnTo>
                <a:lnTo>
                  <a:pt x="4738" y="59722"/>
                </a:lnTo>
                <a:lnTo>
                  <a:pt x="7066" y="71522"/>
                </a:lnTo>
                <a:lnTo>
                  <a:pt x="7687" y="77447"/>
                </a:lnTo>
                <a:lnTo>
                  <a:pt x="9094" y="84373"/>
                </a:lnTo>
                <a:lnTo>
                  <a:pt x="11025" y="91968"/>
                </a:lnTo>
                <a:lnTo>
                  <a:pt x="13305" y="100007"/>
                </a:lnTo>
                <a:lnTo>
                  <a:pt x="18488" y="116877"/>
                </a:lnTo>
                <a:lnTo>
                  <a:pt x="38760" y="178640"/>
                </a:lnTo>
                <a:lnTo>
                  <a:pt x="42721" y="188546"/>
                </a:lnTo>
                <a:lnTo>
                  <a:pt x="47347" y="199119"/>
                </a:lnTo>
                <a:lnTo>
                  <a:pt x="52418" y="210137"/>
                </a:lnTo>
                <a:lnTo>
                  <a:pt x="56792" y="220458"/>
                </a:lnTo>
                <a:lnTo>
                  <a:pt x="60701" y="230316"/>
                </a:lnTo>
                <a:lnTo>
                  <a:pt x="67692" y="249206"/>
                </a:lnTo>
                <a:lnTo>
                  <a:pt x="80274" y="285587"/>
                </a:lnTo>
                <a:lnTo>
                  <a:pt x="92323" y="321436"/>
                </a:lnTo>
                <a:lnTo>
                  <a:pt x="94319" y="329384"/>
                </a:lnTo>
                <a:lnTo>
                  <a:pt x="95652" y="336668"/>
                </a:lnTo>
                <a:lnTo>
                  <a:pt x="96539" y="343508"/>
                </a:lnTo>
                <a:lnTo>
                  <a:pt x="97131" y="350052"/>
                </a:lnTo>
                <a:lnTo>
                  <a:pt x="97525" y="356399"/>
                </a:lnTo>
                <a:lnTo>
                  <a:pt x="97788" y="362615"/>
                </a:lnTo>
                <a:lnTo>
                  <a:pt x="98957" y="367751"/>
                </a:lnTo>
                <a:lnTo>
                  <a:pt x="100728" y="372167"/>
                </a:lnTo>
                <a:lnTo>
                  <a:pt x="105964" y="381644"/>
                </a:lnTo>
                <a:lnTo>
                  <a:pt x="106680" y="385586"/>
                </a:lnTo>
                <a:lnTo>
                  <a:pt x="106998" y="388661"/>
                </a:lnTo>
                <a:lnTo>
                  <a:pt x="107253" y="383977"/>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nl-BE"/>
          </a:p>
        </p:txBody>
      </p:sp>
      <p:sp>
        <p:nvSpPr>
          <p:cNvPr id="17" name="SMARTInkAnnotation15"/>
          <p:cNvSpPr/>
          <p:nvPr/>
        </p:nvSpPr>
        <p:spPr>
          <a:xfrm>
            <a:off x="6440488" y="4205288"/>
            <a:ext cx="17462" cy="420687"/>
          </a:xfrm>
          <a:custGeom>
            <a:avLst/>
            <a:gdLst/>
            <a:ahLst/>
            <a:cxnLst/>
            <a:rect l="0" t="0" r="0" b="0"/>
            <a:pathLst>
              <a:path w="17878" h="419696">
                <a:moveTo>
                  <a:pt x="17877" y="0"/>
                </a:moveTo>
                <a:lnTo>
                  <a:pt x="17877" y="4740"/>
                </a:lnTo>
                <a:lnTo>
                  <a:pt x="16884" y="6137"/>
                </a:lnTo>
                <a:lnTo>
                  <a:pt x="15229" y="7068"/>
                </a:lnTo>
                <a:lnTo>
                  <a:pt x="13132" y="7688"/>
                </a:lnTo>
                <a:lnTo>
                  <a:pt x="11735" y="9094"/>
                </a:lnTo>
                <a:lnTo>
                  <a:pt x="10803" y="11024"/>
                </a:lnTo>
                <a:lnTo>
                  <a:pt x="10181" y="13302"/>
                </a:lnTo>
                <a:lnTo>
                  <a:pt x="8774" y="15814"/>
                </a:lnTo>
                <a:lnTo>
                  <a:pt x="6842" y="18480"/>
                </a:lnTo>
                <a:lnTo>
                  <a:pt x="4562" y="21250"/>
                </a:lnTo>
                <a:lnTo>
                  <a:pt x="3041" y="26072"/>
                </a:lnTo>
                <a:lnTo>
                  <a:pt x="2028" y="32264"/>
                </a:lnTo>
                <a:lnTo>
                  <a:pt x="1351" y="39369"/>
                </a:lnTo>
                <a:lnTo>
                  <a:pt x="901" y="46090"/>
                </a:lnTo>
                <a:lnTo>
                  <a:pt x="401" y="58849"/>
                </a:lnTo>
                <a:lnTo>
                  <a:pt x="79" y="90338"/>
                </a:lnTo>
                <a:lnTo>
                  <a:pt x="1" y="200838"/>
                </a:lnTo>
                <a:lnTo>
                  <a:pt x="994" y="212274"/>
                </a:lnTo>
                <a:lnTo>
                  <a:pt x="2649" y="223868"/>
                </a:lnTo>
                <a:lnTo>
                  <a:pt x="4746" y="235566"/>
                </a:lnTo>
                <a:lnTo>
                  <a:pt x="6144" y="246341"/>
                </a:lnTo>
                <a:lnTo>
                  <a:pt x="7075" y="256500"/>
                </a:lnTo>
                <a:lnTo>
                  <a:pt x="7696" y="266250"/>
                </a:lnTo>
                <a:lnTo>
                  <a:pt x="8110" y="276719"/>
                </a:lnTo>
                <a:lnTo>
                  <a:pt x="8571" y="298934"/>
                </a:lnTo>
                <a:lnTo>
                  <a:pt x="9686" y="309422"/>
                </a:lnTo>
                <a:lnTo>
                  <a:pt x="11424" y="319391"/>
                </a:lnTo>
                <a:lnTo>
                  <a:pt x="13575" y="329013"/>
                </a:lnTo>
                <a:lnTo>
                  <a:pt x="15009" y="338404"/>
                </a:lnTo>
                <a:lnTo>
                  <a:pt x="15965" y="347642"/>
                </a:lnTo>
                <a:lnTo>
                  <a:pt x="16603" y="356777"/>
                </a:lnTo>
                <a:lnTo>
                  <a:pt x="17311" y="372219"/>
                </a:lnTo>
                <a:lnTo>
                  <a:pt x="17765" y="393560"/>
                </a:lnTo>
                <a:lnTo>
                  <a:pt x="16810" y="398303"/>
                </a:lnTo>
                <a:lnTo>
                  <a:pt x="15179" y="403450"/>
                </a:lnTo>
                <a:lnTo>
                  <a:pt x="9304" y="418744"/>
                </a:lnTo>
                <a:lnTo>
                  <a:pt x="8190" y="419061"/>
                </a:lnTo>
                <a:lnTo>
                  <a:pt x="6452" y="419273"/>
                </a:lnTo>
                <a:lnTo>
                  <a:pt x="0" y="419695"/>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nl-BE"/>
          </a:p>
        </p:txBody>
      </p:sp>
      <p:sp>
        <p:nvSpPr>
          <p:cNvPr id="18" name="SMARTInkAnnotation16"/>
          <p:cNvSpPr/>
          <p:nvPr/>
        </p:nvSpPr>
        <p:spPr>
          <a:xfrm>
            <a:off x="6332538" y="4241800"/>
            <a:ext cx="90487" cy="357188"/>
          </a:xfrm>
          <a:custGeom>
            <a:avLst/>
            <a:gdLst/>
            <a:ahLst/>
            <a:cxnLst/>
            <a:rect l="0" t="0" r="0" b="0"/>
            <a:pathLst>
              <a:path w="89387" h="357188">
                <a:moveTo>
                  <a:pt x="89386" y="0"/>
                </a:moveTo>
                <a:lnTo>
                  <a:pt x="84641" y="0"/>
                </a:lnTo>
                <a:lnTo>
                  <a:pt x="82250" y="992"/>
                </a:lnTo>
                <a:lnTo>
                  <a:pt x="79663" y="2645"/>
                </a:lnTo>
                <a:lnTo>
                  <a:pt x="73119" y="7688"/>
                </a:lnTo>
                <a:lnTo>
                  <a:pt x="72582" y="9094"/>
                </a:lnTo>
                <a:lnTo>
                  <a:pt x="70834" y="16806"/>
                </a:lnTo>
                <a:lnTo>
                  <a:pt x="69072" y="21125"/>
                </a:lnTo>
                <a:lnTo>
                  <a:pt x="66905" y="25989"/>
                </a:lnTo>
                <a:lnTo>
                  <a:pt x="64498" y="36686"/>
                </a:lnTo>
                <a:lnTo>
                  <a:pt x="63854" y="42317"/>
                </a:lnTo>
                <a:lnTo>
                  <a:pt x="62433" y="48054"/>
                </a:lnTo>
                <a:lnTo>
                  <a:pt x="60492" y="53864"/>
                </a:lnTo>
                <a:lnTo>
                  <a:pt x="58206" y="59722"/>
                </a:lnTo>
                <a:lnTo>
                  <a:pt x="56681" y="66603"/>
                </a:lnTo>
                <a:lnTo>
                  <a:pt x="55664" y="74168"/>
                </a:lnTo>
                <a:lnTo>
                  <a:pt x="54987" y="82188"/>
                </a:lnTo>
                <a:lnTo>
                  <a:pt x="53542" y="90510"/>
                </a:lnTo>
                <a:lnTo>
                  <a:pt x="51586" y="99035"/>
                </a:lnTo>
                <a:lnTo>
                  <a:pt x="41309" y="138845"/>
                </a:lnTo>
                <a:lnTo>
                  <a:pt x="39458" y="149118"/>
                </a:lnTo>
                <a:lnTo>
                  <a:pt x="38223" y="158943"/>
                </a:lnTo>
                <a:lnTo>
                  <a:pt x="37401" y="168469"/>
                </a:lnTo>
                <a:lnTo>
                  <a:pt x="35859" y="178789"/>
                </a:lnTo>
                <a:lnTo>
                  <a:pt x="33837" y="189638"/>
                </a:lnTo>
                <a:lnTo>
                  <a:pt x="31497" y="200839"/>
                </a:lnTo>
                <a:lnTo>
                  <a:pt x="29936" y="211283"/>
                </a:lnTo>
                <a:lnTo>
                  <a:pt x="28896" y="221222"/>
                </a:lnTo>
                <a:lnTo>
                  <a:pt x="28203" y="230825"/>
                </a:lnTo>
                <a:lnTo>
                  <a:pt x="27741" y="240204"/>
                </a:lnTo>
                <a:lnTo>
                  <a:pt x="27227" y="258561"/>
                </a:lnTo>
                <a:lnTo>
                  <a:pt x="26097" y="267624"/>
                </a:lnTo>
                <a:lnTo>
                  <a:pt x="24350" y="276642"/>
                </a:lnTo>
                <a:lnTo>
                  <a:pt x="22192" y="285631"/>
                </a:lnTo>
                <a:lnTo>
                  <a:pt x="20754" y="294600"/>
                </a:lnTo>
                <a:lnTo>
                  <a:pt x="19796" y="303556"/>
                </a:lnTo>
                <a:lnTo>
                  <a:pt x="19156" y="312504"/>
                </a:lnTo>
                <a:lnTo>
                  <a:pt x="17736" y="319461"/>
                </a:lnTo>
                <a:lnTo>
                  <a:pt x="15798" y="325090"/>
                </a:lnTo>
                <a:lnTo>
                  <a:pt x="13512" y="329836"/>
                </a:lnTo>
                <a:lnTo>
                  <a:pt x="10971" y="337755"/>
                </a:lnTo>
                <a:lnTo>
                  <a:pt x="9542" y="347791"/>
                </a:lnTo>
                <a:lnTo>
                  <a:pt x="9341" y="350923"/>
                </a:lnTo>
                <a:lnTo>
                  <a:pt x="8214" y="353011"/>
                </a:lnTo>
                <a:lnTo>
                  <a:pt x="6469" y="354403"/>
                </a:lnTo>
                <a:lnTo>
                  <a:pt x="0" y="357187"/>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nl-BE"/>
          </a:p>
        </p:txBody>
      </p:sp>
      <p:sp>
        <p:nvSpPr>
          <p:cNvPr id="19" name="SMARTInkAnnotation17"/>
          <p:cNvSpPr/>
          <p:nvPr/>
        </p:nvSpPr>
        <p:spPr>
          <a:xfrm>
            <a:off x="6207125" y="4268788"/>
            <a:ext cx="152400" cy="347662"/>
          </a:xfrm>
          <a:custGeom>
            <a:avLst/>
            <a:gdLst/>
            <a:ahLst/>
            <a:cxnLst/>
            <a:rect l="0" t="0" r="0" b="0"/>
            <a:pathLst>
              <a:path w="151956" h="348259">
                <a:moveTo>
                  <a:pt x="151955" y="0"/>
                </a:moveTo>
                <a:lnTo>
                  <a:pt x="147210" y="0"/>
                </a:lnTo>
                <a:lnTo>
                  <a:pt x="145812" y="992"/>
                </a:lnTo>
                <a:lnTo>
                  <a:pt x="144880" y="2645"/>
                </a:lnTo>
                <a:lnTo>
                  <a:pt x="143845" y="7128"/>
                </a:lnTo>
                <a:lnTo>
                  <a:pt x="143385" y="12428"/>
                </a:lnTo>
                <a:lnTo>
                  <a:pt x="142269" y="15230"/>
                </a:lnTo>
                <a:lnTo>
                  <a:pt x="135953" y="24907"/>
                </a:lnTo>
                <a:lnTo>
                  <a:pt x="133342" y="29503"/>
                </a:lnTo>
                <a:lnTo>
                  <a:pt x="130608" y="34551"/>
                </a:lnTo>
                <a:lnTo>
                  <a:pt x="127792" y="40894"/>
                </a:lnTo>
                <a:lnTo>
                  <a:pt x="124921" y="48098"/>
                </a:lnTo>
                <a:lnTo>
                  <a:pt x="119083" y="64040"/>
                </a:lnTo>
                <a:lnTo>
                  <a:pt x="113178" y="81048"/>
                </a:lnTo>
                <a:lnTo>
                  <a:pt x="109220" y="90743"/>
                </a:lnTo>
                <a:lnTo>
                  <a:pt x="104594" y="101175"/>
                </a:lnTo>
                <a:lnTo>
                  <a:pt x="99525" y="112098"/>
                </a:lnTo>
                <a:lnTo>
                  <a:pt x="95152" y="122357"/>
                </a:lnTo>
                <a:lnTo>
                  <a:pt x="91243" y="132173"/>
                </a:lnTo>
                <a:lnTo>
                  <a:pt x="87645" y="141694"/>
                </a:lnTo>
                <a:lnTo>
                  <a:pt x="84252" y="152009"/>
                </a:lnTo>
                <a:lnTo>
                  <a:pt x="80997" y="162855"/>
                </a:lnTo>
                <a:lnTo>
                  <a:pt x="74732" y="185489"/>
                </a:lnTo>
                <a:lnTo>
                  <a:pt x="68637" y="208778"/>
                </a:lnTo>
                <a:lnTo>
                  <a:pt x="64628" y="219553"/>
                </a:lnTo>
                <a:lnTo>
                  <a:pt x="59969" y="229712"/>
                </a:lnTo>
                <a:lnTo>
                  <a:pt x="54877" y="239462"/>
                </a:lnTo>
                <a:lnTo>
                  <a:pt x="50489" y="248938"/>
                </a:lnTo>
                <a:lnTo>
                  <a:pt x="46570" y="258232"/>
                </a:lnTo>
                <a:lnTo>
                  <a:pt x="42965" y="267405"/>
                </a:lnTo>
                <a:lnTo>
                  <a:pt x="36311" y="285534"/>
                </a:lnTo>
                <a:lnTo>
                  <a:pt x="33145" y="294535"/>
                </a:lnTo>
                <a:lnTo>
                  <a:pt x="30042" y="302521"/>
                </a:lnTo>
                <a:lnTo>
                  <a:pt x="26980" y="309829"/>
                </a:lnTo>
                <a:lnTo>
                  <a:pt x="23946" y="316685"/>
                </a:lnTo>
                <a:lnTo>
                  <a:pt x="20929" y="322249"/>
                </a:lnTo>
                <a:lnTo>
                  <a:pt x="17926" y="326949"/>
                </a:lnTo>
                <a:lnTo>
                  <a:pt x="14930" y="331076"/>
                </a:lnTo>
                <a:lnTo>
                  <a:pt x="11940" y="334819"/>
                </a:lnTo>
                <a:lnTo>
                  <a:pt x="8953" y="338306"/>
                </a:lnTo>
                <a:lnTo>
                  <a:pt x="0" y="348258"/>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nl-BE"/>
          </a:p>
        </p:txBody>
      </p:sp>
      <p:sp>
        <p:nvSpPr>
          <p:cNvPr id="20" name="SMARTInkAnnotation18"/>
          <p:cNvSpPr/>
          <p:nvPr/>
        </p:nvSpPr>
        <p:spPr>
          <a:xfrm>
            <a:off x="6199188" y="4330700"/>
            <a:ext cx="106362" cy="187325"/>
          </a:xfrm>
          <a:custGeom>
            <a:avLst/>
            <a:gdLst/>
            <a:ahLst/>
            <a:cxnLst/>
            <a:rect l="0" t="0" r="0" b="0"/>
            <a:pathLst>
              <a:path w="107264" h="187525">
                <a:moveTo>
                  <a:pt x="107263" y="0"/>
                </a:moveTo>
                <a:lnTo>
                  <a:pt x="107263" y="4741"/>
                </a:lnTo>
                <a:lnTo>
                  <a:pt x="106270" y="7129"/>
                </a:lnTo>
                <a:lnTo>
                  <a:pt x="104615" y="9714"/>
                </a:lnTo>
                <a:lnTo>
                  <a:pt x="102518" y="12430"/>
                </a:lnTo>
                <a:lnTo>
                  <a:pt x="100127" y="15232"/>
                </a:lnTo>
                <a:lnTo>
                  <a:pt x="97540" y="18092"/>
                </a:lnTo>
                <a:lnTo>
                  <a:pt x="94822" y="20991"/>
                </a:lnTo>
                <a:lnTo>
                  <a:pt x="92017" y="25901"/>
                </a:lnTo>
                <a:lnTo>
                  <a:pt x="89154" y="32150"/>
                </a:lnTo>
                <a:lnTo>
                  <a:pt x="86251" y="39293"/>
                </a:lnTo>
                <a:lnTo>
                  <a:pt x="82330" y="47032"/>
                </a:lnTo>
                <a:lnTo>
                  <a:pt x="77731" y="55167"/>
                </a:lnTo>
                <a:lnTo>
                  <a:pt x="72677" y="63567"/>
                </a:lnTo>
                <a:lnTo>
                  <a:pt x="67322" y="73136"/>
                </a:lnTo>
                <a:lnTo>
                  <a:pt x="56075" y="94352"/>
                </a:lnTo>
                <a:lnTo>
                  <a:pt x="49301" y="104573"/>
                </a:lnTo>
                <a:lnTo>
                  <a:pt x="41805" y="114364"/>
                </a:lnTo>
                <a:lnTo>
                  <a:pt x="33829" y="123868"/>
                </a:lnTo>
                <a:lnTo>
                  <a:pt x="27519" y="133180"/>
                </a:lnTo>
                <a:lnTo>
                  <a:pt x="22318" y="142365"/>
                </a:lnTo>
                <a:lnTo>
                  <a:pt x="0" y="187524"/>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nl-BE"/>
          </a:p>
        </p:txBody>
      </p:sp>
      <p:sp>
        <p:nvSpPr>
          <p:cNvPr id="21" name="SMARTInkAnnotation19"/>
          <p:cNvSpPr/>
          <p:nvPr/>
        </p:nvSpPr>
        <p:spPr>
          <a:xfrm>
            <a:off x="6343650" y="3714750"/>
            <a:ext cx="149225" cy="339725"/>
          </a:xfrm>
          <a:custGeom>
            <a:avLst/>
            <a:gdLst/>
            <a:ahLst/>
            <a:cxnLst/>
            <a:rect l="0" t="0" r="0" b="0"/>
            <a:pathLst>
              <a:path w="150153" h="339330">
                <a:moveTo>
                  <a:pt x="123739" y="339329"/>
                </a:moveTo>
                <a:lnTo>
                  <a:pt x="123739" y="334588"/>
                </a:lnTo>
                <a:lnTo>
                  <a:pt x="124732" y="332199"/>
                </a:lnTo>
                <a:lnTo>
                  <a:pt x="128484" y="326899"/>
                </a:lnTo>
                <a:lnTo>
                  <a:pt x="129882" y="324097"/>
                </a:lnTo>
                <a:lnTo>
                  <a:pt x="132843" y="315413"/>
                </a:lnTo>
                <a:lnTo>
                  <a:pt x="137054" y="309517"/>
                </a:lnTo>
                <a:lnTo>
                  <a:pt x="138575" y="305563"/>
                </a:lnTo>
                <a:lnTo>
                  <a:pt x="140265" y="295879"/>
                </a:lnTo>
                <a:lnTo>
                  <a:pt x="143664" y="287606"/>
                </a:lnTo>
                <a:lnTo>
                  <a:pt x="145961" y="284011"/>
                </a:lnTo>
                <a:lnTo>
                  <a:pt x="148513" y="274724"/>
                </a:lnTo>
                <a:lnTo>
                  <a:pt x="149647" y="264975"/>
                </a:lnTo>
                <a:lnTo>
                  <a:pt x="150152" y="257334"/>
                </a:lnTo>
                <a:lnTo>
                  <a:pt x="149293" y="253908"/>
                </a:lnTo>
                <a:lnTo>
                  <a:pt x="145690" y="247455"/>
                </a:lnTo>
                <a:lnTo>
                  <a:pt x="143339" y="244345"/>
                </a:lnTo>
                <a:lnTo>
                  <a:pt x="140778" y="241279"/>
                </a:lnTo>
                <a:lnTo>
                  <a:pt x="138078" y="238244"/>
                </a:lnTo>
                <a:lnTo>
                  <a:pt x="134291" y="235228"/>
                </a:lnTo>
                <a:lnTo>
                  <a:pt x="129782" y="232225"/>
                </a:lnTo>
                <a:lnTo>
                  <a:pt x="124788" y="229231"/>
                </a:lnTo>
                <a:lnTo>
                  <a:pt x="119473" y="227235"/>
                </a:lnTo>
                <a:lnTo>
                  <a:pt x="113942" y="225904"/>
                </a:lnTo>
                <a:lnTo>
                  <a:pt x="108269" y="225017"/>
                </a:lnTo>
                <a:lnTo>
                  <a:pt x="102501" y="223433"/>
                </a:lnTo>
                <a:lnTo>
                  <a:pt x="96669" y="221385"/>
                </a:lnTo>
                <a:lnTo>
                  <a:pt x="90795" y="219028"/>
                </a:lnTo>
                <a:lnTo>
                  <a:pt x="85885" y="217456"/>
                </a:lnTo>
                <a:lnTo>
                  <a:pt x="81619" y="216408"/>
                </a:lnTo>
                <a:lnTo>
                  <a:pt x="77782" y="215710"/>
                </a:lnTo>
                <a:lnTo>
                  <a:pt x="73238" y="214252"/>
                </a:lnTo>
                <a:lnTo>
                  <a:pt x="68222" y="212288"/>
                </a:lnTo>
                <a:lnTo>
                  <a:pt x="62891" y="209986"/>
                </a:lnTo>
                <a:lnTo>
                  <a:pt x="51672" y="204783"/>
                </a:lnTo>
                <a:lnTo>
                  <a:pt x="45899" y="202006"/>
                </a:lnTo>
                <a:lnTo>
                  <a:pt x="41058" y="199163"/>
                </a:lnTo>
                <a:lnTo>
                  <a:pt x="36836" y="196276"/>
                </a:lnTo>
                <a:lnTo>
                  <a:pt x="33029" y="193358"/>
                </a:lnTo>
                <a:lnTo>
                  <a:pt x="29498" y="190421"/>
                </a:lnTo>
                <a:lnTo>
                  <a:pt x="26150" y="187471"/>
                </a:lnTo>
                <a:lnTo>
                  <a:pt x="19783" y="181547"/>
                </a:lnTo>
                <a:lnTo>
                  <a:pt x="13642" y="175607"/>
                </a:lnTo>
                <a:lnTo>
                  <a:pt x="11607" y="172634"/>
                </a:lnTo>
                <a:lnTo>
                  <a:pt x="3328" y="153017"/>
                </a:lnTo>
                <a:lnTo>
                  <a:pt x="701" y="144737"/>
                </a:lnTo>
                <a:lnTo>
                  <a:pt x="0" y="141139"/>
                </a:lnTo>
                <a:lnTo>
                  <a:pt x="527" y="136757"/>
                </a:lnTo>
                <a:lnTo>
                  <a:pt x="3759" y="126596"/>
                </a:lnTo>
                <a:lnTo>
                  <a:pt x="5019" y="121108"/>
                </a:lnTo>
                <a:lnTo>
                  <a:pt x="5859" y="115465"/>
                </a:lnTo>
                <a:lnTo>
                  <a:pt x="6419" y="109719"/>
                </a:lnTo>
                <a:lnTo>
                  <a:pt x="7785" y="103904"/>
                </a:lnTo>
                <a:lnTo>
                  <a:pt x="9689" y="98043"/>
                </a:lnTo>
                <a:lnTo>
                  <a:pt x="11951" y="92151"/>
                </a:lnTo>
                <a:lnTo>
                  <a:pt x="14453" y="86239"/>
                </a:lnTo>
                <a:lnTo>
                  <a:pt x="17113" y="80313"/>
                </a:lnTo>
                <a:lnTo>
                  <a:pt x="22718" y="68437"/>
                </a:lnTo>
                <a:lnTo>
                  <a:pt x="37370" y="38692"/>
                </a:lnTo>
                <a:lnTo>
                  <a:pt x="39344" y="32740"/>
                </a:lnTo>
                <a:lnTo>
                  <a:pt x="40660" y="26788"/>
                </a:lnTo>
                <a:lnTo>
                  <a:pt x="41537" y="20835"/>
                </a:lnTo>
                <a:lnTo>
                  <a:pt x="42512" y="11576"/>
                </a:lnTo>
                <a:lnTo>
                  <a:pt x="43292" y="0"/>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nl-BE"/>
          </a:p>
        </p:txBody>
      </p:sp>
      <p:sp>
        <p:nvSpPr>
          <p:cNvPr id="22" name="SMARTInkAnnotation20"/>
          <p:cNvSpPr/>
          <p:nvPr/>
        </p:nvSpPr>
        <p:spPr>
          <a:xfrm>
            <a:off x="6546850" y="3911600"/>
            <a:ext cx="63500" cy="79375"/>
          </a:xfrm>
          <a:custGeom>
            <a:avLst/>
            <a:gdLst/>
            <a:ahLst/>
            <a:cxnLst/>
            <a:rect l="0" t="0" r="0" b="0"/>
            <a:pathLst>
              <a:path w="62571" h="80368">
                <a:moveTo>
                  <a:pt x="0" y="80367"/>
                </a:moveTo>
                <a:lnTo>
                  <a:pt x="16267" y="64117"/>
                </a:lnTo>
                <a:lnTo>
                  <a:pt x="17796" y="61596"/>
                </a:lnTo>
                <a:lnTo>
                  <a:pt x="19809" y="57931"/>
                </a:lnTo>
                <a:lnTo>
                  <a:pt x="22146" y="53504"/>
                </a:lnTo>
                <a:lnTo>
                  <a:pt x="24695" y="49560"/>
                </a:lnTo>
                <a:lnTo>
                  <a:pt x="27389" y="45938"/>
                </a:lnTo>
                <a:lnTo>
                  <a:pt x="30177" y="42532"/>
                </a:lnTo>
                <a:lnTo>
                  <a:pt x="33029" y="39269"/>
                </a:lnTo>
                <a:lnTo>
                  <a:pt x="35925" y="36101"/>
                </a:lnTo>
                <a:lnTo>
                  <a:pt x="38848" y="32997"/>
                </a:lnTo>
                <a:lnTo>
                  <a:pt x="41789" y="28943"/>
                </a:lnTo>
                <a:lnTo>
                  <a:pt x="44743" y="24256"/>
                </a:lnTo>
                <a:lnTo>
                  <a:pt x="47707" y="19148"/>
                </a:lnTo>
                <a:lnTo>
                  <a:pt x="50675" y="15742"/>
                </a:lnTo>
                <a:lnTo>
                  <a:pt x="53647" y="13471"/>
                </a:lnTo>
                <a:lnTo>
                  <a:pt x="56621" y="11958"/>
                </a:lnTo>
                <a:lnTo>
                  <a:pt x="58605" y="9956"/>
                </a:lnTo>
                <a:lnTo>
                  <a:pt x="59926" y="7630"/>
                </a:lnTo>
                <a:lnTo>
                  <a:pt x="62570" y="0"/>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nl-BE"/>
          </a:p>
        </p:txBody>
      </p:sp>
      <p:sp>
        <p:nvSpPr>
          <p:cNvPr id="23" name="SMARTInkAnnotation21"/>
          <p:cNvSpPr/>
          <p:nvPr/>
        </p:nvSpPr>
        <p:spPr>
          <a:xfrm>
            <a:off x="6600825" y="3821113"/>
            <a:ext cx="0" cy="9525"/>
          </a:xfrm>
          <a:custGeom>
            <a:avLst/>
            <a:gdLst/>
            <a:ahLst/>
            <a:cxnLst/>
            <a:rect l="0" t="0" r="0" b="0"/>
            <a:pathLst>
              <a:path w="1" h="8931">
                <a:moveTo>
                  <a:pt x="0" y="8930"/>
                </a:moveTo>
                <a:lnTo>
                  <a:pt x="0" y="0"/>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nl-BE"/>
          </a:p>
        </p:txBody>
      </p:sp>
      <p:sp>
        <p:nvSpPr>
          <p:cNvPr id="24" name="SMARTInkAnnotation22"/>
          <p:cNvSpPr/>
          <p:nvPr/>
        </p:nvSpPr>
        <p:spPr>
          <a:xfrm>
            <a:off x="6672263" y="3303588"/>
            <a:ext cx="71437" cy="187325"/>
          </a:xfrm>
          <a:custGeom>
            <a:avLst/>
            <a:gdLst/>
            <a:ahLst/>
            <a:cxnLst/>
            <a:rect l="0" t="0" r="0" b="0"/>
            <a:pathLst>
              <a:path w="71390" h="187524">
                <a:moveTo>
                  <a:pt x="26696" y="187523"/>
                </a:moveTo>
                <a:lnTo>
                  <a:pt x="26696" y="171014"/>
                </a:lnTo>
                <a:lnTo>
                  <a:pt x="25703" y="169572"/>
                </a:lnTo>
                <a:lnTo>
                  <a:pt x="24048" y="167618"/>
                </a:lnTo>
                <a:lnTo>
                  <a:pt x="21952" y="165323"/>
                </a:lnTo>
                <a:lnTo>
                  <a:pt x="20553" y="162801"/>
                </a:lnTo>
                <a:lnTo>
                  <a:pt x="19000" y="157353"/>
                </a:lnTo>
                <a:lnTo>
                  <a:pt x="17593" y="154512"/>
                </a:lnTo>
                <a:lnTo>
                  <a:pt x="15661" y="151625"/>
                </a:lnTo>
                <a:lnTo>
                  <a:pt x="13380" y="148708"/>
                </a:lnTo>
                <a:lnTo>
                  <a:pt x="11860" y="145771"/>
                </a:lnTo>
                <a:lnTo>
                  <a:pt x="10846" y="142821"/>
                </a:lnTo>
                <a:lnTo>
                  <a:pt x="10171" y="139863"/>
                </a:lnTo>
                <a:lnTo>
                  <a:pt x="8727" y="136898"/>
                </a:lnTo>
                <a:lnTo>
                  <a:pt x="6771" y="133929"/>
                </a:lnTo>
                <a:lnTo>
                  <a:pt x="4474" y="130958"/>
                </a:lnTo>
                <a:lnTo>
                  <a:pt x="2943" y="127985"/>
                </a:lnTo>
                <a:lnTo>
                  <a:pt x="1922" y="125010"/>
                </a:lnTo>
                <a:lnTo>
                  <a:pt x="1242" y="122035"/>
                </a:lnTo>
                <a:lnTo>
                  <a:pt x="788" y="119060"/>
                </a:lnTo>
                <a:lnTo>
                  <a:pt x="485" y="116084"/>
                </a:lnTo>
                <a:lnTo>
                  <a:pt x="284" y="113108"/>
                </a:lnTo>
                <a:lnTo>
                  <a:pt x="149" y="110132"/>
                </a:lnTo>
                <a:lnTo>
                  <a:pt x="0" y="104179"/>
                </a:lnTo>
                <a:lnTo>
                  <a:pt x="953" y="100210"/>
                </a:lnTo>
                <a:lnTo>
                  <a:pt x="2582" y="95580"/>
                </a:lnTo>
                <a:lnTo>
                  <a:pt x="4661" y="90509"/>
                </a:lnTo>
                <a:lnTo>
                  <a:pt x="6046" y="86136"/>
                </a:lnTo>
                <a:lnTo>
                  <a:pt x="6970" y="82228"/>
                </a:lnTo>
                <a:lnTo>
                  <a:pt x="7587" y="78631"/>
                </a:lnTo>
                <a:lnTo>
                  <a:pt x="9984" y="74249"/>
                </a:lnTo>
                <a:lnTo>
                  <a:pt x="13568" y="69343"/>
                </a:lnTo>
                <a:lnTo>
                  <a:pt x="17944" y="64088"/>
                </a:lnTo>
                <a:lnTo>
                  <a:pt x="21855" y="58600"/>
                </a:lnTo>
                <a:lnTo>
                  <a:pt x="25454" y="52957"/>
                </a:lnTo>
                <a:lnTo>
                  <a:pt x="28848" y="47211"/>
                </a:lnTo>
                <a:lnTo>
                  <a:pt x="33097" y="41396"/>
                </a:lnTo>
                <a:lnTo>
                  <a:pt x="37915" y="35534"/>
                </a:lnTo>
                <a:lnTo>
                  <a:pt x="47574" y="24722"/>
                </a:lnTo>
                <a:lnTo>
                  <a:pt x="55177" y="16610"/>
                </a:lnTo>
                <a:lnTo>
                  <a:pt x="71389" y="0"/>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nl-BE"/>
          </a:p>
        </p:txBody>
      </p:sp>
      <p:sp>
        <p:nvSpPr>
          <p:cNvPr id="25" name="SMARTInkAnnotation23"/>
          <p:cNvSpPr/>
          <p:nvPr/>
        </p:nvSpPr>
        <p:spPr>
          <a:xfrm>
            <a:off x="4365625" y="4224338"/>
            <a:ext cx="287338" cy="392112"/>
          </a:xfrm>
          <a:custGeom>
            <a:avLst/>
            <a:gdLst/>
            <a:ahLst/>
            <a:cxnLst/>
            <a:rect l="0" t="0" r="0" b="0"/>
            <a:pathLst>
              <a:path w="286035" h="392908">
                <a:moveTo>
                  <a:pt x="286034" y="0"/>
                </a:moveTo>
                <a:lnTo>
                  <a:pt x="286034" y="4741"/>
                </a:lnTo>
                <a:lnTo>
                  <a:pt x="284048" y="7129"/>
                </a:lnTo>
                <a:lnTo>
                  <a:pt x="276544" y="12429"/>
                </a:lnTo>
                <a:lnTo>
                  <a:pt x="270642" y="16250"/>
                </a:lnTo>
                <a:lnTo>
                  <a:pt x="263965" y="22437"/>
                </a:lnTo>
                <a:lnTo>
                  <a:pt x="259403" y="26864"/>
                </a:lnTo>
                <a:lnTo>
                  <a:pt x="254376" y="32792"/>
                </a:lnTo>
                <a:lnTo>
                  <a:pt x="249038" y="39721"/>
                </a:lnTo>
                <a:lnTo>
                  <a:pt x="243493" y="47317"/>
                </a:lnTo>
                <a:lnTo>
                  <a:pt x="237810" y="54365"/>
                </a:lnTo>
                <a:lnTo>
                  <a:pt x="232034" y="61048"/>
                </a:lnTo>
                <a:lnTo>
                  <a:pt x="226199" y="67488"/>
                </a:lnTo>
                <a:lnTo>
                  <a:pt x="214417" y="79935"/>
                </a:lnTo>
                <a:lnTo>
                  <a:pt x="208494" y="86032"/>
                </a:lnTo>
                <a:lnTo>
                  <a:pt x="202559" y="93074"/>
                </a:lnTo>
                <a:lnTo>
                  <a:pt x="196616" y="100745"/>
                </a:lnTo>
                <a:lnTo>
                  <a:pt x="190667" y="108835"/>
                </a:lnTo>
                <a:lnTo>
                  <a:pt x="184716" y="116213"/>
                </a:lnTo>
                <a:lnTo>
                  <a:pt x="178762" y="123116"/>
                </a:lnTo>
                <a:lnTo>
                  <a:pt x="172806" y="129703"/>
                </a:lnTo>
                <a:lnTo>
                  <a:pt x="166849" y="138062"/>
                </a:lnTo>
                <a:lnTo>
                  <a:pt x="160891" y="147604"/>
                </a:lnTo>
                <a:lnTo>
                  <a:pt x="154934" y="157934"/>
                </a:lnTo>
                <a:lnTo>
                  <a:pt x="148975" y="167797"/>
                </a:lnTo>
                <a:lnTo>
                  <a:pt x="137057" y="186694"/>
                </a:lnTo>
                <a:lnTo>
                  <a:pt x="101303" y="241029"/>
                </a:lnTo>
                <a:lnTo>
                  <a:pt x="95345" y="248991"/>
                </a:lnTo>
                <a:lnTo>
                  <a:pt x="89386" y="256283"/>
                </a:lnTo>
                <a:lnTo>
                  <a:pt x="83426" y="263129"/>
                </a:lnTo>
                <a:lnTo>
                  <a:pt x="78460" y="270670"/>
                </a:lnTo>
                <a:lnTo>
                  <a:pt x="74156" y="278673"/>
                </a:lnTo>
                <a:lnTo>
                  <a:pt x="70294" y="286985"/>
                </a:lnTo>
                <a:lnTo>
                  <a:pt x="65733" y="295503"/>
                </a:lnTo>
                <a:lnTo>
                  <a:pt x="60706" y="304159"/>
                </a:lnTo>
                <a:lnTo>
                  <a:pt x="55368" y="312906"/>
                </a:lnTo>
                <a:lnTo>
                  <a:pt x="49823" y="320721"/>
                </a:lnTo>
                <a:lnTo>
                  <a:pt x="44140" y="327915"/>
                </a:lnTo>
                <a:lnTo>
                  <a:pt x="38365" y="334696"/>
                </a:lnTo>
                <a:lnTo>
                  <a:pt x="33522" y="341201"/>
                </a:lnTo>
                <a:lnTo>
                  <a:pt x="29300" y="347522"/>
                </a:lnTo>
                <a:lnTo>
                  <a:pt x="25493" y="353721"/>
                </a:lnTo>
                <a:lnTo>
                  <a:pt x="18613" y="365900"/>
                </a:lnTo>
                <a:lnTo>
                  <a:pt x="12245" y="376935"/>
                </a:lnTo>
                <a:lnTo>
                  <a:pt x="9156" y="381267"/>
                </a:lnTo>
                <a:lnTo>
                  <a:pt x="0" y="392907"/>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nl-BE"/>
          </a:p>
        </p:txBody>
      </p:sp>
      <p:sp>
        <p:nvSpPr>
          <p:cNvPr id="26" name="Vrije vorm 25"/>
          <p:cNvSpPr/>
          <p:nvPr/>
        </p:nvSpPr>
        <p:spPr>
          <a:xfrm>
            <a:off x="4357688" y="4625975"/>
            <a:ext cx="3175" cy="0"/>
          </a:xfrm>
          <a:custGeom>
            <a:avLst/>
            <a:gdLst/>
            <a:ahLst/>
            <a:cxnLst/>
            <a:rect l="0" t="0" r="0" b="0"/>
            <a:pathLst>
              <a:path w="2649" h="1">
                <a:moveTo>
                  <a:pt x="0" y="0"/>
                </a:moveTo>
                <a:lnTo>
                  <a:pt x="2648" y="0"/>
                </a:lnTo>
                <a:close/>
              </a:path>
            </a:pathLst>
          </a:custGeom>
          <a:ln w="38100" cap="flat" cmpd="sng" algn="ctr">
            <a:solidFill>
              <a:srgbClr val="0000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BE"/>
          </a:p>
        </p:txBody>
      </p:sp>
      <p:sp>
        <p:nvSpPr>
          <p:cNvPr id="27" name="SMARTInkAnnotation25"/>
          <p:cNvSpPr/>
          <p:nvPr/>
        </p:nvSpPr>
        <p:spPr>
          <a:xfrm>
            <a:off x="4840288" y="4232275"/>
            <a:ext cx="71437" cy="384175"/>
          </a:xfrm>
          <a:custGeom>
            <a:avLst/>
            <a:gdLst/>
            <a:ahLst/>
            <a:cxnLst/>
            <a:rect l="0" t="0" r="0" b="0"/>
            <a:pathLst>
              <a:path w="71510" h="383978">
                <a:moveTo>
                  <a:pt x="0" y="0"/>
                </a:moveTo>
                <a:lnTo>
                  <a:pt x="0" y="68620"/>
                </a:lnTo>
                <a:lnTo>
                  <a:pt x="993" y="75512"/>
                </a:lnTo>
                <a:lnTo>
                  <a:pt x="2648" y="83084"/>
                </a:lnTo>
                <a:lnTo>
                  <a:pt x="4745" y="91108"/>
                </a:lnTo>
                <a:lnTo>
                  <a:pt x="6143" y="99434"/>
                </a:lnTo>
                <a:lnTo>
                  <a:pt x="7075" y="107961"/>
                </a:lnTo>
                <a:lnTo>
                  <a:pt x="7696" y="116623"/>
                </a:lnTo>
                <a:lnTo>
                  <a:pt x="9104" y="125373"/>
                </a:lnTo>
                <a:lnTo>
                  <a:pt x="11035" y="134184"/>
                </a:lnTo>
                <a:lnTo>
                  <a:pt x="13316" y="143034"/>
                </a:lnTo>
                <a:lnTo>
                  <a:pt x="15830" y="151911"/>
                </a:lnTo>
                <a:lnTo>
                  <a:pt x="21271" y="169711"/>
                </a:lnTo>
                <a:lnTo>
                  <a:pt x="29919" y="196467"/>
                </a:lnTo>
                <a:lnTo>
                  <a:pt x="31863" y="204400"/>
                </a:lnTo>
                <a:lnTo>
                  <a:pt x="33160" y="211673"/>
                </a:lnTo>
                <a:lnTo>
                  <a:pt x="34025" y="218506"/>
                </a:lnTo>
                <a:lnTo>
                  <a:pt x="35595" y="226038"/>
                </a:lnTo>
                <a:lnTo>
                  <a:pt x="37634" y="234036"/>
                </a:lnTo>
                <a:lnTo>
                  <a:pt x="39987" y="242344"/>
                </a:lnTo>
                <a:lnTo>
                  <a:pt x="45249" y="259513"/>
                </a:lnTo>
                <a:lnTo>
                  <a:pt x="48044" y="268259"/>
                </a:lnTo>
                <a:lnTo>
                  <a:pt x="50899" y="276074"/>
                </a:lnTo>
                <a:lnTo>
                  <a:pt x="53797" y="283268"/>
                </a:lnTo>
                <a:lnTo>
                  <a:pt x="56721" y="290048"/>
                </a:lnTo>
                <a:lnTo>
                  <a:pt x="58671" y="297546"/>
                </a:lnTo>
                <a:lnTo>
                  <a:pt x="59971" y="305520"/>
                </a:lnTo>
                <a:lnTo>
                  <a:pt x="60837" y="313813"/>
                </a:lnTo>
                <a:lnTo>
                  <a:pt x="61415" y="321326"/>
                </a:lnTo>
                <a:lnTo>
                  <a:pt x="61800" y="328319"/>
                </a:lnTo>
                <a:lnTo>
                  <a:pt x="62057" y="334965"/>
                </a:lnTo>
                <a:lnTo>
                  <a:pt x="63221" y="341381"/>
                </a:lnTo>
                <a:lnTo>
                  <a:pt x="64990" y="347642"/>
                </a:lnTo>
                <a:lnTo>
                  <a:pt x="67164" y="353801"/>
                </a:lnTo>
                <a:lnTo>
                  <a:pt x="68612" y="359891"/>
                </a:lnTo>
                <a:lnTo>
                  <a:pt x="69577" y="365935"/>
                </a:lnTo>
                <a:lnTo>
                  <a:pt x="71509" y="383977"/>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nl-BE"/>
          </a:p>
        </p:txBody>
      </p:sp>
      <p:sp>
        <p:nvSpPr>
          <p:cNvPr id="28" name="SMARTInkAnnotation26"/>
          <p:cNvSpPr/>
          <p:nvPr/>
        </p:nvSpPr>
        <p:spPr>
          <a:xfrm>
            <a:off x="4625975" y="4125913"/>
            <a:ext cx="177800" cy="106362"/>
          </a:xfrm>
          <a:custGeom>
            <a:avLst/>
            <a:gdLst/>
            <a:ahLst/>
            <a:cxnLst/>
            <a:rect l="0" t="0" r="0" b="0"/>
            <a:pathLst>
              <a:path w="178238" h="107147">
                <a:moveTo>
                  <a:pt x="17877" y="62498"/>
                </a:moveTo>
                <a:lnTo>
                  <a:pt x="4562" y="62498"/>
                </a:lnTo>
                <a:lnTo>
                  <a:pt x="3041" y="61505"/>
                </a:lnTo>
                <a:lnTo>
                  <a:pt x="2028" y="59852"/>
                </a:lnTo>
                <a:lnTo>
                  <a:pt x="118" y="53936"/>
                </a:lnTo>
                <a:lnTo>
                  <a:pt x="53" y="51085"/>
                </a:lnTo>
                <a:lnTo>
                  <a:pt x="11" y="41171"/>
                </a:lnTo>
                <a:lnTo>
                  <a:pt x="1000" y="38358"/>
                </a:lnTo>
                <a:lnTo>
                  <a:pt x="2654" y="35491"/>
                </a:lnTo>
                <a:lnTo>
                  <a:pt x="4748" y="32587"/>
                </a:lnTo>
                <a:lnTo>
                  <a:pt x="7139" y="29658"/>
                </a:lnTo>
                <a:lnTo>
                  <a:pt x="9725" y="26715"/>
                </a:lnTo>
                <a:lnTo>
                  <a:pt x="12442" y="23759"/>
                </a:lnTo>
                <a:lnTo>
                  <a:pt x="18110" y="17830"/>
                </a:lnTo>
                <a:lnTo>
                  <a:pt x="21012" y="14860"/>
                </a:lnTo>
                <a:lnTo>
                  <a:pt x="24934" y="12880"/>
                </a:lnTo>
                <a:lnTo>
                  <a:pt x="29534" y="11560"/>
                </a:lnTo>
                <a:lnTo>
                  <a:pt x="34587" y="10680"/>
                </a:lnTo>
                <a:lnTo>
                  <a:pt x="38949" y="9101"/>
                </a:lnTo>
                <a:lnTo>
                  <a:pt x="42850" y="7056"/>
                </a:lnTo>
                <a:lnTo>
                  <a:pt x="46444" y="4701"/>
                </a:lnTo>
                <a:lnTo>
                  <a:pt x="50826" y="3130"/>
                </a:lnTo>
                <a:lnTo>
                  <a:pt x="55734" y="2083"/>
                </a:lnTo>
                <a:lnTo>
                  <a:pt x="60993" y="1385"/>
                </a:lnTo>
                <a:lnTo>
                  <a:pt x="66484" y="920"/>
                </a:lnTo>
                <a:lnTo>
                  <a:pt x="72131" y="610"/>
                </a:lnTo>
                <a:lnTo>
                  <a:pt x="83704" y="266"/>
                </a:lnTo>
                <a:lnTo>
                  <a:pt x="122508" y="6"/>
                </a:lnTo>
                <a:lnTo>
                  <a:pt x="126365" y="0"/>
                </a:lnTo>
                <a:lnTo>
                  <a:pt x="130923" y="989"/>
                </a:lnTo>
                <a:lnTo>
                  <a:pt x="135947" y="2640"/>
                </a:lnTo>
                <a:lnTo>
                  <a:pt x="141283" y="4734"/>
                </a:lnTo>
                <a:lnTo>
                  <a:pt x="145834" y="6128"/>
                </a:lnTo>
                <a:lnTo>
                  <a:pt x="149861" y="7059"/>
                </a:lnTo>
                <a:lnTo>
                  <a:pt x="153539" y="7679"/>
                </a:lnTo>
                <a:lnTo>
                  <a:pt x="156984" y="9085"/>
                </a:lnTo>
                <a:lnTo>
                  <a:pt x="160274" y="11014"/>
                </a:lnTo>
                <a:lnTo>
                  <a:pt x="163460" y="13293"/>
                </a:lnTo>
                <a:lnTo>
                  <a:pt x="166578" y="15804"/>
                </a:lnTo>
                <a:lnTo>
                  <a:pt x="169650" y="18470"/>
                </a:lnTo>
                <a:lnTo>
                  <a:pt x="172690" y="21239"/>
                </a:lnTo>
                <a:lnTo>
                  <a:pt x="174717" y="24078"/>
                </a:lnTo>
                <a:lnTo>
                  <a:pt x="176069" y="26963"/>
                </a:lnTo>
                <a:lnTo>
                  <a:pt x="176970" y="29878"/>
                </a:lnTo>
                <a:lnTo>
                  <a:pt x="177570" y="33806"/>
                </a:lnTo>
                <a:lnTo>
                  <a:pt x="177970" y="38409"/>
                </a:lnTo>
                <a:lnTo>
                  <a:pt x="178237" y="43462"/>
                </a:lnTo>
                <a:lnTo>
                  <a:pt x="177422" y="47823"/>
                </a:lnTo>
                <a:lnTo>
                  <a:pt x="175886" y="51722"/>
                </a:lnTo>
                <a:lnTo>
                  <a:pt x="173868" y="55314"/>
                </a:lnTo>
                <a:lnTo>
                  <a:pt x="171530" y="58700"/>
                </a:lnTo>
                <a:lnTo>
                  <a:pt x="168978" y="61951"/>
                </a:lnTo>
                <a:lnTo>
                  <a:pt x="166283" y="65109"/>
                </a:lnTo>
                <a:lnTo>
                  <a:pt x="162501" y="68208"/>
                </a:lnTo>
                <a:lnTo>
                  <a:pt x="157993" y="71265"/>
                </a:lnTo>
                <a:lnTo>
                  <a:pt x="153001" y="74296"/>
                </a:lnTo>
                <a:lnTo>
                  <a:pt x="148680" y="77308"/>
                </a:lnTo>
                <a:lnTo>
                  <a:pt x="144806" y="80309"/>
                </a:lnTo>
                <a:lnTo>
                  <a:pt x="141230" y="83302"/>
                </a:lnTo>
                <a:lnTo>
                  <a:pt x="135866" y="86289"/>
                </a:lnTo>
                <a:lnTo>
                  <a:pt x="129312" y="89272"/>
                </a:lnTo>
                <a:lnTo>
                  <a:pt x="121962" y="92253"/>
                </a:lnTo>
                <a:lnTo>
                  <a:pt x="115076" y="95233"/>
                </a:lnTo>
                <a:lnTo>
                  <a:pt x="102128" y="101190"/>
                </a:lnTo>
                <a:lnTo>
                  <a:pt x="95894" y="103175"/>
                </a:lnTo>
                <a:lnTo>
                  <a:pt x="89752" y="104499"/>
                </a:lnTo>
                <a:lnTo>
                  <a:pt x="83671" y="105381"/>
                </a:lnTo>
                <a:lnTo>
                  <a:pt x="77631" y="105970"/>
                </a:lnTo>
                <a:lnTo>
                  <a:pt x="71617" y="106361"/>
                </a:lnTo>
                <a:lnTo>
                  <a:pt x="65622" y="106623"/>
                </a:lnTo>
                <a:lnTo>
                  <a:pt x="53664" y="106913"/>
                </a:lnTo>
                <a:lnTo>
                  <a:pt x="0" y="107146"/>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nl-BE"/>
          </a:p>
        </p:txBody>
      </p:sp>
      <p:sp>
        <p:nvSpPr>
          <p:cNvPr id="29" name="SMARTInkAnnotation27"/>
          <p:cNvSpPr/>
          <p:nvPr/>
        </p:nvSpPr>
        <p:spPr>
          <a:xfrm>
            <a:off x="4768850" y="4224338"/>
            <a:ext cx="61913" cy="330200"/>
          </a:xfrm>
          <a:custGeom>
            <a:avLst/>
            <a:gdLst/>
            <a:ahLst/>
            <a:cxnLst/>
            <a:rect l="0" t="0" r="0" b="0"/>
            <a:pathLst>
              <a:path w="62572" h="330400">
                <a:moveTo>
                  <a:pt x="0" y="0"/>
                </a:moveTo>
                <a:lnTo>
                  <a:pt x="0" y="4741"/>
                </a:lnTo>
                <a:lnTo>
                  <a:pt x="993" y="8121"/>
                </a:lnTo>
                <a:lnTo>
                  <a:pt x="2648" y="12360"/>
                </a:lnTo>
                <a:lnTo>
                  <a:pt x="7697" y="23939"/>
                </a:lnTo>
                <a:lnTo>
                  <a:pt x="8387" y="33460"/>
                </a:lnTo>
                <a:lnTo>
                  <a:pt x="8570" y="40166"/>
                </a:lnTo>
                <a:lnTo>
                  <a:pt x="9686" y="47614"/>
                </a:lnTo>
                <a:lnTo>
                  <a:pt x="11424" y="55555"/>
                </a:lnTo>
                <a:lnTo>
                  <a:pt x="13575" y="63826"/>
                </a:lnTo>
                <a:lnTo>
                  <a:pt x="16003" y="72316"/>
                </a:lnTo>
                <a:lnTo>
                  <a:pt x="21348" y="89688"/>
                </a:lnTo>
                <a:lnTo>
                  <a:pt x="29941" y="116202"/>
                </a:lnTo>
                <a:lnTo>
                  <a:pt x="31880" y="125093"/>
                </a:lnTo>
                <a:lnTo>
                  <a:pt x="33171" y="133997"/>
                </a:lnTo>
                <a:lnTo>
                  <a:pt x="34032" y="142910"/>
                </a:lnTo>
                <a:lnTo>
                  <a:pt x="35600" y="152820"/>
                </a:lnTo>
                <a:lnTo>
                  <a:pt x="37638" y="163396"/>
                </a:lnTo>
                <a:lnTo>
                  <a:pt x="39990" y="174415"/>
                </a:lnTo>
                <a:lnTo>
                  <a:pt x="41558" y="184738"/>
                </a:lnTo>
                <a:lnTo>
                  <a:pt x="42603" y="194596"/>
                </a:lnTo>
                <a:lnTo>
                  <a:pt x="43300" y="204145"/>
                </a:lnTo>
                <a:lnTo>
                  <a:pt x="44757" y="213487"/>
                </a:lnTo>
                <a:lnTo>
                  <a:pt x="46722" y="222692"/>
                </a:lnTo>
                <a:lnTo>
                  <a:pt x="49026" y="231805"/>
                </a:lnTo>
                <a:lnTo>
                  <a:pt x="50561" y="240857"/>
                </a:lnTo>
                <a:lnTo>
                  <a:pt x="51585" y="249868"/>
                </a:lnTo>
                <a:lnTo>
                  <a:pt x="52267" y="258852"/>
                </a:lnTo>
                <a:lnTo>
                  <a:pt x="53715" y="266826"/>
                </a:lnTo>
                <a:lnTo>
                  <a:pt x="55674" y="274126"/>
                </a:lnTo>
                <a:lnTo>
                  <a:pt x="57973" y="280978"/>
                </a:lnTo>
                <a:lnTo>
                  <a:pt x="59506" y="287530"/>
                </a:lnTo>
                <a:lnTo>
                  <a:pt x="60527" y="293881"/>
                </a:lnTo>
                <a:lnTo>
                  <a:pt x="61209" y="300101"/>
                </a:lnTo>
                <a:lnTo>
                  <a:pt x="61965" y="309656"/>
                </a:lnTo>
                <a:lnTo>
                  <a:pt x="62302" y="317211"/>
                </a:lnTo>
                <a:lnTo>
                  <a:pt x="62571" y="330399"/>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nl-BE"/>
          </a:p>
        </p:txBody>
      </p:sp>
      <p:sp>
        <p:nvSpPr>
          <p:cNvPr id="30" name="SMARTInkAnnotation28"/>
          <p:cNvSpPr/>
          <p:nvPr/>
        </p:nvSpPr>
        <p:spPr>
          <a:xfrm>
            <a:off x="4687888" y="4232275"/>
            <a:ext cx="98425" cy="393700"/>
          </a:xfrm>
          <a:custGeom>
            <a:avLst/>
            <a:gdLst/>
            <a:ahLst/>
            <a:cxnLst/>
            <a:rect l="0" t="0" r="0" b="0"/>
            <a:pathLst>
              <a:path w="98326" h="392907">
                <a:moveTo>
                  <a:pt x="98325" y="0"/>
                </a:moveTo>
                <a:lnTo>
                  <a:pt x="93580" y="4740"/>
                </a:lnTo>
                <a:lnTo>
                  <a:pt x="92181" y="7129"/>
                </a:lnTo>
                <a:lnTo>
                  <a:pt x="89221" y="15231"/>
                </a:lnTo>
                <a:lnTo>
                  <a:pt x="87289" y="18091"/>
                </a:lnTo>
                <a:lnTo>
                  <a:pt x="85009" y="20990"/>
                </a:lnTo>
                <a:lnTo>
                  <a:pt x="83488" y="24908"/>
                </a:lnTo>
                <a:lnTo>
                  <a:pt x="81799" y="34552"/>
                </a:lnTo>
                <a:lnTo>
                  <a:pt x="79361" y="40894"/>
                </a:lnTo>
                <a:lnTo>
                  <a:pt x="75751" y="48098"/>
                </a:lnTo>
                <a:lnTo>
                  <a:pt x="71358" y="55878"/>
                </a:lnTo>
                <a:lnTo>
                  <a:pt x="68428" y="64041"/>
                </a:lnTo>
                <a:lnTo>
                  <a:pt x="66475" y="72459"/>
                </a:lnTo>
                <a:lnTo>
                  <a:pt x="65174" y="81048"/>
                </a:lnTo>
                <a:lnTo>
                  <a:pt x="63313" y="90743"/>
                </a:lnTo>
                <a:lnTo>
                  <a:pt x="58596" y="112099"/>
                </a:lnTo>
                <a:lnTo>
                  <a:pt x="55949" y="122357"/>
                </a:lnTo>
                <a:lnTo>
                  <a:pt x="53190" y="132173"/>
                </a:lnTo>
                <a:lnTo>
                  <a:pt x="50357" y="141694"/>
                </a:lnTo>
                <a:lnTo>
                  <a:pt x="48470" y="152010"/>
                </a:lnTo>
                <a:lnTo>
                  <a:pt x="47210" y="162855"/>
                </a:lnTo>
                <a:lnTo>
                  <a:pt x="46371" y="174054"/>
                </a:lnTo>
                <a:lnTo>
                  <a:pt x="44819" y="186482"/>
                </a:lnTo>
                <a:lnTo>
                  <a:pt x="42790" y="199727"/>
                </a:lnTo>
                <a:lnTo>
                  <a:pt x="40445" y="213519"/>
                </a:lnTo>
                <a:lnTo>
                  <a:pt x="38882" y="225690"/>
                </a:lnTo>
                <a:lnTo>
                  <a:pt x="37839" y="236780"/>
                </a:lnTo>
                <a:lnTo>
                  <a:pt x="37145" y="247150"/>
                </a:lnTo>
                <a:lnTo>
                  <a:pt x="35688" y="258033"/>
                </a:lnTo>
                <a:lnTo>
                  <a:pt x="33724" y="269256"/>
                </a:lnTo>
                <a:lnTo>
                  <a:pt x="31421" y="280707"/>
                </a:lnTo>
                <a:lnTo>
                  <a:pt x="28893" y="291318"/>
                </a:lnTo>
                <a:lnTo>
                  <a:pt x="26214" y="301368"/>
                </a:lnTo>
                <a:lnTo>
                  <a:pt x="23435" y="311045"/>
                </a:lnTo>
                <a:lnTo>
                  <a:pt x="21582" y="320473"/>
                </a:lnTo>
                <a:lnTo>
                  <a:pt x="20348" y="329734"/>
                </a:lnTo>
                <a:lnTo>
                  <a:pt x="19524" y="338885"/>
                </a:lnTo>
                <a:lnTo>
                  <a:pt x="17982" y="346970"/>
                </a:lnTo>
                <a:lnTo>
                  <a:pt x="15961" y="354345"/>
                </a:lnTo>
                <a:lnTo>
                  <a:pt x="13621" y="361245"/>
                </a:lnTo>
                <a:lnTo>
                  <a:pt x="11019" y="371559"/>
                </a:lnTo>
                <a:lnTo>
                  <a:pt x="10325" y="375698"/>
                </a:lnTo>
                <a:lnTo>
                  <a:pt x="8870" y="379450"/>
                </a:lnTo>
                <a:lnTo>
                  <a:pt x="6907" y="382943"/>
                </a:lnTo>
                <a:lnTo>
                  <a:pt x="0" y="392906"/>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nl-BE"/>
          </a:p>
        </p:txBody>
      </p:sp>
      <p:sp>
        <p:nvSpPr>
          <p:cNvPr id="31" name="SMARTInkAnnotation29"/>
          <p:cNvSpPr/>
          <p:nvPr/>
        </p:nvSpPr>
        <p:spPr>
          <a:xfrm>
            <a:off x="4616450" y="4268788"/>
            <a:ext cx="98425" cy="293687"/>
          </a:xfrm>
          <a:custGeom>
            <a:avLst/>
            <a:gdLst/>
            <a:ahLst/>
            <a:cxnLst/>
            <a:rect l="0" t="0" r="0" b="0"/>
            <a:pathLst>
              <a:path w="98325" h="294681">
                <a:moveTo>
                  <a:pt x="98324" y="0"/>
                </a:moveTo>
                <a:lnTo>
                  <a:pt x="98324" y="4740"/>
                </a:lnTo>
                <a:lnTo>
                  <a:pt x="97331" y="7128"/>
                </a:lnTo>
                <a:lnTo>
                  <a:pt x="95676" y="9713"/>
                </a:lnTo>
                <a:lnTo>
                  <a:pt x="93580" y="12428"/>
                </a:lnTo>
                <a:lnTo>
                  <a:pt x="92181" y="15230"/>
                </a:lnTo>
                <a:lnTo>
                  <a:pt x="90628" y="20990"/>
                </a:lnTo>
                <a:lnTo>
                  <a:pt x="89221" y="24907"/>
                </a:lnTo>
                <a:lnTo>
                  <a:pt x="87289" y="29503"/>
                </a:lnTo>
                <a:lnTo>
                  <a:pt x="85008" y="34551"/>
                </a:lnTo>
                <a:lnTo>
                  <a:pt x="82495" y="40894"/>
                </a:lnTo>
                <a:lnTo>
                  <a:pt x="77053" y="55878"/>
                </a:lnTo>
                <a:lnTo>
                  <a:pt x="74212" y="65033"/>
                </a:lnTo>
                <a:lnTo>
                  <a:pt x="68406" y="85789"/>
                </a:lnTo>
                <a:lnTo>
                  <a:pt x="64474" y="95888"/>
                </a:lnTo>
                <a:lnTo>
                  <a:pt x="59867" y="105597"/>
                </a:lnTo>
                <a:lnTo>
                  <a:pt x="54809" y="115046"/>
                </a:lnTo>
                <a:lnTo>
                  <a:pt x="50443" y="124323"/>
                </a:lnTo>
                <a:lnTo>
                  <a:pt x="46541" y="133483"/>
                </a:lnTo>
                <a:lnTo>
                  <a:pt x="42945" y="142567"/>
                </a:lnTo>
                <a:lnTo>
                  <a:pt x="39555" y="152591"/>
                </a:lnTo>
                <a:lnTo>
                  <a:pt x="36302" y="163243"/>
                </a:lnTo>
                <a:lnTo>
                  <a:pt x="33140" y="174313"/>
                </a:lnTo>
                <a:lnTo>
                  <a:pt x="31032" y="184669"/>
                </a:lnTo>
                <a:lnTo>
                  <a:pt x="29626" y="194551"/>
                </a:lnTo>
                <a:lnTo>
                  <a:pt x="28689" y="204114"/>
                </a:lnTo>
                <a:lnTo>
                  <a:pt x="27071" y="212475"/>
                </a:lnTo>
                <a:lnTo>
                  <a:pt x="25000" y="220032"/>
                </a:lnTo>
                <a:lnTo>
                  <a:pt x="22626" y="227056"/>
                </a:lnTo>
                <a:lnTo>
                  <a:pt x="20050" y="233722"/>
                </a:lnTo>
                <a:lnTo>
                  <a:pt x="17339" y="240150"/>
                </a:lnTo>
                <a:lnTo>
                  <a:pt x="14539" y="246421"/>
                </a:lnTo>
                <a:lnTo>
                  <a:pt x="8779" y="258679"/>
                </a:lnTo>
                <a:lnTo>
                  <a:pt x="5853" y="264726"/>
                </a:lnTo>
                <a:lnTo>
                  <a:pt x="3902" y="269749"/>
                </a:lnTo>
                <a:lnTo>
                  <a:pt x="1734" y="277977"/>
                </a:lnTo>
                <a:lnTo>
                  <a:pt x="343" y="285207"/>
                </a:lnTo>
                <a:lnTo>
                  <a:pt x="229" y="287372"/>
                </a:lnTo>
                <a:lnTo>
                  <a:pt x="0" y="294680"/>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nl-BE"/>
          </a:p>
        </p:txBody>
      </p:sp>
      <p:sp>
        <p:nvSpPr>
          <p:cNvPr id="32768" name="SMARTInkAnnotation30"/>
          <p:cNvSpPr/>
          <p:nvPr/>
        </p:nvSpPr>
        <p:spPr>
          <a:xfrm>
            <a:off x="4535488" y="4259263"/>
            <a:ext cx="125412" cy="277812"/>
          </a:xfrm>
          <a:custGeom>
            <a:avLst/>
            <a:gdLst/>
            <a:ahLst/>
            <a:cxnLst/>
            <a:rect l="0" t="0" r="0" b="0"/>
            <a:pathLst>
              <a:path w="125141" h="276822">
                <a:moveTo>
                  <a:pt x="125140" y="0"/>
                </a:moveTo>
                <a:lnTo>
                  <a:pt x="120395" y="4740"/>
                </a:lnTo>
                <a:lnTo>
                  <a:pt x="118997" y="7129"/>
                </a:lnTo>
                <a:lnTo>
                  <a:pt x="116037" y="15231"/>
                </a:lnTo>
                <a:lnTo>
                  <a:pt x="114105" y="18091"/>
                </a:lnTo>
                <a:lnTo>
                  <a:pt x="111825" y="20991"/>
                </a:lnTo>
                <a:lnTo>
                  <a:pt x="109310" y="24908"/>
                </a:lnTo>
                <a:lnTo>
                  <a:pt x="106642" y="29504"/>
                </a:lnTo>
                <a:lnTo>
                  <a:pt x="103869" y="34552"/>
                </a:lnTo>
                <a:lnTo>
                  <a:pt x="100035" y="40894"/>
                </a:lnTo>
                <a:lnTo>
                  <a:pt x="90477" y="55878"/>
                </a:lnTo>
                <a:lnTo>
                  <a:pt x="86141" y="64041"/>
                </a:lnTo>
                <a:lnTo>
                  <a:pt x="82256" y="72460"/>
                </a:lnTo>
                <a:lnTo>
                  <a:pt x="78674" y="81048"/>
                </a:lnTo>
                <a:lnTo>
                  <a:pt x="75292" y="89751"/>
                </a:lnTo>
                <a:lnTo>
                  <a:pt x="68886" y="107359"/>
                </a:lnTo>
                <a:lnTo>
                  <a:pt x="64794" y="117213"/>
                </a:lnTo>
                <a:lnTo>
                  <a:pt x="60080" y="127751"/>
                </a:lnTo>
                <a:lnTo>
                  <a:pt x="54951" y="138746"/>
                </a:lnTo>
                <a:lnTo>
                  <a:pt x="50539" y="149052"/>
                </a:lnTo>
                <a:lnTo>
                  <a:pt x="46603" y="158900"/>
                </a:lnTo>
                <a:lnTo>
                  <a:pt x="42987" y="168441"/>
                </a:lnTo>
                <a:lnTo>
                  <a:pt x="39583" y="176786"/>
                </a:lnTo>
                <a:lnTo>
                  <a:pt x="36320" y="184334"/>
                </a:lnTo>
                <a:lnTo>
                  <a:pt x="33151" y="191350"/>
                </a:lnTo>
                <a:lnTo>
                  <a:pt x="30047" y="199004"/>
                </a:lnTo>
                <a:lnTo>
                  <a:pt x="26983" y="207084"/>
                </a:lnTo>
                <a:lnTo>
                  <a:pt x="23948" y="215447"/>
                </a:lnTo>
                <a:lnTo>
                  <a:pt x="20931" y="223006"/>
                </a:lnTo>
                <a:lnTo>
                  <a:pt x="17927" y="230030"/>
                </a:lnTo>
                <a:lnTo>
                  <a:pt x="11940" y="243127"/>
                </a:lnTo>
                <a:lnTo>
                  <a:pt x="1768" y="264237"/>
                </a:lnTo>
                <a:lnTo>
                  <a:pt x="786" y="268913"/>
                </a:lnTo>
                <a:lnTo>
                  <a:pt x="0" y="276821"/>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nl-BE"/>
          </a:p>
        </p:txBody>
      </p:sp>
      <p:sp>
        <p:nvSpPr>
          <p:cNvPr id="32769" name="SMARTInkAnnotation31"/>
          <p:cNvSpPr/>
          <p:nvPr/>
        </p:nvSpPr>
        <p:spPr>
          <a:xfrm>
            <a:off x="4510088" y="4322763"/>
            <a:ext cx="98425" cy="123825"/>
          </a:xfrm>
          <a:custGeom>
            <a:avLst/>
            <a:gdLst/>
            <a:ahLst/>
            <a:cxnLst/>
            <a:rect l="0" t="0" r="0" b="0"/>
            <a:pathLst>
              <a:path w="98325" h="125016">
                <a:moveTo>
                  <a:pt x="98324" y="0"/>
                </a:moveTo>
                <a:lnTo>
                  <a:pt x="63738" y="34552"/>
                </a:lnTo>
                <a:lnTo>
                  <a:pt x="58382" y="40894"/>
                </a:lnTo>
                <a:lnTo>
                  <a:pt x="52826" y="48098"/>
                </a:lnTo>
                <a:lnTo>
                  <a:pt x="47135" y="55878"/>
                </a:lnTo>
                <a:lnTo>
                  <a:pt x="35515" y="72460"/>
                </a:lnTo>
                <a:lnTo>
                  <a:pt x="29636" y="81049"/>
                </a:lnTo>
                <a:lnTo>
                  <a:pt x="24723" y="88759"/>
                </a:lnTo>
                <a:lnTo>
                  <a:pt x="20455" y="95884"/>
                </a:lnTo>
                <a:lnTo>
                  <a:pt x="16616" y="102618"/>
                </a:lnTo>
                <a:lnTo>
                  <a:pt x="13064" y="108099"/>
                </a:lnTo>
                <a:lnTo>
                  <a:pt x="9702" y="112746"/>
                </a:lnTo>
                <a:lnTo>
                  <a:pt x="0" y="125015"/>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nl-BE"/>
          </a:p>
        </p:txBody>
      </p:sp>
      <p:sp>
        <p:nvSpPr>
          <p:cNvPr id="32772" name="SMARTInkAnnotation32"/>
          <p:cNvSpPr/>
          <p:nvPr/>
        </p:nvSpPr>
        <p:spPr>
          <a:xfrm>
            <a:off x="4518025" y="3527425"/>
            <a:ext cx="214313" cy="571500"/>
          </a:xfrm>
          <a:custGeom>
            <a:avLst/>
            <a:gdLst/>
            <a:ahLst/>
            <a:cxnLst/>
            <a:rect l="0" t="0" r="0" b="0"/>
            <a:pathLst>
              <a:path w="214527" h="571501">
                <a:moveTo>
                  <a:pt x="214526" y="571500"/>
                </a:moveTo>
                <a:lnTo>
                  <a:pt x="214526" y="554990"/>
                </a:lnTo>
                <a:lnTo>
                  <a:pt x="208383" y="546777"/>
                </a:lnTo>
                <a:lnTo>
                  <a:pt x="205423" y="538488"/>
                </a:lnTo>
                <a:lnTo>
                  <a:pt x="201210" y="532684"/>
                </a:lnTo>
                <a:lnTo>
                  <a:pt x="198696" y="530740"/>
                </a:lnTo>
                <a:lnTo>
                  <a:pt x="196028" y="529444"/>
                </a:lnTo>
                <a:lnTo>
                  <a:pt x="193256" y="528579"/>
                </a:lnTo>
                <a:lnTo>
                  <a:pt x="187526" y="524973"/>
                </a:lnTo>
                <a:lnTo>
                  <a:pt x="184608" y="522623"/>
                </a:lnTo>
                <a:lnTo>
                  <a:pt x="181669" y="521055"/>
                </a:lnTo>
                <a:lnTo>
                  <a:pt x="171795" y="517858"/>
                </a:lnTo>
                <a:lnTo>
                  <a:pt x="167169" y="515895"/>
                </a:lnTo>
                <a:lnTo>
                  <a:pt x="162097" y="513593"/>
                </a:lnTo>
                <a:lnTo>
                  <a:pt x="157724" y="511067"/>
                </a:lnTo>
                <a:lnTo>
                  <a:pt x="153815" y="508391"/>
                </a:lnTo>
                <a:lnTo>
                  <a:pt x="150216" y="505614"/>
                </a:lnTo>
                <a:lnTo>
                  <a:pt x="143568" y="499884"/>
                </a:lnTo>
                <a:lnTo>
                  <a:pt x="140405" y="496967"/>
                </a:lnTo>
                <a:lnTo>
                  <a:pt x="137303" y="495022"/>
                </a:lnTo>
                <a:lnTo>
                  <a:pt x="131208" y="492861"/>
                </a:lnTo>
                <a:lnTo>
                  <a:pt x="125189" y="489255"/>
                </a:lnTo>
                <a:lnTo>
                  <a:pt x="122193" y="486904"/>
                </a:lnTo>
                <a:lnTo>
                  <a:pt x="116217" y="479001"/>
                </a:lnTo>
                <a:lnTo>
                  <a:pt x="111242" y="469865"/>
                </a:lnTo>
                <a:lnTo>
                  <a:pt x="109031" y="462498"/>
                </a:lnTo>
                <a:lnTo>
                  <a:pt x="107788" y="448032"/>
                </a:lnTo>
                <a:lnTo>
                  <a:pt x="107367" y="431502"/>
                </a:lnTo>
                <a:lnTo>
                  <a:pt x="107309" y="421305"/>
                </a:lnTo>
                <a:lnTo>
                  <a:pt x="109932" y="410158"/>
                </a:lnTo>
                <a:lnTo>
                  <a:pt x="113415" y="398589"/>
                </a:lnTo>
                <a:lnTo>
                  <a:pt x="116369" y="380920"/>
                </a:lnTo>
                <a:lnTo>
                  <a:pt x="122100" y="363116"/>
                </a:lnTo>
                <a:lnTo>
                  <a:pt x="125233" y="345274"/>
                </a:lnTo>
                <a:lnTo>
                  <a:pt x="131016" y="327419"/>
                </a:lnTo>
                <a:lnTo>
                  <a:pt x="133171" y="310554"/>
                </a:lnTo>
                <a:lnTo>
                  <a:pt x="133900" y="292817"/>
                </a:lnTo>
                <a:lnTo>
                  <a:pt x="134044" y="275239"/>
                </a:lnTo>
                <a:lnTo>
                  <a:pt x="131414" y="265865"/>
                </a:lnTo>
                <a:lnTo>
                  <a:pt x="126936" y="256076"/>
                </a:lnTo>
                <a:lnTo>
                  <a:pt x="121634" y="248418"/>
                </a:lnTo>
                <a:lnTo>
                  <a:pt x="115969" y="241707"/>
                </a:lnTo>
                <a:lnTo>
                  <a:pt x="110139" y="235417"/>
                </a:lnTo>
                <a:lnTo>
                  <a:pt x="104237" y="229315"/>
                </a:lnTo>
                <a:lnTo>
                  <a:pt x="98304" y="220649"/>
                </a:lnTo>
                <a:lnTo>
                  <a:pt x="93350" y="211175"/>
                </a:lnTo>
                <a:lnTo>
                  <a:pt x="89567" y="200264"/>
                </a:lnTo>
                <a:lnTo>
                  <a:pt x="85163" y="193847"/>
                </a:lnTo>
                <a:lnTo>
                  <a:pt x="83591" y="189755"/>
                </a:lnTo>
                <a:lnTo>
                  <a:pt x="80386" y="174514"/>
                </a:lnTo>
                <a:lnTo>
                  <a:pt x="74580" y="158423"/>
                </a:lnTo>
                <a:lnTo>
                  <a:pt x="72874" y="150447"/>
                </a:lnTo>
                <a:lnTo>
                  <a:pt x="74764" y="140948"/>
                </a:lnTo>
                <a:lnTo>
                  <a:pt x="77922" y="130112"/>
                </a:lnTo>
                <a:lnTo>
                  <a:pt x="79699" y="113847"/>
                </a:lnTo>
                <a:lnTo>
                  <a:pt x="80115" y="105831"/>
                </a:lnTo>
                <a:lnTo>
                  <a:pt x="81219" y="102304"/>
                </a:lnTo>
                <a:lnTo>
                  <a:pt x="86525" y="91608"/>
                </a:lnTo>
                <a:lnTo>
                  <a:pt x="88114" y="81724"/>
                </a:lnTo>
                <a:lnTo>
                  <a:pt x="87545" y="77303"/>
                </a:lnTo>
                <a:lnTo>
                  <a:pt x="86172" y="73363"/>
                </a:lnTo>
                <a:lnTo>
                  <a:pt x="82992" y="66340"/>
                </a:lnTo>
                <a:lnTo>
                  <a:pt x="81578" y="59911"/>
                </a:lnTo>
                <a:lnTo>
                  <a:pt x="78302" y="53747"/>
                </a:lnTo>
                <a:lnTo>
                  <a:pt x="73535" y="47700"/>
                </a:lnTo>
                <a:lnTo>
                  <a:pt x="68106" y="41705"/>
                </a:lnTo>
                <a:lnTo>
                  <a:pt x="64274" y="38717"/>
                </a:lnTo>
                <a:lnTo>
                  <a:pt x="59734" y="35733"/>
                </a:lnTo>
                <a:lnTo>
                  <a:pt x="54720" y="32752"/>
                </a:lnTo>
                <a:lnTo>
                  <a:pt x="50385" y="29772"/>
                </a:lnTo>
                <a:lnTo>
                  <a:pt x="46501" y="26793"/>
                </a:lnTo>
                <a:lnTo>
                  <a:pt x="42919" y="23815"/>
                </a:lnTo>
                <a:lnTo>
                  <a:pt x="38544" y="20837"/>
                </a:lnTo>
                <a:lnTo>
                  <a:pt x="33642" y="17860"/>
                </a:lnTo>
                <a:lnTo>
                  <a:pt x="28387" y="14884"/>
                </a:lnTo>
                <a:lnTo>
                  <a:pt x="23891" y="11907"/>
                </a:lnTo>
                <a:lnTo>
                  <a:pt x="19900" y="8930"/>
                </a:lnTo>
                <a:lnTo>
                  <a:pt x="16246" y="5953"/>
                </a:lnTo>
                <a:lnTo>
                  <a:pt x="12817" y="3969"/>
                </a:lnTo>
                <a:lnTo>
                  <a:pt x="9538" y="2646"/>
                </a:lnTo>
                <a:lnTo>
                  <a:pt x="0" y="0"/>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nl-BE"/>
          </a:p>
        </p:txBody>
      </p:sp>
      <p:sp>
        <p:nvSpPr>
          <p:cNvPr id="32773" name="SMARTInkAnnotation33"/>
          <p:cNvSpPr/>
          <p:nvPr/>
        </p:nvSpPr>
        <p:spPr>
          <a:xfrm>
            <a:off x="4795838" y="3759200"/>
            <a:ext cx="0" cy="98425"/>
          </a:xfrm>
          <a:custGeom>
            <a:avLst/>
            <a:gdLst/>
            <a:ahLst/>
            <a:cxnLst/>
            <a:rect l="0" t="0" r="0" b="0"/>
            <a:pathLst>
              <a:path w="1" h="98228">
                <a:moveTo>
                  <a:pt x="0" y="98227"/>
                </a:moveTo>
                <a:lnTo>
                  <a:pt x="0" y="0"/>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nl-BE"/>
          </a:p>
        </p:txBody>
      </p:sp>
      <p:sp>
        <p:nvSpPr>
          <p:cNvPr id="32774" name="SMARTInkAnnotation34"/>
          <p:cNvSpPr/>
          <p:nvPr/>
        </p:nvSpPr>
        <p:spPr>
          <a:xfrm>
            <a:off x="4598988" y="3295650"/>
            <a:ext cx="133350" cy="392113"/>
          </a:xfrm>
          <a:custGeom>
            <a:avLst/>
            <a:gdLst/>
            <a:ahLst/>
            <a:cxnLst/>
            <a:rect l="0" t="0" r="0" b="0"/>
            <a:pathLst>
              <a:path w="134080" h="392907">
                <a:moveTo>
                  <a:pt x="134079" y="392906"/>
                </a:moveTo>
                <a:lnTo>
                  <a:pt x="134079" y="383425"/>
                </a:lnTo>
                <a:lnTo>
                  <a:pt x="133086" y="379640"/>
                </a:lnTo>
                <a:lnTo>
                  <a:pt x="129334" y="372789"/>
                </a:lnTo>
                <a:lnTo>
                  <a:pt x="127004" y="366436"/>
                </a:lnTo>
                <a:lnTo>
                  <a:pt x="125693" y="354636"/>
                </a:lnTo>
                <a:lnTo>
                  <a:pt x="125386" y="344147"/>
                </a:lnTo>
                <a:lnTo>
                  <a:pt x="125147" y="299776"/>
                </a:lnTo>
                <a:lnTo>
                  <a:pt x="125141" y="260662"/>
                </a:lnTo>
                <a:lnTo>
                  <a:pt x="122492" y="249465"/>
                </a:lnTo>
                <a:lnTo>
                  <a:pt x="120396" y="243700"/>
                </a:lnTo>
                <a:lnTo>
                  <a:pt x="118004" y="238865"/>
                </a:lnTo>
                <a:lnTo>
                  <a:pt x="115417" y="234649"/>
                </a:lnTo>
                <a:lnTo>
                  <a:pt x="112700" y="230847"/>
                </a:lnTo>
                <a:lnTo>
                  <a:pt x="109894" y="227320"/>
                </a:lnTo>
                <a:lnTo>
                  <a:pt x="107031" y="223976"/>
                </a:lnTo>
                <a:lnTo>
                  <a:pt x="104129" y="220755"/>
                </a:lnTo>
                <a:lnTo>
                  <a:pt x="101201" y="216623"/>
                </a:lnTo>
                <a:lnTo>
                  <a:pt x="98256" y="211884"/>
                </a:lnTo>
                <a:lnTo>
                  <a:pt x="95300" y="206740"/>
                </a:lnTo>
                <a:lnTo>
                  <a:pt x="89366" y="195733"/>
                </a:lnTo>
                <a:lnTo>
                  <a:pt x="86393" y="190020"/>
                </a:lnTo>
                <a:lnTo>
                  <a:pt x="83418" y="185219"/>
                </a:lnTo>
                <a:lnTo>
                  <a:pt x="80442" y="181026"/>
                </a:lnTo>
                <a:lnTo>
                  <a:pt x="77464" y="177239"/>
                </a:lnTo>
                <a:lnTo>
                  <a:pt x="74487" y="172729"/>
                </a:lnTo>
                <a:lnTo>
                  <a:pt x="71507" y="167739"/>
                </a:lnTo>
                <a:lnTo>
                  <a:pt x="68528" y="162427"/>
                </a:lnTo>
                <a:lnTo>
                  <a:pt x="62570" y="151234"/>
                </a:lnTo>
                <a:lnTo>
                  <a:pt x="59591" y="145471"/>
                </a:lnTo>
                <a:lnTo>
                  <a:pt x="56280" y="133776"/>
                </a:lnTo>
                <a:lnTo>
                  <a:pt x="54809" y="122956"/>
                </a:lnTo>
                <a:lnTo>
                  <a:pt x="54155" y="114840"/>
                </a:lnTo>
                <a:lnTo>
                  <a:pt x="51216" y="105279"/>
                </a:lnTo>
                <a:lnTo>
                  <a:pt x="47592" y="94416"/>
                </a:lnTo>
                <a:lnTo>
                  <a:pt x="45981" y="82973"/>
                </a:lnTo>
                <a:lnTo>
                  <a:pt x="45266" y="71272"/>
                </a:lnTo>
                <a:lnTo>
                  <a:pt x="45075" y="65374"/>
                </a:lnTo>
                <a:lnTo>
                  <a:pt x="43955" y="60450"/>
                </a:lnTo>
                <a:lnTo>
                  <a:pt x="40062" y="52333"/>
                </a:lnTo>
                <a:lnTo>
                  <a:pt x="37669" y="42772"/>
                </a:lnTo>
                <a:lnTo>
                  <a:pt x="37031" y="37444"/>
                </a:lnTo>
                <a:lnTo>
                  <a:pt x="34619" y="32900"/>
                </a:lnTo>
                <a:lnTo>
                  <a:pt x="31025" y="28879"/>
                </a:lnTo>
                <a:lnTo>
                  <a:pt x="26643" y="25206"/>
                </a:lnTo>
                <a:lnTo>
                  <a:pt x="22728" y="21765"/>
                </a:lnTo>
                <a:lnTo>
                  <a:pt x="15730" y="15295"/>
                </a:lnTo>
                <a:lnTo>
                  <a:pt x="0" y="0"/>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nl-BE"/>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1748"/>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31749"/>
                                        </p:tgtEl>
                                        <p:attrNameLst>
                                          <p:attrName>style.visibility</p:attrName>
                                        </p:attrNameLst>
                                      </p:cBhvr>
                                      <p:to>
                                        <p:strVal val="visible"/>
                                      </p:to>
                                    </p:set>
                                  </p:childTnLst>
                                </p:cTn>
                              </p:par>
                            </p:childTnLst>
                          </p:cTn>
                        </p:par>
                        <p:par>
                          <p:cTn id="10" fill="hold" nodeType="afterGroup">
                            <p:stCondLst>
                              <p:cond delay="1000"/>
                            </p:stCondLst>
                            <p:childTnLst>
                              <p:par>
                                <p:cTn id="11" presetID="1" presetClass="entr" presetSubtype="0" fill="hold" grpId="0" nodeType="afterEffect">
                                  <p:stCondLst>
                                    <p:cond delay="0"/>
                                  </p:stCondLst>
                                  <p:childTnLst>
                                    <p:set>
                                      <p:cBhvr>
                                        <p:cTn id="12" dur="1" fill="hold">
                                          <p:stCondLst>
                                            <p:cond delay="499"/>
                                          </p:stCondLst>
                                        </p:cTn>
                                        <p:tgtEl>
                                          <p:spTgt spid="31750"/>
                                        </p:tgtEl>
                                        <p:attrNameLst>
                                          <p:attrName>style.visibility</p:attrName>
                                        </p:attrNameLst>
                                      </p:cBhvr>
                                      <p:to>
                                        <p:strVal val="visible"/>
                                      </p:to>
                                    </p:set>
                                  </p:childTnLst>
                                </p:cTn>
                              </p:par>
                            </p:childTnLst>
                          </p:cTn>
                        </p:par>
                        <p:par>
                          <p:cTn id="13" fill="hold" nodeType="afterGroup">
                            <p:stCondLst>
                              <p:cond delay="1500"/>
                            </p:stCondLst>
                            <p:childTnLst>
                              <p:par>
                                <p:cTn id="14" presetID="1" presetClass="entr" presetSubtype="0" fill="hold" grpId="0" nodeType="afterEffect">
                                  <p:stCondLst>
                                    <p:cond delay="0"/>
                                  </p:stCondLst>
                                  <p:childTnLst>
                                    <p:set>
                                      <p:cBhvr>
                                        <p:cTn id="15" dur="1" fill="hold">
                                          <p:stCondLst>
                                            <p:cond delay="499"/>
                                          </p:stCondLst>
                                        </p:cTn>
                                        <p:tgtEl>
                                          <p:spTgt spid="31751"/>
                                        </p:tgtEl>
                                        <p:attrNameLst>
                                          <p:attrName>style.visibility</p:attrName>
                                        </p:attrNameLst>
                                      </p:cBhvr>
                                      <p:to>
                                        <p:strVal val="visible"/>
                                      </p:to>
                                    </p:set>
                                  </p:childTnLst>
                                </p:cTn>
                              </p:par>
                            </p:childTnLst>
                          </p:cTn>
                        </p:par>
                        <p:par>
                          <p:cTn id="16" fill="hold" nodeType="afterGroup">
                            <p:stCondLst>
                              <p:cond delay="2000"/>
                            </p:stCondLst>
                            <p:childTnLst>
                              <p:par>
                                <p:cTn id="17" presetID="1" presetClass="entr" presetSubtype="0" fill="hold" grpId="0" nodeType="afterEffect">
                                  <p:stCondLst>
                                    <p:cond delay="0"/>
                                  </p:stCondLst>
                                  <p:childTnLst>
                                    <p:set>
                                      <p:cBhvr>
                                        <p:cTn id="18" dur="1" fill="hold">
                                          <p:stCondLst>
                                            <p:cond delay="499"/>
                                          </p:stCondLst>
                                        </p:cTn>
                                        <p:tgtEl>
                                          <p:spTgt spid="31753"/>
                                        </p:tgtEl>
                                        <p:attrNameLst>
                                          <p:attrName>style.visibility</p:attrName>
                                        </p:attrNameLst>
                                      </p:cBhvr>
                                      <p:to>
                                        <p:strVal val="visible"/>
                                      </p:to>
                                    </p:set>
                                  </p:childTnLst>
                                </p:cTn>
                              </p:par>
                            </p:childTnLst>
                          </p:cTn>
                        </p:par>
                        <p:par>
                          <p:cTn id="19" fill="hold" nodeType="afterGroup">
                            <p:stCondLst>
                              <p:cond delay="2500"/>
                            </p:stCondLst>
                            <p:childTnLst>
                              <p:par>
                                <p:cTn id="20" presetID="1" presetClass="entr" presetSubtype="0" fill="hold" grpId="0" nodeType="afterEffect">
                                  <p:stCondLst>
                                    <p:cond delay="0"/>
                                  </p:stCondLst>
                                  <p:childTnLst>
                                    <p:set>
                                      <p:cBhvr>
                                        <p:cTn id="21" dur="1" fill="hold">
                                          <p:stCondLst>
                                            <p:cond delay="499"/>
                                          </p:stCondLst>
                                        </p:cTn>
                                        <p:tgtEl>
                                          <p:spTgt spid="31754"/>
                                        </p:tgtEl>
                                        <p:attrNameLst>
                                          <p:attrName>style.visibility</p:attrName>
                                        </p:attrNameLst>
                                      </p:cBhvr>
                                      <p:to>
                                        <p:strVal val="visible"/>
                                      </p:to>
                                    </p:set>
                                  </p:childTnLst>
                                </p:cTn>
                              </p:par>
                            </p:childTnLst>
                          </p:cTn>
                        </p:par>
                        <p:par>
                          <p:cTn id="22" fill="hold" nodeType="afterGroup">
                            <p:stCondLst>
                              <p:cond delay="3000"/>
                            </p:stCondLst>
                            <p:childTnLst>
                              <p:par>
                                <p:cTn id="23" presetID="1" presetClass="entr" presetSubtype="0" fill="hold" grpId="0" nodeType="afterEffect">
                                  <p:stCondLst>
                                    <p:cond delay="0"/>
                                  </p:stCondLst>
                                  <p:childTnLst>
                                    <p:set>
                                      <p:cBhvr>
                                        <p:cTn id="24" dur="1" fill="hold">
                                          <p:stCondLst>
                                            <p:cond delay="499"/>
                                          </p:stCondLst>
                                        </p:cTn>
                                        <p:tgtEl>
                                          <p:spTgt spid="31755"/>
                                        </p:tgtEl>
                                        <p:attrNameLst>
                                          <p:attrName>style.visibility</p:attrName>
                                        </p:attrNameLst>
                                      </p:cBhvr>
                                      <p:to>
                                        <p:strVal val="visible"/>
                                      </p:to>
                                    </p:set>
                                  </p:childTnLst>
                                </p:cTn>
                              </p:par>
                            </p:childTnLst>
                          </p:cTn>
                        </p:par>
                        <p:par>
                          <p:cTn id="25" fill="hold" nodeType="afterGroup">
                            <p:stCondLst>
                              <p:cond delay="3500"/>
                            </p:stCondLst>
                            <p:childTnLst>
                              <p:par>
                                <p:cTn id="26" presetID="1" presetClass="entr" presetSubtype="0" fill="hold" grpId="0" nodeType="afterEffect">
                                  <p:stCondLst>
                                    <p:cond delay="0"/>
                                  </p:stCondLst>
                                  <p:childTnLst>
                                    <p:set>
                                      <p:cBhvr>
                                        <p:cTn id="27" dur="1" fill="hold">
                                          <p:stCondLst>
                                            <p:cond delay="499"/>
                                          </p:stCondLst>
                                        </p:cTn>
                                        <p:tgtEl>
                                          <p:spTgt spid="317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8" grpId="0" autoUpdateAnimBg="0"/>
      <p:bldP spid="31749" grpId="0" autoUpdateAnimBg="0"/>
      <p:bldP spid="31750" grpId="0" autoUpdateAnimBg="0"/>
      <p:bldP spid="31751" grpId="0" autoUpdateAnimBg="0"/>
      <p:bldP spid="31753" grpId="0" autoUpdateAnimBg="0"/>
      <p:bldP spid="31754" grpId="0" autoUpdateAnimBg="0"/>
      <p:bldP spid="31755" grpId="0" autoUpdateAnimBg="0"/>
      <p:bldP spid="31756" grpId="0"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12" descr="Bron11"/>
          <p:cNvPicPr>
            <a:picLocks noChangeAspect="1" noChangeArrowheads="1"/>
          </p:cNvPicPr>
          <p:nvPr/>
        </p:nvPicPr>
        <p:blipFill>
          <a:blip r:embed="rId2" cstate="print">
            <a:lum bright="-12000"/>
          </a:blip>
          <a:srcRect/>
          <a:stretch>
            <a:fillRect/>
          </a:stretch>
        </p:blipFill>
        <p:spPr bwMode="auto">
          <a:xfrm>
            <a:off x="0" y="714375"/>
            <a:ext cx="9144000" cy="55832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Afbeelding 3" descr="andes.jpg"/>
          <p:cNvPicPr>
            <a:picLocks noChangeAspect="1"/>
          </p:cNvPicPr>
          <p:nvPr/>
        </p:nvPicPr>
        <p:blipFill>
          <a:blip r:embed="rId2" cstate="print"/>
          <a:srcRect l="15625" t="5338" r="14844" b="18098"/>
          <a:stretch>
            <a:fillRect/>
          </a:stretch>
        </p:blipFill>
        <p:spPr bwMode="auto">
          <a:xfrm>
            <a:off x="785813" y="928688"/>
            <a:ext cx="7523162" cy="5072062"/>
          </a:xfrm>
          <a:prstGeom prst="rect">
            <a:avLst/>
          </a:prstGeom>
          <a:noFill/>
          <a:ln w="9525">
            <a:noFill/>
            <a:miter lim="800000"/>
            <a:headEnd/>
            <a:tailEnd/>
          </a:ln>
        </p:spPr>
      </p:pic>
      <p:sp>
        <p:nvSpPr>
          <p:cNvPr id="5" name="PIJL-RECHTS 4"/>
          <p:cNvSpPr/>
          <p:nvPr/>
        </p:nvSpPr>
        <p:spPr>
          <a:xfrm rot="10800000">
            <a:off x="4929188" y="4030663"/>
            <a:ext cx="1500187" cy="714375"/>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BE"/>
          </a:p>
        </p:txBody>
      </p:sp>
      <p:sp>
        <p:nvSpPr>
          <p:cNvPr id="6" name="PIJL-RECHTS 5"/>
          <p:cNvSpPr/>
          <p:nvPr/>
        </p:nvSpPr>
        <p:spPr>
          <a:xfrm>
            <a:off x="1571625" y="3929063"/>
            <a:ext cx="1500188" cy="714375"/>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BE"/>
          </a:p>
        </p:txBody>
      </p:sp>
      <p:sp>
        <p:nvSpPr>
          <p:cNvPr id="43013" name="Tekstvak 6"/>
          <p:cNvSpPr txBox="1">
            <a:spLocks noChangeArrowheads="1"/>
          </p:cNvSpPr>
          <p:nvPr/>
        </p:nvSpPr>
        <p:spPr bwMode="auto">
          <a:xfrm>
            <a:off x="2928938" y="5357813"/>
            <a:ext cx="1222375" cy="523875"/>
          </a:xfrm>
          <a:prstGeom prst="rect">
            <a:avLst/>
          </a:prstGeom>
          <a:noFill/>
          <a:ln w="9525">
            <a:noFill/>
            <a:miter lim="800000"/>
            <a:headEnd/>
            <a:tailEnd/>
          </a:ln>
        </p:spPr>
        <p:txBody>
          <a:bodyPr wrap="none">
            <a:spAutoFit/>
          </a:bodyPr>
          <a:lstStyle/>
          <a:p>
            <a:r>
              <a:rPr lang="nl-BE" sz="2800">
                <a:solidFill>
                  <a:schemeClr val="bg1"/>
                </a:solidFill>
                <a:latin typeface="Arial" charset="0"/>
                <a:cs typeface="Arial" charset="0"/>
              </a:rPr>
              <a:t>TROG</a:t>
            </a:r>
          </a:p>
        </p:txBody>
      </p:sp>
      <p:cxnSp>
        <p:nvCxnSpPr>
          <p:cNvPr id="9" name="Rechte verbindingslijn met pijl 8"/>
          <p:cNvCxnSpPr>
            <a:stCxn id="43013" idx="0"/>
          </p:cNvCxnSpPr>
          <p:nvPr/>
        </p:nvCxnSpPr>
        <p:spPr>
          <a:xfrm rot="5400000" flipH="1" flipV="1">
            <a:off x="3305968" y="4806157"/>
            <a:ext cx="785813" cy="317500"/>
          </a:xfrm>
          <a:prstGeom prst="straightConnector1">
            <a:avLst/>
          </a:prstGeom>
          <a:ln w="635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43015" name="Tekstvak 10"/>
          <p:cNvSpPr txBox="1">
            <a:spLocks noChangeArrowheads="1"/>
          </p:cNvSpPr>
          <p:nvPr/>
        </p:nvSpPr>
        <p:spPr bwMode="auto">
          <a:xfrm>
            <a:off x="2714625" y="214313"/>
            <a:ext cx="2962275" cy="584200"/>
          </a:xfrm>
          <a:prstGeom prst="rect">
            <a:avLst/>
          </a:prstGeom>
          <a:noFill/>
          <a:ln w="9525">
            <a:noFill/>
            <a:miter lim="800000"/>
            <a:headEnd/>
            <a:tailEnd/>
          </a:ln>
        </p:spPr>
        <p:txBody>
          <a:bodyPr wrap="none">
            <a:spAutoFit/>
          </a:bodyPr>
          <a:lstStyle/>
          <a:p>
            <a:r>
              <a:rPr lang="nl-BE" sz="3200">
                <a:latin typeface="Arial" charset="0"/>
                <a:cs typeface="Arial" charset="0"/>
              </a:rPr>
              <a:t>Andesgebergte</a:t>
            </a:r>
          </a:p>
        </p:txBody>
      </p:sp>
      <p:sp>
        <p:nvSpPr>
          <p:cNvPr id="12" name="Gelijkbenige driehoek 11"/>
          <p:cNvSpPr/>
          <p:nvPr/>
        </p:nvSpPr>
        <p:spPr>
          <a:xfrm>
            <a:off x="3429000" y="3000375"/>
            <a:ext cx="571500" cy="5715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BE"/>
          </a:p>
        </p:txBody>
      </p:sp>
      <p:sp>
        <p:nvSpPr>
          <p:cNvPr id="13" name="Gelijkbenige driehoek 12"/>
          <p:cNvSpPr/>
          <p:nvPr/>
        </p:nvSpPr>
        <p:spPr>
          <a:xfrm>
            <a:off x="3929063" y="3214688"/>
            <a:ext cx="500062" cy="642937"/>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BE"/>
          </a:p>
        </p:txBody>
      </p:sp>
      <p:sp>
        <p:nvSpPr>
          <p:cNvPr id="14" name="Gelijkbenige driehoek 13"/>
          <p:cNvSpPr/>
          <p:nvPr/>
        </p:nvSpPr>
        <p:spPr>
          <a:xfrm>
            <a:off x="3929063" y="3714750"/>
            <a:ext cx="552450" cy="69532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BE"/>
          </a:p>
        </p:txBody>
      </p:sp>
      <p:sp>
        <p:nvSpPr>
          <p:cNvPr id="15" name="Gelijkbenige driehoek 14"/>
          <p:cNvSpPr/>
          <p:nvPr/>
        </p:nvSpPr>
        <p:spPr>
          <a:xfrm>
            <a:off x="4214813" y="4214813"/>
            <a:ext cx="542925" cy="6858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BE"/>
          </a:p>
        </p:txBody>
      </p:sp>
      <p:sp>
        <p:nvSpPr>
          <p:cNvPr id="16" name="Gelijkbenige driehoek 15"/>
          <p:cNvSpPr/>
          <p:nvPr/>
        </p:nvSpPr>
        <p:spPr>
          <a:xfrm>
            <a:off x="4143375" y="4929188"/>
            <a:ext cx="533400" cy="67627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BE"/>
          </a:p>
        </p:txBody>
      </p:sp>
      <p:sp>
        <p:nvSpPr>
          <p:cNvPr id="17" name="Gelijkbenige driehoek 16"/>
          <p:cNvSpPr/>
          <p:nvPr/>
        </p:nvSpPr>
        <p:spPr>
          <a:xfrm>
            <a:off x="4429125" y="5500688"/>
            <a:ext cx="500063" cy="5715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BE"/>
          </a:p>
        </p:txBody>
      </p:sp>
      <p:sp>
        <p:nvSpPr>
          <p:cNvPr id="18" name="Gelijkbenige driehoek 17"/>
          <p:cNvSpPr/>
          <p:nvPr/>
        </p:nvSpPr>
        <p:spPr>
          <a:xfrm>
            <a:off x="2928938" y="2643188"/>
            <a:ext cx="571500" cy="5715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BE"/>
          </a:p>
        </p:txBody>
      </p:sp>
      <p:sp>
        <p:nvSpPr>
          <p:cNvPr id="19" name="Gelijkbenige driehoek 18"/>
          <p:cNvSpPr/>
          <p:nvPr/>
        </p:nvSpPr>
        <p:spPr>
          <a:xfrm>
            <a:off x="2500313" y="2286000"/>
            <a:ext cx="571500" cy="5715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BE"/>
          </a:p>
        </p:txBody>
      </p:sp>
      <p:sp>
        <p:nvSpPr>
          <p:cNvPr id="43024" name="Tekstvak 19"/>
          <p:cNvSpPr txBox="1">
            <a:spLocks noChangeArrowheads="1"/>
          </p:cNvSpPr>
          <p:nvPr/>
        </p:nvSpPr>
        <p:spPr bwMode="auto">
          <a:xfrm>
            <a:off x="1000125" y="6215063"/>
            <a:ext cx="2511425" cy="461962"/>
          </a:xfrm>
          <a:prstGeom prst="rect">
            <a:avLst/>
          </a:prstGeom>
          <a:noFill/>
          <a:ln w="9525">
            <a:noFill/>
            <a:miter lim="800000"/>
            <a:headEnd/>
            <a:tailEnd/>
          </a:ln>
        </p:spPr>
        <p:txBody>
          <a:bodyPr wrap="none">
            <a:spAutoFit/>
          </a:bodyPr>
          <a:lstStyle/>
          <a:p>
            <a:r>
              <a:rPr lang="nl-BE">
                <a:latin typeface="Arial" charset="0"/>
                <a:cs typeface="Arial" charset="0"/>
              </a:rPr>
              <a:t>Zie Google Earth</a:t>
            </a:r>
          </a:p>
        </p:txBody>
      </p:sp>
      <p:sp>
        <p:nvSpPr>
          <p:cNvPr id="43025" name="Tekstvak 20"/>
          <p:cNvSpPr txBox="1">
            <a:spLocks noChangeArrowheads="1"/>
          </p:cNvSpPr>
          <p:nvPr/>
        </p:nvSpPr>
        <p:spPr bwMode="auto">
          <a:xfrm>
            <a:off x="3286125" y="2428875"/>
            <a:ext cx="3143250" cy="830263"/>
          </a:xfrm>
          <a:prstGeom prst="rect">
            <a:avLst/>
          </a:prstGeom>
          <a:noFill/>
          <a:ln w="9525">
            <a:noFill/>
            <a:miter lim="800000"/>
            <a:headEnd/>
            <a:tailEnd/>
          </a:ln>
        </p:spPr>
        <p:txBody>
          <a:bodyPr>
            <a:spAutoFit/>
          </a:bodyPr>
          <a:lstStyle/>
          <a:p>
            <a:r>
              <a:rPr lang="nl-BE" b="1">
                <a:solidFill>
                  <a:schemeClr val="bg1"/>
                </a:solidFill>
                <a:latin typeface="Arial" charset="0"/>
                <a:cs typeface="Arial" charset="0"/>
              </a:rPr>
              <a:t>KUSTGEBERGTE MET VULKANISME</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Box 2"/>
          <p:cNvSpPr txBox="1">
            <a:spLocks noChangeArrowheads="1"/>
          </p:cNvSpPr>
          <p:nvPr/>
        </p:nvSpPr>
        <p:spPr bwMode="auto">
          <a:xfrm>
            <a:off x="503238" y="152400"/>
            <a:ext cx="8640762" cy="1066800"/>
          </a:xfrm>
          <a:prstGeom prst="rect">
            <a:avLst/>
          </a:prstGeom>
          <a:noFill/>
          <a:ln w="9525">
            <a:noFill/>
            <a:miter lim="800000"/>
            <a:headEnd/>
            <a:tailEnd/>
          </a:ln>
        </p:spPr>
        <p:txBody>
          <a:bodyPr>
            <a:spAutoFit/>
          </a:bodyPr>
          <a:lstStyle/>
          <a:p>
            <a:pPr algn="ctr">
              <a:spcBef>
                <a:spcPct val="50000"/>
              </a:spcBef>
            </a:pPr>
            <a:r>
              <a:rPr lang="nl-BE" sz="3200" b="1">
                <a:latin typeface="Arial" charset="0"/>
                <a:cs typeface="Arial" charset="0"/>
              </a:rPr>
              <a:t>Oceanische korst  en oceanische korst bewegen naar elkaar toe</a:t>
            </a:r>
          </a:p>
        </p:txBody>
      </p:sp>
      <p:pic>
        <p:nvPicPr>
          <p:cNvPr id="44035" name="Picture 3" descr="Bron15"/>
          <p:cNvPicPr>
            <a:picLocks noChangeAspect="1" noChangeArrowheads="1"/>
          </p:cNvPicPr>
          <p:nvPr/>
        </p:nvPicPr>
        <p:blipFill>
          <a:blip r:embed="rId2" cstate="print">
            <a:lum bright="-10000"/>
          </a:blip>
          <a:srcRect/>
          <a:stretch>
            <a:fillRect/>
          </a:stretch>
        </p:blipFill>
        <p:spPr bwMode="auto">
          <a:xfrm>
            <a:off x="179388" y="1989138"/>
            <a:ext cx="8964612" cy="4581525"/>
          </a:xfrm>
          <a:prstGeom prst="rect">
            <a:avLst/>
          </a:prstGeom>
          <a:noFill/>
          <a:ln w="9525">
            <a:noFill/>
            <a:miter lim="800000"/>
            <a:headEnd/>
            <a:tailEnd/>
          </a:ln>
        </p:spPr>
      </p:pic>
      <p:sp>
        <p:nvSpPr>
          <p:cNvPr id="44036" name="Oval 5"/>
          <p:cNvSpPr>
            <a:spLocks noChangeArrowheads="1"/>
          </p:cNvSpPr>
          <p:nvPr/>
        </p:nvSpPr>
        <p:spPr bwMode="auto">
          <a:xfrm>
            <a:off x="2051050" y="2205038"/>
            <a:ext cx="1008063" cy="719137"/>
          </a:xfrm>
          <a:prstGeom prst="ellipse">
            <a:avLst/>
          </a:prstGeom>
          <a:noFill/>
          <a:ln w="63500">
            <a:solidFill>
              <a:srgbClr val="0000FF"/>
            </a:solidFill>
            <a:round/>
            <a:headEnd/>
            <a:tailEnd/>
          </a:ln>
        </p:spPr>
        <p:txBody>
          <a:bodyPr wrap="none" anchor="ctr"/>
          <a:lstStyle/>
          <a:p>
            <a:endParaRPr lang="nl-BE"/>
          </a:p>
        </p:txBody>
      </p:sp>
      <p:sp>
        <p:nvSpPr>
          <p:cNvPr id="44037" name="Oval 6"/>
          <p:cNvSpPr>
            <a:spLocks noChangeArrowheads="1"/>
          </p:cNvSpPr>
          <p:nvPr/>
        </p:nvSpPr>
        <p:spPr bwMode="auto">
          <a:xfrm>
            <a:off x="3419475" y="2060575"/>
            <a:ext cx="1296988" cy="647700"/>
          </a:xfrm>
          <a:prstGeom prst="ellipse">
            <a:avLst/>
          </a:prstGeom>
          <a:noFill/>
          <a:ln w="63500">
            <a:solidFill>
              <a:srgbClr val="0000FF"/>
            </a:solidFill>
            <a:round/>
            <a:headEnd/>
            <a:tailEnd/>
          </a:ln>
        </p:spPr>
        <p:txBody>
          <a:bodyPr wrap="none" anchor="ctr"/>
          <a:lstStyle/>
          <a:p>
            <a:endParaRPr lang="nl-BE"/>
          </a:p>
        </p:txBody>
      </p:sp>
      <p:pic>
        <p:nvPicPr>
          <p:cNvPr id="44038" name="Picture 6" descr="http://www.vvsneekwitzwart.nl/Data/SWZ/Modules/TekstPagina/Front/images/_specifiek/M_663/filmpje.jpg">
            <a:hlinkClick r:id="rId3"/>
          </p:cNvPr>
          <p:cNvPicPr>
            <a:picLocks noChangeAspect="1" noChangeArrowheads="1"/>
          </p:cNvPicPr>
          <p:nvPr/>
        </p:nvPicPr>
        <p:blipFill>
          <a:blip r:embed="rId4" cstate="print"/>
          <a:srcRect/>
          <a:stretch>
            <a:fillRect/>
          </a:stretch>
        </p:blipFill>
        <p:spPr bwMode="auto">
          <a:xfrm>
            <a:off x="395288" y="5732463"/>
            <a:ext cx="923925" cy="923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kstvak 3"/>
          <p:cNvSpPr txBox="1">
            <a:spLocks noChangeArrowheads="1"/>
          </p:cNvSpPr>
          <p:nvPr/>
        </p:nvSpPr>
        <p:spPr bwMode="auto">
          <a:xfrm>
            <a:off x="357188" y="428625"/>
            <a:ext cx="8429625" cy="5908675"/>
          </a:xfrm>
          <a:prstGeom prst="rect">
            <a:avLst/>
          </a:prstGeom>
          <a:noFill/>
          <a:ln w="9525">
            <a:noFill/>
            <a:miter lim="800000"/>
            <a:headEnd/>
            <a:tailEnd/>
          </a:ln>
        </p:spPr>
        <p:txBody>
          <a:bodyPr>
            <a:spAutoFit/>
          </a:bodyPr>
          <a:lstStyle/>
          <a:p>
            <a:pPr>
              <a:lnSpc>
                <a:spcPct val="150000"/>
              </a:lnSpc>
            </a:pPr>
            <a:r>
              <a:rPr lang="nl-BE" sz="2800">
                <a:latin typeface="Arial" charset="0"/>
                <a:cs typeface="Arial" charset="0"/>
              </a:rPr>
              <a:t>Bij een botsing tussen twee oceanische platen duikt de zwaarste plaat (de oudste) onder de andere.</a:t>
            </a:r>
          </a:p>
          <a:p>
            <a:pPr>
              <a:lnSpc>
                <a:spcPct val="150000"/>
              </a:lnSpc>
            </a:pPr>
            <a:r>
              <a:rPr lang="nl-BE" sz="2800">
                <a:latin typeface="Arial" charset="0"/>
                <a:cs typeface="Arial" charset="0"/>
              </a:rPr>
              <a:t>Gevolg : </a:t>
            </a:r>
          </a:p>
          <a:p>
            <a:pPr>
              <a:lnSpc>
                <a:spcPct val="150000"/>
              </a:lnSpc>
              <a:buFontTx/>
              <a:buChar char="-"/>
            </a:pPr>
            <a:r>
              <a:rPr lang="nl-BE" sz="2800" b="1" i="1">
                <a:latin typeface="Arial" charset="0"/>
                <a:cs typeface="Arial" charset="0"/>
              </a:rPr>
              <a:t>Subductie</a:t>
            </a:r>
            <a:r>
              <a:rPr lang="nl-BE" sz="2800">
                <a:latin typeface="Arial" charset="0"/>
                <a:cs typeface="Arial" charset="0"/>
              </a:rPr>
              <a:t> met ontstaan van </a:t>
            </a:r>
            <a:r>
              <a:rPr lang="nl-BE" sz="2800" b="1" i="1">
                <a:latin typeface="Arial" charset="0"/>
                <a:cs typeface="Arial" charset="0"/>
              </a:rPr>
              <a:t>diepzeetroggen</a:t>
            </a:r>
          </a:p>
          <a:p>
            <a:pPr>
              <a:lnSpc>
                <a:spcPct val="150000"/>
              </a:lnSpc>
              <a:buFontTx/>
              <a:buChar char="-"/>
            </a:pPr>
            <a:r>
              <a:rPr lang="nl-BE" sz="2800" b="1" i="1">
                <a:latin typeface="Arial" charset="0"/>
                <a:cs typeface="Arial" charset="0"/>
              </a:rPr>
              <a:t>Plooiing</a:t>
            </a:r>
            <a:r>
              <a:rPr lang="nl-BE" sz="2800">
                <a:latin typeface="Arial" charset="0"/>
                <a:cs typeface="Arial" charset="0"/>
              </a:rPr>
              <a:t> van de rand van de oceanische plaat</a:t>
            </a:r>
          </a:p>
          <a:p>
            <a:pPr>
              <a:lnSpc>
                <a:spcPct val="150000"/>
              </a:lnSpc>
              <a:buFontTx/>
              <a:buChar char="-"/>
            </a:pPr>
            <a:r>
              <a:rPr lang="nl-BE" sz="2800" b="1" i="1">
                <a:latin typeface="Arial" charset="0"/>
                <a:cs typeface="Arial" charset="0"/>
              </a:rPr>
              <a:t>Vulkanisme</a:t>
            </a:r>
          </a:p>
          <a:p>
            <a:pPr>
              <a:lnSpc>
                <a:spcPct val="150000"/>
              </a:lnSpc>
            </a:pPr>
            <a:endParaRPr lang="nl-BE" sz="2800">
              <a:latin typeface="Arial" charset="0"/>
              <a:cs typeface="Arial" charset="0"/>
            </a:endParaRPr>
          </a:p>
          <a:p>
            <a:pPr>
              <a:lnSpc>
                <a:spcPct val="150000"/>
              </a:lnSpc>
            </a:pPr>
            <a:r>
              <a:rPr lang="nl-BE" sz="2800">
                <a:latin typeface="Arial" charset="0"/>
                <a:cs typeface="Arial" charset="0"/>
              </a:rPr>
              <a:t>Wanneer dit boven het wateroppervlak uitkomt ontstaan </a:t>
            </a:r>
            <a:r>
              <a:rPr lang="nl-BE" sz="2800" b="1" i="1">
                <a:latin typeface="Arial" charset="0"/>
                <a:cs typeface="Arial" charset="0"/>
              </a:rPr>
              <a:t>vulkanische eilanden</a:t>
            </a:r>
            <a:r>
              <a:rPr lang="nl-BE" sz="2800">
                <a:latin typeface="Arial" charset="0"/>
                <a:cs typeface="Arial" charset="0"/>
              </a:rPr>
              <a:t>.</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12" descr="Bron11"/>
          <p:cNvPicPr>
            <a:picLocks noChangeAspect="1" noChangeArrowheads="1"/>
          </p:cNvPicPr>
          <p:nvPr/>
        </p:nvPicPr>
        <p:blipFill>
          <a:blip r:embed="rId2" cstate="print">
            <a:lum bright="-12000"/>
          </a:blip>
          <a:srcRect/>
          <a:stretch>
            <a:fillRect/>
          </a:stretch>
        </p:blipFill>
        <p:spPr bwMode="auto">
          <a:xfrm>
            <a:off x="0" y="642938"/>
            <a:ext cx="9124950" cy="5572125"/>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p:cNvPicPr>
            <a:picLocks noChangeAspect="1" noChangeArrowheads="1"/>
          </p:cNvPicPr>
          <p:nvPr/>
        </p:nvPicPr>
        <p:blipFill>
          <a:blip r:embed="rId2" cstate="print"/>
          <a:srcRect l="5943" t="30701" r="7742" b="8400"/>
          <a:stretch>
            <a:fillRect/>
          </a:stretch>
        </p:blipFill>
        <p:spPr bwMode="auto">
          <a:xfrm>
            <a:off x="468313" y="1989138"/>
            <a:ext cx="8281987" cy="4379912"/>
          </a:xfrm>
          <a:prstGeom prst="rect">
            <a:avLst/>
          </a:prstGeom>
          <a:noFill/>
          <a:ln w="9525">
            <a:noFill/>
            <a:miter lim="800000"/>
            <a:headEnd/>
            <a:tailEnd/>
          </a:ln>
        </p:spPr>
      </p:pic>
      <p:sp>
        <p:nvSpPr>
          <p:cNvPr id="36867" name="Text Box 3"/>
          <p:cNvSpPr txBox="1">
            <a:spLocks noChangeArrowheads="1"/>
          </p:cNvSpPr>
          <p:nvPr/>
        </p:nvSpPr>
        <p:spPr bwMode="auto">
          <a:xfrm>
            <a:off x="2195513" y="2133600"/>
            <a:ext cx="2952750" cy="457200"/>
          </a:xfrm>
          <a:prstGeom prst="rect">
            <a:avLst/>
          </a:prstGeom>
          <a:solidFill>
            <a:schemeClr val="bg1"/>
          </a:solidFill>
          <a:ln w="9525">
            <a:noFill/>
            <a:miter lim="800000"/>
            <a:headEnd/>
            <a:tailEnd/>
          </a:ln>
        </p:spPr>
        <p:txBody>
          <a:bodyPr>
            <a:spAutoFit/>
          </a:bodyPr>
          <a:lstStyle/>
          <a:p>
            <a:pPr>
              <a:spcBef>
                <a:spcPct val="50000"/>
              </a:spcBef>
            </a:pPr>
            <a:r>
              <a:rPr lang="nl-BE" b="1"/>
              <a:t>Euraziatische plaat</a:t>
            </a:r>
          </a:p>
        </p:txBody>
      </p:sp>
      <p:sp>
        <p:nvSpPr>
          <p:cNvPr id="36868" name="Text Box 4"/>
          <p:cNvSpPr txBox="1">
            <a:spLocks noChangeArrowheads="1"/>
          </p:cNvSpPr>
          <p:nvPr/>
        </p:nvSpPr>
        <p:spPr bwMode="auto">
          <a:xfrm>
            <a:off x="684213" y="5805488"/>
            <a:ext cx="3600450" cy="457200"/>
          </a:xfrm>
          <a:prstGeom prst="rect">
            <a:avLst/>
          </a:prstGeom>
          <a:solidFill>
            <a:schemeClr val="bg1"/>
          </a:solidFill>
          <a:ln w="9525">
            <a:noFill/>
            <a:miter lim="800000"/>
            <a:headEnd/>
            <a:tailEnd/>
          </a:ln>
        </p:spPr>
        <p:txBody>
          <a:bodyPr>
            <a:spAutoFit/>
          </a:bodyPr>
          <a:lstStyle/>
          <a:p>
            <a:pPr>
              <a:spcBef>
                <a:spcPct val="50000"/>
              </a:spcBef>
            </a:pPr>
            <a:r>
              <a:rPr lang="nl-BE" b="1"/>
              <a:t>Indo-Australische plaat</a:t>
            </a:r>
          </a:p>
        </p:txBody>
      </p:sp>
      <p:sp>
        <p:nvSpPr>
          <p:cNvPr id="36869" name="Freeform 5"/>
          <p:cNvSpPr>
            <a:spLocks/>
          </p:cNvSpPr>
          <p:nvPr/>
        </p:nvSpPr>
        <p:spPr bwMode="auto">
          <a:xfrm>
            <a:off x="1042988" y="2565400"/>
            <a:ext cx="7058025" cy="2987675"/>
          </a:xfrm>
          <a:custGeom>
            <a:avLst/>
            <a:gdLst>
              <a:gd name="T0" fmla="*/ 0 w 4446"/>
              <a:gd name="T1" fmla="*/ 0 h 1882"/>
              <a:gd name="T2" fmla="*/ 2147483647 w 4446"/>
              <a:gd name="T3" fmla="*/ 2147483647 h 1882"/>
              <a:gd name="T4" fmla="*/ 2147483647 w 4446"/>
              <a:gd name="T5" fmla="*/ 2147483647 h 1882"/>
              <a:gd name="T6" fmla="*/ 2147483647 w 4446"/>
              <a:gd name="T7" fmla="*/ 2147483647 h 1882"/>
              <a:gd name="T8" fmla="*/ 2147483647 w 4446"/>
              <a:gd name="T9" fmla="*/ 2147483647 h 1882"/>
              <a:gd name="T10" fmla="*/ 2147483647 w 4446"/>
              <a:gd name="T11" fmla="*/ 2147483647 h 1882"/>
              <a:gd name="T12" fmla="*/ 2147483647 w 4446"/>
              <a:gd name="T13" fmla="*/ 2147483647 h 1882"/>
              <a:gd name="T14" fmla="*/ 0 60000 65536"/>
              <a:gd name="T15" fmla="*/ 0 60000 65536"/>
              <a:gd name="T16" fmla="*/ 0 60000 65536"/>
              <a:gd name="T17" fmla="*/ 0 60000 65536"/>
              <a:gd name="T18" fmla="*/ 0 60000 65536"/>
              <a:gd name="T19" fmla="*/ 0 60000 65536"/>
              <a:gd name="T20" fmla="*/ 0 60000 65536"/>
              <a:gd name="T21" fmla="*/ 0 w 4446"/>
              <a:gd name="T22" fmla="*/ 0 h 1882"/>
              <a:gd name="T23" fmla="*/ 4446 w 4446"/>
              <a:gd name="T24" fmla="*/ 1882 h 188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446" h="1882">
                <a:moveTo>
                  <a:pt x="0" y="0"/>
                </a:moveTo>
                <a:cubicBezTo>
                  <a:pt x="117" y="177"/>
                  <a:pt x="235" y="355"/>
                  <a:pt x="409" y="589"/>
                </a:cubicBezTo>
                <a:cubicBezTo>
                  <a:pt x="583" y="823"/>
                  <a:pt x="696" y="1209"/>
                  <a:pt x="1044" y="1406"/>
                </a:cubicBezTo>
                <a:cubicBezTo>
                  <a:pt x="1392" y="1603"/>
                  <a:pt x="2110" y="1701"/>
                  <a:pt x="2495" y="1769"/>
                </a:cubicBezTo>
                <a:cubicBezTo>
                  <a:pt x="2880" y="1837"/>
                  <a:pt x="3062" y="1882"/>
                  <a:pt x="3357" y="1814"/>
                </a:cubicBezTo>
                <a:cubicBezTo>
                  <a:pt x="3652" y="1746"/>
                  <a:pt x="4083" y="1481"/>
                  <a:pt x="4264" y="1360"/>
                </a:cubicBezTo>
                <a:cubicBezTo>
                  <a:pt x="4445" y="1239"/>
                  <a:pt x="4416" y="1133"/>
                  <a:pt x="4446" y="1088"/>
                </a:cubicBezTo>
              </a:path>
            </a:pathLst>
          </a:custGeom>
          <a:noFill/>
          <a:ln w="63500">
            <a:solidFill>
              <a:srgbClr val="FF0000"/>
            </a:solidFill>
            <a:round/>
            <a:headEnd/>
            <a:tailEnd/>
          </a:ln>
        </p:spPr>
        <p:txBody>
          <a:bodyPr/>
          <a:lstStyle/>
          <a:p>
            <a:endParaRPr lang="nl-BE"/>
          </a:p>
        </p:txBody>
      </p:sp>
      <p:sp>
        <p:nvSpPr>
          <p:cNvPr id="36870" name="Freeform 6"/>
          <p:cNvSpPr>
            <a:spLocks/>
          </p:cNvSpPr>
          <p:nvPr/>
        </p:nvSpPr>
        <p:spPr bwMode="auto">
          <a:xfrm>
            <a:off x="1403350" y="2276475"/>
            <a:ext cx="5976938" cy="2689225"/>
          </a:xfrm>
          <a:custGeom>
            <a:avLst/>
            <a:gdLst>
              <a:gd name="T0" fmla="*/ 0 w 3765"/>
              <a:gd name="T1" fmla="*/ 0 h 1694"/>
              <a:gd name="T2" fmla="*/ 2147483647 w 3765"/>
              <a:gd name="T3" fmla="*/ 2147483647 h 1694"/>
              <a:gd name="T4" fmla="*/ 2147483647 w 3765"/>
              <a:gd name="T5" fmla="*/ 2147483647 h 1694"/>
              <a:gd name="T6" fmla="*/ 2147483647 w 3765"/>
              <a:gd name="T7" fmla="*/ 2147483647 h 1694"/>
              <a:gd name="T8" fmla="*/ 2147483647 w 3765"/>
              <a:gd name="T9" fmla="*/ 2147483647 h 1694"/>
              <a:gd name="T10" fmla="*/ 2147483647 w 3765"/>
              <a:gd name="T11" fmla="*/ 2147483647 h 1694"/>
              <a:gd name="T12" fmla="*/ 2147483647 w 3765"/>
              <a:gd name="T13" fmla="*/ 2147483647 h 1694"/>
              <a:gd name="T14" fmla="*/ 0 60000 65536"/>
              <a:gd name="T15" fmla="*/ 0 60000 65536"/>
              <a:gd name="T16" fmla="*/ 0 60000 65536"/>
              <a:gd name="T17" fmla="*/ 0 60000 65536"/>
              <a:gd name="T18" fmla="*/ 0 60000 65536"/>
              <a:gd name="T19" fmla="*/ 0 60000 65536"/>
              <a:gd name="T20" fmla="*/ 0 60000 65536"/>
              <a:gd name="T21" fmla="*/ 0 w 3765"/>
              <a:gd name="T22" fmla="*/ 0 h 1694"/>
              <a:gd name="T23" fmla="*/ 3765 w 3765"/>
              <a:gd name="T24" fmla="*/ 1694 h 169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765" h="1694">
                <a:moveTo>
                  <a:pt x="0" y="0"/>
                </a:moveTo>
                <a:cubicBezTo>
                  <a:pt x="132" y="128"/>
                  <a:pt x="264" y="257"/>
                  <a:pt x="408" y="454"/>
                </a:cubicBezTo>
                <a:cubicBezTo>
                  <a:pt x="552" y="651"/>
                  <a:pt x="665" y="999"/>
                  <a:pt x="862" y="1180"/>
                </a:cubicBezTo>
                <a:cubicBezTo>
                  <a:pt x="1059" y="1361"/>
                  <a:pt x="1286" y="1459"/>
                  <a:pt x="1588" y="1542"/>
                </a:cubicBezTo>
                <a:cubicBezTo>
                  <a:pt x="1890" y="1625"/>
                  <a:pt x="2366" y="1664"/>
                  <a:pt x="2676" y="1679"/>
                </a:cubicBezTo>
                <a:cubicBezTo>
                  <a:pt x="2986" y="1694"/>
                  <a:pt x="3267" y="1656"/>
                  <a:pt x="3448" y="1633"/>
                </a:cubicBezTo>
                <a:cubicBezTo>
                  <a:pt x="3629" y="1610"/>
                  <a:pt x="3712" y="1557"/>
                  <a:pt x="3765" y="1542"/>
                </a:cubicBezTo>
              </a:path>
            </a:pathLst>
          </a:custGeom>
          <a:noFill/>
          <a:ln w="63500">
            <a:solidFill>
              <a:srgbClr val="FF00FF"/>
            </a:solidFill>
            <a:round/>
            <a:headEnd/>
            <a:tailEnd/>
          </a:ln>
        </p:spPr>
        <p:txBody>
          <a:bodyPr/>
          <a:lstStyle/>
          <a:p>
            <a:endParaRPr lang="nl-BE"/>
          </a:p>
        </p:txBody>
      </p:sp>
      <p:sp>
        <p:nvSpPr>
          <p:cNvPr id="47111" name="Freeform 7"/>
          <p:cNvSpPr>
            <a:spLocks/>
          </p:cNvSpPr>
          <p:nvPr/>
        </p:nvSpPr>
        <p:spPr bwMode="auto">
          <a:xfrm>
            <a:off x="755650" y="908050"/>
            <a:ext cx="889000" cy="431800"/>
          </a:xfrm>
          <a:custGeom>
            <a:avLst/>
            <a:gdLst>
              <a:gd name="T0" fmla="*/ 0 w 560"/>
              <a:gd name="T1" fmla="*/ 0 h 272"/>
              <a:gd name="T2" fmla="*/ 2147483647 w 560"/>
              <a:gd name="T3" fmla="*/ 2147483647 h 272"/>
              <a:gd name="T4" fmla="*/ 2147483647 w 560"/>
              <a:gd name="T5" fmla="*/ 2147483647 h 272"/>
              <a:gd name="T6" fmla="*/ 2147483647 w 560"/>
              <a:gd name="T7" fmla="*/ 2147483647 h 272"/>
              <a:gd name="T8" fmla="*/ 0 60000 65536"/>
              <a:gd name="T9" fmla="*/ 0 60000 65536"/>
              <a:gd name="T10" fmla="*/ 0 60000 65536"/>
              <a:gd name="T11" fmla="*/ 0 60000 65536"/>
              <a:gd name="T12" fmla="*/ 0 w 560"/>
              <a:gd name="T13" fmla="*/ 0 h 272"/>
              <a:gd name="T14" fmla="*/ 560 w 560"/>
              <a:gd name="T15" fmla="*/ 272 h 272"/>
            </a:gdLst>
            <a:ahLst/>
            <a:cxnLst>
              <a:cxn ang="T8">
                <a:pos x="T0" y="T1"/>
              </a:cxn>
              <a:cxn ang="T9">
                <a:pos x="T2" y="T3"/>
              </a:cxn>
              <a:cxn ang="T10">
                <a:pos x="T4" y="T5"/>
              </a:cxn>
              <a:cxn ang="T11">
                <a:pos x="T6" y="T7"/>
              </a:cxn>
            </a:cxnLst>
            <a:rect l="T12" t="T13" r="T14" b="T15"/>
            <a:pathLst>
              <a:path w="560" h="272">
                <a:moveTo>
                  <a:pt x="0" y="0"/>
                </a:moveTo>
                <a:cubicBezTo>
                  <a:pt x="49" y="56"/>
                  <a:pt x="98" y="113"/>
                  <a:pt x="181" y="136"/>
                </a:cubicBezTo>
                <a:cubicBezTo>
                  <a:pt x="264" y="159"/>
                  <a:pt x="438" y="113"/>
                  <a:pt x="499" y="136"/>
                </a:cubicBezTo>
                <a:cubicBezTo>
                  <a:pt x="560" y="159"/>
                  <a:pt x="537" y="249"/>
                  <a:pt x="544" y="272"/>
                </a:cubicBezTo>
              </a:path>
            </a:pathLst>
          </a:custGeom>
          <a:noFill/>
          <a:ln w="63500">
            <a:solidFill>
              <a:srgbClr val="FF0000"/>
            </a:solidFill>
            <a:round/>
            <a:headEnd/>
            <a:tailEnd/>
          </a:ln>
        </p:spPr>
        <p:txBody>
          <a:bodyPr/>
          <a:lstStyle/>
          <a:p>
            <a:endParaRPr lang="nl-BE"/>
          </a:p>
        </p:txBody>
      </p:sp>
      <p:sp>
        <p:nvSpPr>
          <p:cNvPr id="47112" name="Text Box 8"/>
          <p:cNvSpPr txBox="1">
            <a:spLocks noChangeArrowheads="1"/>
          </p:cNvSpPr>
          <p:nvPr/>
        </p:nvSpPr>
        <p:spPr bwMode="auto">
          <a:xfrm>
            <a:off x="611188" y="1412875"/>
            <a:ext cx="1441450" cy="457200"/>
          </a:xfrm>
          <a:prstGeom prst="rect">
            <a:avLst/>
          </a:prstGeom>
          <a:noFill/>
          <a:ln w="9525">
            <a:noFill/>
            <a:miter lim="800000"/>
            <a:headEnd/>
            <a:tailEnd/>
          </a:ln>
        </p:spPr>
        <p:txBody>
          <a:bodyPr>
            <a:spAutoFit/>
          </a:bodyPr>
          <a:lstStyle/>
          <a:p>
            <a:pPr>
              <a:spcBef>
                <a:spcPct val="50000"/>
              </a:spcBef>
            </a:pPr>
            <a:r>
              <a:rPr lang="nl-BE" b="1">
                <a:solidFill>
                  <a:srgbClr val="FF0000"/>
                </a:solidFill>
              </a:rPr>
              <a:t>Javatrog</a:t>
            </a:r>
          </a:p>
        </p:txBody>
      </p:sp>
      <p:sp>
        <p:nvSpPr>
          <p:cNvPr id="47113" name="Freeform 9"/>
          <p:cNvSpPr>
            <a:spLocks/>
          </p:cNvSpPr>
          <p:nvPr/>
        </p:nvSpPr>
        <p:spPr bwMode="auto">
          <a:xfrm>
            <a:off x="2484438" y="908050"/>
            <a:ext cx="1152525" cy="455613"/>
          </a:xfrm>
          <a:custGeom>
            <a:avLst/>
            <a:gdLst>
              <a:gd name="T0" fmla="*/ 0 w 726"/>
              <a:gd name="T1" fmla="*/ 2147483647 h 287"/>
              <a:gd name="T2" fmla="*/ 2147483647 w 726"/>
              <a:gd name="T3" fmla="*/ 2147483647 h 287"/>
              <a:gd name="T4" fmla="*/ 2147483647 w 726"/>
              <a:gd name="T5" fmla="*/ 2147483647 h 287"/>
              <a:gd name="T6" fmla="*/ 2147483647 w 726"/>
              <a:gd name="T7" fmla="*/ 2147483647 h 287"/>
              <a:gd name="T8" fmla="*/ 0 60000 65536"/>
              <a:gd name="T9" fmla="*/ 0 60000 65536"/>
              <a:gd name="T10" fmla="*/ 0 60000 65536"/>
              <a:gd name="T11" fmla="*/ 0 60000 65536"/>
              <a:gd name="T12" fmla="*/ 0 w 726"/>
              <a:gd name="T13" fmla="*/ 0 h 287"/>
              <a:gd name="T14" fmla="*/ 726 w 726"/>
              <a:gd name="T15" fmla="*/ 287 h 287"/>
            </a:gdLst>
            <a:ahLst/>
            <a:cxnLst>
              <a:cxn ang="T8">
                <a:pos x="T0" y="T1"/>
              </a:cxn>
              <a:cxn ang="T9">
                <a:pos x="T2" y="T3"/>
              </a:cxn>
              <a:cxn ang="T10">
                <a:pos x="T4" y="T5"/>
              </a:cxn>
              <a:cxn ang="T11">
                <a:pos x="T6" y="T7"/>
              </a:cxn>
            </a:cxnLst>
            <a:rect l="T12" t="T13" r="T14" b="T15"/>
            <a:pathLst>
              <a:path w="726" h="287">
                <a:moveTo>
                  <a:pt x="0" y="38"/>
                </a:moveTo>
                <a:cubicBezTo>
                  <a:pt x="117" y="19"/>
                  <a:pt x="234" y="0"/>
                  <a:pt x="317" y="38"/>
                </a:cubicBezTo>
                <a:cubicBezTo>
                  <a:pt x="400" y="76"/>
                  <a:pt x="431" y="241"/>
                  <a:pt x="499" y="264"/>
                </a:cubicBezTo>
                <a:cubicBezTo>
                  <a:pt x="567" y="287"/>
                  <a:pt x="696" y="189"/>
                  <a:pt x="726" y="174"/>
                </a:cubicBezTo>
              </a:path>
            </a:pathLst>
          </a:custGeom>
          <a:noFill/>
          <a:ln w="63500">
            <a:solidFill>
              <a:srgbClr val="FF00FF"/>
            </a:solidFill>
            <a:round/>
            <a:headEnd/>
            <a:tailEnd/>
          </a:ln>
        </p:spPr>
        <p:txBody>
          <a:bodyPr/>
          <a:lstStyle/>
          <a:p>
            <a:endParaRPr lang="nl-BE"/>
          </a:p>
        </p:txBody>
      </p:sp>
      <p:sp>
        <p:nvSpPr>
          <p:cNvPr id="47114" name="Text Box 10"/>
          <p:cNvSpPr txBox="1">
            <a:spLocks noChangeArrowheads="1"/>
          </p:cNvSpPr>
          <p:nvPr/>
        </p:nvSpPr>
        <p:spPr bwMode="auto">
          <a:xfrm>
            <a:off x="2268538" y="1196975"/>
            <a:ext cx="2016125" cy="822325"/>
          </a:xfrm>
          <a:prstGeom prst="rect">
            <a:avLst/>
          </a:prstGeom>
          <a:noFill/>
          <a:ln w="9525">
            <a:noFill/>
            <a:miter lim="800000"/>
            <a:headEnd/>
            <a:tailEnd/>
          </a:ln>
        </p:spPr>
        <p:txBody>
          <a:bodyPr>
            <a:spAutoFit/>
          </a:bodyPr>
          <a:lstStyle/>
          <a:p>
            <a:pPr>
              <a:spcBef>
                <a:spcPct val="50000"/>
              </a:spcBef>
            </a:pPr>
            <a:r>
              <a:rPr lang="nl-BE" b="1">
                <a:solidFill>
                  <a:srgbClr val="FF33CC"/>
                </a:solidFill>
              </a:rPr>
              <a:t>Vulkanische </a:t>
            </a:r>
            <a:br>
              <a:rPr lang="nl-BE" b="1">
                <a:solidFill>
                  <a:srgbClr val="FF33CC"/>
                </a:solidFill>
              </a:rPr>
            </a:br>
            <a:r>
              <a:rPr lang="nl-BE" b="1">
                <a:solidFill>
                  <a:srgbClr val="FF33CC"/>
                </a:solidFill>
              </a:rPr>
              <a:t>eilandenboog</a:t>
            </a:r>
          </a:p>
        </p:txBody>
      </p:sp>
      <p:sp>
        <p:nvSpPr>
          <p:cNvPr id="36875" name="AutoShape 11"/>
          <p:cNvSpPr>
            <a:spLocks noChangeArrowheads="1"/>
          </p:cNvSpPr>
          <p:nvPr/>
        </p:nvSpPr>
        <p:spPr bwMode="auto">
          <a:xfrm rot="1378125">
            <a:off x="4779963" y="3024188"/>
            <a:ext cx="635000" cy="1439862"/>
          </a:xfrm>
          <a:prstGeom prst="downArrow">
            <a:avLst>
              <a:gd name="adj1" fmla="val 50000"/>
              <a:gd name="adj2" fmla="val 56687"/>
            </a:avLst>
          </a:prstGeom>
          <a:solidFill>
            <a:srgbClr val="0000FF"/>
          </a:solidFill>
          <a:ln w="9525">
            <a:solidFill>
              <a:schemeClr val="tx1"/>
            </a:solidFill>
            <a:miter lim="800000"/>
            <a:headEnd/>
            <a:tailEnd/>
          </a:ln>
        </p:spPr>
        <p:txBody>
          <a:bodyPr wrap="none" anchor="ctr"/>
          <a:lstStyle/>
          <a:p>
            <a:endParaRPr lang="nl-BE"/>
          </a:p>
        </p:txBody>
      </p:sp>
      <p:sp>
        <p:nvSpPr>
          <p:cNvPr id="36876" name="AutoShape 12"/>
          <p:cNvSpPr>
            <a:spLocks noChangeArrowheads="1"/>
          </p:cNvSpPr>
          <p:nvPr/>
        </p:nvSpPr>
        <p:spPr bwMode="auto">
          <a:xfrm rot="3290576">
            <a:off x="1435101" y="4422775"/>
            <a:ext cx="595312" cy="1550987"/>
          </a:xfrm>
          <a:prstGeom prst="upArrow">
            <a:avLst>
              <a:gd name="adj1" fmla="val 50000"/>
              <a:gd name="adj2" fmla="val 65133"/>
            </a:avLst>
          </a:prstGeom>
          <a:solidFill>
            <a:srgbClr val="0000FF"/>
          </a:solidFill>
          <a:ln w="9525">
            <a:solidFill>
              <a:schemeClr val="tx1"/>
            </a:solidFill>
            <a:miter lim="800000"/>
            <a:headEnd/>
            <a:tailEnd/>
          </a:ln>
        </p:spPr>
        <p:txBody>
          <a:bodyPr wrap="none" anchor="ctr"/>
          <a:lstStyle/>
          <a:p>
            <a:endParaRPr lang="nl-BE"/>
          </a:p>
        </p:txBody>
      </p:sp>
      <p:sp>
        <p:nvSpPr>
          <p:cNvPr id="47117" name="Text Box 13"/>
          <p:cNvSpPr txBox="1">
            <a:spLocks noChangeArrowheads="1"/>
          </p:cNvSpPr>
          <p:nvPr/>
        </p:nvSpPr>
        <p:spPr bwMode="auto">
          <a:xfrm>
            <a:off x="152400" y="0"/>
            <a:ext cx="8640763" cy="701675"/>
          </a:xfrm>
          <a:prstGeom prst="rect">
            <a:avLst/>
          </a:prstGeom>
          <a:noFill/>
          <a:ln w="9525">
            <a:noFill/>
            <a:miter lim="800000"/>
            <a:headEnd/>
            <a:tailEnd/>
          </a:ln>
        </p:spPr>
        <p:txBody>
          <a:bodyPr>
            <a:spAutoFit/>
          </a:bodyPr>
          <a:lstStyle/>
          <a:p>
            <a:pPr algn="ctr">
              <a:spcBef>
                <a:spcPct val="50000"/>
              </a:spcBef>
            </a:pPr>
            <a:r>
              <a:rPr lang="nl-BE" sz="4000" b="1"/>
              <a:t>Oceanische korst - oceanische korst</a:t>
            </a:r>
          </a:p>
        </p:txBody>
      </p:sp>
      <p:sp>
        <p:nvSpPr>
          <p:cNvPr id="47118" name="AutoShape 14"/>
          <p:cNvSpPr>
            <a:spLocks noChangeArrowheads="1"/>
          </p:cNvSpPr>
          <p:nvPr/>
        </p:nvSpPr>
        <p:spPr bwMode="auto">
          <a:xfrm rot="1271860">
            <a:off x="4941888" y="1181100"/>
            <a:ext cx="482600" cy="647700"/>
          </a:xfrm>
          <a:prstGeom prst="upArrow">
            <a:avLst>
              <a:gd name="adj1" fmla="val 50000"/>
              <a:gd name="adj2" fmla="val 33553"/>
            </a:avLst>
          </a:prstGeom>
          <a:solidFill>
            <a:srgbClr val="0000FF"/>
          </a:solidFill>
          <a:ln w="9525">
            <a:solidFill>
              <a:schemeClr val="tx1"/>
            </a:solidFill>
            <a:miter lim="800000"/>
            <a:headEnd/>
            <a:tailEnd/>
          </a:ln>
        </p:spPr>
        <p:txBody>
          <a:bodyPr wrap="none" anchor="ctr"/>
          <a:lstStyle/>
          <a:p>
            <a:endParaRPr lang="nl-BE"/>
          </a:p>
        </p:txBody>
      </p:sp>
      <p:sp>
        <p:nvSpPr>
          <p:cNvPr id="47119" name="Text Box 15"/>
          <p:cNvSpPr txBox="1">
            <a:spLocks noChangeArrowheads="1"/>
          </p:cNvSpPr>
          <p:nvPr/>
        </p:nvSpPr>
        <p:spPr bwMode="auto">
          <a:xfrm>
            <a:off x="5724525" y="981075"/>
            <a:ext cx="2592388" cy="822325"/>
          </a:xfrm>
          <a:prstGeom prst="rect">
            <a:avLst/>
          </a:prstGeom>
          <a:noFill/>
          <a:ln w="9525">
            <a:noFill/>
            <a:miter lim="800000"/>
            <a:headEnd/>
            <a:tailEnd/>
          </a:ln>
        </p:spPr>
        <p:txBody>
          <a:bodyPr>
            <a:spAutoFit/>
          </a:bodyPr>
          <a:lstStyle/>
          <a:p>
            <a:pPr>
              <a:spcBef>
                <a:spcPct val="50000"/>
              </a:spcBef>
            </a:pPr>
            <a:r>
              <a:rPr lang="nl-BE" b="1">
                <a:solidFill>
                  <a:srgbClr val="0000FF"/>
                </a:solidFill>
              </a:rPr>
              <a:t>Bewegingsrichting plaat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6867"/>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36868"/>
                                        </p:tgtEl>
                                        <p:attrNameLst>
                                          <p:attrName>style.visibility</p:attrName>
                                        </p:attrNameLst>
                                      </p:cBhvr>
                                      <p:to>
                                        <p:strVal val="visible"/>
                                      </p:to>
                                    </p:set>
                                  </p:childTnLst>
                                </p:cTn>
                              </p:par>
                            </p:childTnLst>
                          </p:cTn>
                        </p:par>
                        <p:par>
                          <p:cTn id="10" fill="hold" nodeType="afterGroup">
                            <p:stCondLst>
                              <p:cond delay="1000"/>
                            </p:stCondLst>
                            <p:childTnLst>
                              <p:par>
                                <p:cTn id="11" presetID="1" presetClass="entr" presetSubtype="0" fill="hold" grpId="0" nodeType="afterEffect">
                                  <p:stCondLst>
                                    <p:cond delay="0"/>
                                  </p:stCondLst>
                                  <p:childTnLst>
                                    <p:set>
                                      <p:cBhvr>
                                        <p:cTn id="12" dur="1" fill="hold">
                                          <p:stCondLst>
                                            <p:cond delay="499"/>
                                          </p:stCondLst>
                                        </p:cTn>
                                        <p:tgtEl>
                                          <p:spTgt spid="36869"/>
                                        </p:tgtEl>
                                        <p:attrNameLst>
                                          <p:attrName>style.visibility</p:attrName>
                                        </p:attrNameLst>
                                      </p:cBhvr>
                                      <p:to>
                                        <p:strVal val="visible"/>
                                      </p:to>
                                    </p:set>
                                  </p:childTnLst>
                                </p:cTn>
                              </p:par>
                            </p:childTnLst>
                          </p:cTn>
                        </p:par>
                        <p:par>
                          <p:cTn id="13" fill="hold" nodeType="afterGroup">
                            <p:stCondLst>
                              <p:cond delay="1500"/>
                            </p:stCondLst>
                            <p:childTnLst>
                              <p:par>
                                <p:cTn id="14" presetID="1" presetClass="entr" presetSubtype="0" fill="hold" grpId="0" nodeType="afterEffect">
                                  <p:stCondLst>
                                    <p:cond delay="0"/>
                                  </p:stCondLst>
                                  <p:childTnLst>
                                    <p:set>
                                      <p:cBhvr>
                                        <p:cTn id="15" dur="1" fill="hold">
                                          <p:stCondLst>
                                            <p:cond delay="499"/>
                                          </p:stCondLst>
                                        </p:cTn>
                                        <p:tgtEl>
                                          <p:spTgt spid="36870"/>
                                        </p:tgtEl>
                                        <p:attrNameLst>
                                          <p:attrName>style.visibility</p:attrName>
                                        </p:attrNameLst>
                                      </p:cBhvr>
                                      <p:to>
                                        <p:strVal val="visible"/>
                                      </p:to>
                                    </p:set>
                                  </p:childTnLst>
                                </p:cTn>
                              </p:par>
                            </p:childTnLst>
                          </p:cTn>
                        </p:par>
                        <p:par>
                          <p:cTn id="16" fill="hold" nodeType="afterGroup">
                            <p:stCondLst>
                              <p:cond delay="2000"/>
                            </p:stCondLst>
                            <p:childTnLst>
                              <p:par>
                                <p:cTn id="17" presetID="1" presetClass="entr" presetSubtype="0" fill="hold" grpId="0" nodeType="afterEffect">
                                  <p:stCondLst>
                                    <p:cond delay="0"/>
                                  </p:stCondLst>
                                  <p:childTnLst>
                                    <p:set>
                                      <p:cBhvr>
                                        <p:cTn id="18" dur="1" fill="hold">
                                          <p:stCondLst>
                                            <p:cond delay="499"/>
                                          </p:stCondLst>
                                        </p:cTn>
                                        <p:tgtEl>
                                          <p:spTgt spid="36875"/>
                                        </p:tgtEl>
                                        <p:attrNameLst>
                                          <p:attrName>style.visibility</p:attrName>
                                        </p:attrNameLst>
                                      </p:cBhvr>
                                      <p:to>
                                        <p:strVal val="visible"/>
                                      </p:to>
                                    </p:set>
                                  </p:childTnLst>
                                </p:cTn>
                              </p:par>
                            </p:childTnLst>
                          </p:cTn>
                        </p:par>
                        <p:par>
                          <p:cTn id="19" fill="hold" nodeType="afterGroup">
                            <p:stCondLst>
                              <p:cond delay="2500"/>
                            </p:stCondLst>
                            <p:childTnLst>
                              <p:par>
                                <p:cTn id="20" presetID="1" presetClass="entr" presetSubtype="0" fill="hold" grpId="0" nodeType="afterEffect">
                                  <p:stCondLst>
                                    <p:cond delay="0"/>
                                  </p:stCondLst>
                                  <p:childTnLst>
                                    <p:set>
                                      <p:cBhvr>
                                        <p:cTn id="21" dur="1" fill="hold">
                                          <p:stCondLst>
                                            <p:cond delay="499"/>
                                          </p:stCondLst>
                                        </p:cTn>
                                        <p:tgtEl>
                                          <p:spTgt spid="368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animBg="1" autoUpdateAnimBg="0"/>
      <p:bldP spid="36868" grpId="0" animBg="1" autoUpdateAnimBg="0"/>
      <p:bldP spid="36869" grpId="0" animBg="1"/>
      <p:bldP spid="36870" grpId="0" animBg="1"/>
      <p:bldP spid="36875" grpId="0" animBg="1"/>
      <p:bldP spid="3687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p:cNvPicPr>
            <a:picLocks noChangeAspect="1" noChangeArrowheads="1"/>
          </p:cNvPicPr>
          <p:nvPr/>
        </p:nvPicPr>
        <p:blipFill>
          <a:blip r:embed="rId2" cstate="print"/>
          <a:srcRect l="4216" t="6262" r="14149" b="11264"/>
          <a:stretch>
            <a:fillRect/>
          </a:stretch>
        </p:blipFill>
        <p:spPr bwMode="auto">
          <a:xfrm>
            <a:off x="971550" y="1916113"/>
            <a:ext cx="6985000" cy="4929187"/>
          </a:xfrm>
          <a:prstGeom prst="rect">
            <a:avLst/>
          </a:prstGeom>
          <a:noFill/>
          <a:ln w="9525">
            <a:noFill/>
            <a:miter lim="800000"/>
            <a:headEnd/>
            <a:tailEnd/>
          </a:ln>
        </p:spPr>
      </p:pic>
      <p:sp>
        <p:nvSpPr>
          <p:cNvPr id="37891" name="Freeform 3"/>
          <p:cNvSpPr>
            <a:spLocks/>
          </p:cNvSpPr>
          <p:nvPr/>
        </p:nvSpPr>
        <p:spPr bwMode="auto">
          <a:xfrm>
            <a:off x="5148263" y="1989138"/>
            <a:ext cx="1584325" cy="4679950"/>
          </a:xfrm>
          <a:custGeom>
            <a:avLst/>
            <a:gdLst>
              <a:gd name="T0" fmla="*/ 0 w 998"/>
              <a:gd name="T1" fmla="*/ 0 h 2948"/>
              <a:gd name="T2" fmla="*/ 2147483647 w 998"/>
              <a:gd name="T3" fmla="*/ 2147483647 h 2948"/>
              <a:gd name="T4" fmla="*/ 2147483647 w 998"/>
              <a:gd name="T5" fmla="*/ 2147483647 h 2948"/>
              <a:gd name="T6" fmla="*/ 2147483647 w 998"/>
              <a:gd name="T7" fmla="*/ 2147483647 h 2948"/>
              <a:gd name="T8" fmla="*/ 2147483647 w 998"/>
              <a:gd name="T9" fmla="*/ 2147483647 h 2948"/>
              <a:gd name="T10" fmla="*/ 0 60000 65536"/>
              <a:gd name="T11" fmla="*/ 0 60000 65536"/>
              <a:gd name="T12" fmla="*/ 0 60000 65536"/>
              <a:gd name="T13" fmla="*/ 0 60000 65536"/>
              <a:gd name="T14" fmla="*/ 0 60000 65536"/>
              <a:gd name="T15" fmla="*/ 0 w 998"/>
              <a:gd name="T16" fmla="*/ 0 h 2948"/>
              <a:gd name="T17" fmla="*/ 998 w 998"/>
              <a:gd name="T18" fmla="*/ 2948 h 2948"/>
            </a:gdLst>
            <a:ahLst/>
            <a:cxnLst>
              <a:cxn ang="T10">
                <a:pos x="T0" y="T1"/>
              </a:cxn>
              <a:cxn ang="T11">
                <a:pos x="T2" y="T3"/>
              </a:cxn>
              <a:cxn ang="T12">
                <a:pos x="T4" y="T5"/>
              </a:cxn>
              <a:cxn ang="T13">
                <a:pos x="T6" y="T7"/>
              </a:cxn>
              <a:cxn ang="T14">
                <a:pos x="T8" y="T9"/>
              </a:cxn>
            </a:cxnLst>
            <a:rect l="T15" t="T16" r="T17" b="T18"/>
            <a:pathLst>
              <a:path w="998" h="2948">
                <a:moveTo>
                  <a:pt x="0" y="0"/>
                </a:moveTo>
                <a:cubicBezTo>
                  <a:pt x="147" y="245"/>
                  <a:pt x="295" y="491"/>
                  <a:pt x="408" y="816"/>
                </a:cubicBezTo>
                <a:cubicBezTo>
                  <a:pt x="521" y="1141"/>
                  <a:pt x="620" y="1670"/>
                  <a:pt x="680" y="1950"/>
                </a:cubicBezTo>
                <a:cubicBezTo>
                  <a:pt x="740" y="2230"/>
                  <a:pt x="718" y="2329"/>
                  <a:pt x="771" y="2495"/>
                </a:cubicBezTo>
                <a:cubicBezTo>
                  <a:pt x="824" y="2661"/>
                  <a:pt x="960" y="2873"/>
                  <a:pt x="998" y="2948"/>
                </a:cubicBezTo>
              </a:path>
            </a:pathLst>
          </a:custGeom>
          <a:noFill/>
          <a:ln w="63500">
            <a:solidFill>
              <a:srgbClr val="FF0000"/>
            </a:solidFill>
            <a:round/>
            <a:headEnd/>
            <a:tailEnd/>
          </a:ln>
        </p:spPr>
        <p:txBody>
          <a:bodyPr/>
          <a:lstStyle/>
          <a:p>
            <a:endParaRPr lang="nl-BE"/>
          </a:p>
        </p:txBody>
      </p:sp>
      <p:sp>
        <p:nvSpPr>
          <p:cNvPr id="37892" name="Freeform 4"/>
          <p:cNvSpPr>
            <a:spLocks/>
          </p:cNvSpPr>
          <p:nvPr/>
        </p:nvSpPr>
        <p:spPr bwMode="auto">
          <a:xfrm>
            <a:off x="3779838" y="2133600"/>
            <a:ext cx="2087562" cy="4175125"/>
          </a:xfrm>
          <a:custGeom>
            <a:avLst/>
            <a:gdLst>
              <a:gd name="T0" fmla="*/ 0 w 1315"/>
              <a:gd name="T1" fmla="*/ 0 h 2630"/>
              <a:gd name="T2" fmla="*/ 2147483647 w 1315"/>
              <a:gd name="T3" fmla="*/ 2147483647 h 2630"/>
              <a:gd name="T4" fmla="*/ 2147483647 w 1315"/>
              <a:gd name="T5" fmla="*/ 2147483647 h 2630"/>
              <a:gd name="T6" fmla="*/ 2147483647 w 1315"/>
              <a:gd name="T7" fmla="*/ 2147483647 h 2630"/>
              <a:gd name="T8" fmla="*/ 2147483647 w 1315"/>
              <a:gd name="T9" fmla="*/ 2147483647 h 2630"/>
              <a:gd name="T10" fmla="*/ 2147483647 w 1315"/>
              <a:gd name="T11" fmla="*/ 2147483647 h 2630"/>
              <a:gd name="T12" fmla="*/ 2147483647 w 1315"/>
              <a:gd name="T13" fmla="*/ 2147483647 h 2630"/>
              <a:gd name="T14" fmla="*/ 2147483647 w 1315"/>
              <a:gd name="T15" fmla="*/ 2147483647 h 2630"/>
              <a:gd name="T16" fmla="*/ 0 60000 65536"/>
              <a:gd name="T17" fmla="*/ 0 60000 65536"/>
              <a:gd name="T18" fmla="*/ 0 60000 65536"/>
              <a:gd name="T19" fmla="*/ 0 60000 65536"/>
              <a:gd name="T20" fmla="*/ 0 60000 65536"/>
              <a:gd name="T21" fmla="*/ 0 60000 65536"/>
              <a:gd name="T22" fmla="*/ 0 60000 65536"/>
              <a:gd name="T23" fmla="*/ 0 60000 65536"/>
              <a:gd name="T24" fmla="*/ 0 w 1315"/>
              <a:gd name="T25" fmla="*/ 0 h 2630"/>
              <a:gd name="T26" fmla="*/ 1315 w 1315"/>
              <a:gd name="T27" fmla="*/ 2630 h 263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15" h="2630">
                <a:moveTo>
                  <a:pt x="0" y="0"/>
                </a:moveTo>
                <a:cubicBezTo>
                  <a:pt x="113" y="113"/>
                  <a:pt x="227" y="226"/>
                  <a:pt x="318" y="317"/>
                </a:cubicBezTo>
                <a:cubicBezTo>
                  <a:pt x="409" y="408"/>
                  <a:pt x="461" y="423"/>
                  <a:pt x="544" y="544"/>
                </a:cubicBezTo>
                <a:cubicBezTo>
                  <a:pt x="627" y="665"/>
                  <a:pt x="726" y="854"/>
                  <a:pt x="817" y="1043"/>
                </a:cubicBezTo>
                <a:cubicBezTo>
                  <a:pt x="908" y="1232"/>
                  <a:pt x="1036" y="1474"/>
                  <a:pt x="1089" y="1678"/>
                </a:cubicBezTo>
                <a:cubicBezTo>
                  <a:pt x="1142" y="1882"/>
                  <a:pt x="1111" y="2124"/>
                  <a:pt x="1134" y="2268"/>
                </a:cubicBezTo>
                <a:cubicBezTo>
                  <a:pt x="1157" y="2412"/>
                  <a:pt x="1195" y="2480"/>
                  <a:pt x="1225" y="2540"/>
                </a:cubicBezTo>
                <a:cubicBezTo>
                  <a:pt x="1255" y="2600"/>
                  <a:pt x="1300" y="2615"/>
                  <a:pt x="1315" y="2630"/>
                </a:cubicBezTo>
              </a:path>
            </a:pathLst>
          </a:custGeom>
          <a:noFill/>
          <a:ln w="63500">
            <a:solidFill>
              <a:srgbClr val="FF33CC"/>
            </a:solidFill>
            <a:round/>
            <a:headEnd/>
            <a:tailEnd/>
          </a:ln>
        </p:spPr>
        <p:txBody>
          <a:bodyPr/>
          <a:lstStyle/>
          <a:p>
            <a:endParaRPr lang="nl-BE"/>
          </a:p>
        </p:txBody>
      </p:sp>
      <p:sp>
        <p:nvSpPr>
          <p:cNvPr id="37893" name="Text Box 5"/>
          <p:cNvSpPr txBox="1">
            <a:spLocks noChangeArrowheads="1"/>
          </p:cNvSpPr>
          <p:nvPr/>
        </p:nvSpPr>
        <p:spPr bwMode="auto">
          <a:xfrm>
            <a:off x="1042988" y="3789363"/>
            <a:ext cx="2808287" cy="457200"/>
          </a:xfrm>
          <a:prstGeom prst="rect">
            <a:avLst/>
          </a:prstGeom>
          <a:solidFill>
            <a:schemeClr val="bg1"/>
          </a:solidFill>
          <a:ln w="9525">
            <a:noFill/>
            <a:miter lim="800000"/>
            <a:headEnd/>
            <a:tailEnd/>
          </a:ln>
        </p:spPr>
        <p:txBody>
          <a:bodyPr>
            <a:spAutoFit/>
          </a:bodyPr>
          <a:lstStyle/>
          <a:p>
            <a:pPr>
              <a:spcBef>
                <a:spcPct val="50000"/>
              </a:spcBef>
            </a:pPr>
            <a:r>
              <a:rPr lang="nl-BE" b="1"/>
              <a:t>Euraziatische plaat</a:t>
            </a:r>
          </a:p>
        </p:txBody>
      </p:sp>
      <p:sp>
        <p:nvSpPr>
          <p:cNvPr id="37894" name="Text Box 6"/>
          <p:cNvSpPr txBox="1">
            <a:spLocks noChangeArrowheads="1"/>
          </p:cNvSpPr>
          <p:nvPr/>
        </p:nvSpPr>
        <p:spPr bwMode="auto">
          <a:xfrm>
            <a:off x="6156325" y="2781300"/>
            <a:ext cx="2160588" cy="457200"/>
          </a:xfrm>
          <a:prstGeom prst="rect">
            <a:avLst/>
          </a:prstGeom>
          <a:solidFill>
            <a:schemeClr val="bg1"/>
          </a:solidFill>
          <a:ln w="9525">
            <a:noFill/>
            <a:miter lim="800000"/>
            <a:headEnd/>
            <a:tailEnd/>
          </a:ln>
        </p:spPr>
        <p:txBody>
          <a:bodyPr>
            <a:spAutoFit/>
          </a:bodyPr>
          <a:lstStyle/>
          <a:p>
            <a:pPr>
              <a:spcBef>
                <a:spcPct val="50000"/>
              </a:spcBef>
            </a:pPr>
            <a:r>
              <a:rPr lang="nl-BE" b="1"/>
              <a:t>Filipijnse plaat</a:t>
            </a:r>
          </a:p>
        </p:txBody>
      </p:sp>
      <p:sp>
        <p:nvSpPr>
          <p:cNvPr id="48135" name="Freeform 7"/>
          <p:cNvSpPr>
            <a:spLocks/>
          </p:cNvSpPr>
          <p:nvPr/>
        </p:nvSpPr>
        <p:spPr bwMode="auto">
          <a:xfrm>
            <a:off x="611188" y="908050"/>
            <a:ext cx="1008062" cy="552450"/>
          </a:xfrm>
          <a:custGeom>
            <a:avLst/>
            <a:gdLst>
              <a:gd name="T0" fmla="*/ 0 w 635"/>
              <a:gd name="T1" fmla="*/ 2147483647 h 348"/>
              <a:gd name="T2" fmla="*/ 2147483647 w 635"/>
              <a:gd name="T3" fmla="*/ 2147483647 h 348"/>
              <a:gd name="T4" fmla="*/ 2147483647 w 635"/>
              <a:gd name="T5" fmla="*/ 2147483647 h 348"/>
              <a:gd name="T6" fmla="*/ 2147483647 w 635"/>
              <a:gd name="T7" fmla="*/ 2147483647 h 348"/>
              <a:gd name="T8" fmla="*/ 0 60000 65536"/>
              <a:gd name="T9" fmla="*/ 0 60000 65536"/>
              <a:gd name="T10" fmla="*/ 0 60000 65536"/>
              <a:gd name="T11" fmla="*/ 0 60000 65536"/>
              <a:gd name="T12" fmla="*/ 0 w 635"/>
              <a:gd name="T13" fmla="*/ 0 h 348"/>
              <a:gd name="T14" fmla="*/ 635 w 635"/>
              <a:gd name="T15" fmla="*/ 348 h 348"/>
            </a:gdLst>
            <a:ahLst/>
            <a:cxnLst>
              <a:cxn ang="T8">
                <a:pos x="T0" y="T1"/>
              </a:cxn>
              <a:cxn ang="T9">
                <a:pos x="T2" y="T3"/>
              </a:cxn>
              <a:cxn ang="T10">
                <a:pos x="T4" y="T5"/>
              </a:cxn>
              <a:cxn ang="T11">
                <a:pos x="T6" y="T7"/>
              </a:cxn>
            </a:cxnLst>
            <a:rect l="T12" t="T13" r="T14" b="T15"/>
            <a:pathLst>
              <a:path w="635" h="348">
                <a:moveTo>
                  <a:pt x="0" y="76"/>
                </a:moveTo>
                <a:cubicBezTo>
                  <a:pt x="106" y="38"/>
                  <a:pt x="212" y="0"/>
                  <a:pt x="272" y="30"/>
                </a:cubicBezTo>
                <a:cubicBezTo>
                  <a:pt x="332" y="60"/>
                  <a:pt x="303" y="204"/>
                  <a:pt x="363" y="257"/>
                </a:cubicBezTo>
                <a:cubicBezTo>
                  <a:pt x="423" y="310"/>
                  <a:pt x="590" y="333"/>
                  <a:pt x="635" y="348"/>
                </a:cubicBezTo>
              </a:path>
            </a:pathLst>
          </a:custGeom>
          <a:noFill/>
          <a:ln w="63500">
            <a:solidFill>
              <a:srgbClr val="FF0000"/>
            </a:solidFill>
            <a:round/>
            <a:headEnd/>
            <a:tailEnd/>
          </a:ln>
        </p:spPr>
        <p:txBody>
          <a:bodyPr/>
          <a:lstStyle/>
          <a:p>
            <a:endParaRPr lang="nl-BE"/>
          </a:p>
        </p:txBody>
      </p:sp>
      <p:sp>
        <p:nvSpPr>
          <p:cNvPr id="48136" name="Text Box 8"/>
          <p:cNvSpPr txBox="1">
            <a:spLocks noChangeArrowheads="1"/>
          </p:cNvSpPr>
          <p:nvPr/>
        </p:nvSpPr>
        <p:spPr bwMode="auto">
          <a:xfrm>
            <a:off x="539750" y="1484313"/>
            <a:ext cx="1873250" cy="366712"/>
          </a:xfrm>
          <a:prstGeom prst="rect">
            <a:avLst/>
          </a:prstGeom>
          <a:noFill/>
          <a:ln w="9525">
            <a:noFill/>
            <a:miter lim="800000"/>
            <a:headEnd/>
            <a:tailEnd/>
          </a:ln>
        </p:spPr>
        <p:txBody>
          <a:bodyPr>
            <a:spAutoFit/>
          </a:bodyPr>
          <a:lstStyle/>
          <a:p>
            <a:pPr>
              <a:spcBef>
                <a:spcPct val="50000"/>
              </a:spcBef>
            </a:pPr>
            <a:r>
              <a:rPr lang="nl-BE" sz="1800" b="1">
                <a:solidFill>
                  <a:srgbClr val="FF0000"/>
                </a:solidFill>
                <a:latin typeface="Arial" charset="0"/>
              </a:rPr>
              <a:t>Filippijnse trog</a:t>
            </a:r>
          </a:p>
        </p:txBody>
      </p:sp>
      <p:sp>
        <p:nvSpPr>
          <p:cNvPr id="48137" name="Freeform 9"/>
          <p:cNvSpPr>
            <a:spLocks/>
          </p:cNvSpPr>
          <p:nvPr/>
        </p:nvSpPr>
        <p:spPr bwMode="auto">
          <a:xfrm>
            <a:off x="2700338" y="836613"/>
            <a:ext cx="1368425" cy="420687"/>
          </a:xfrm>
          <a:custGeom>
            <a:avLst/>
            <a:gdLst>
              <a:gd name="T0" fmla="*/ 0 w 862"/>
              <a:gd name="T1" fmla="*/ 0 h 265"/>
              <a:gd name="T2" fmla="*/ 2147483647 w 862"/>
              <a:gd name="T3" fmla="*/ 2147483647 h 265"/>
              <a:gd name="T4" fmla="*/ 2147483647 w 862"/>
              <a:gd name="T5" fmla="*/ 2147483647 h 265"/>
              <a:gd name="T6" fmla="*/ 2147483647 w 862"/>
              <a:gd name="T7" fmla="*/ 2147483647 h 265"/>
              <a:gd name="T8" fmla="*/ 2147483647 w 862"/>
              <a:gd name="T9" fmla="*/ 2147483647 h 265"/>
              <a:gd name="T10" fmla="*/ 2147483647 w 862"/>
              <a:gd name="T11" fmla="*/ 2147483647 h 265"/>
              <a:gd name="T12" fmla="*/ 0 60000 65536"/>
              <a:gd name="T13" fmla="*/ 0 60000 65536"/>
              <a:gd name="T14" fmla="*/ 0 60000 65536"/>
              <a:gd name="T15" fmla="*/ 0 60000 65536"/>
              <a:gd name="T16" fmla="*/ 0 60000 65536"/>
              <a:gd name="T17" fmla="*/ 0 60000 65536"/>
              <a:gd name="T18" fmla="*/ 0 w 862"/>
              <a:gd name="T19" fmla="*/ 0 h 265"/>
              <a:gd name="T20" fmla="*/ 862 w 862"/>
              <a:gd name="T21" fmla="*/ 265 h 265"/>
            </a:gdLst>
            <a:ahLst/>
            <a:cxnLst>
              <a:cxn ang="T12">
                <a:pos x="T0" y="T1"/>
              </a:cxn>
              <a:cxn ang="T13">
                <a:pos x="T2" y="T3"/>
              </a:cxn>
              <a:cxn ang="T14">
                <a:pos x="T4" y="T5"/>
              </a:cxn>
              <a:cxn ang="T15">
                <a:pos x="T6" y="T7"/>
              </a:cxn>
              <a:cxn ang="T16">
                <a:pos x="T8" y="T9"/>
              </a:cxn>
              <a:cxn ang="T17">
                <a:pos x="T10" y="T11"/>
              </a:cxn>
            </a:cxnLst>
            <a:rect l="T18" t="T19" r="T20" b="T21"/>
            <a:pathLst>
              <a:path w="862" h="265">
                <a:moveTo>
                  <a:pt x="0" y="0"/>
                </a:moveTo>
                <a:cubicBezTo>
                  <a:pt x="68" y="94"/>
                  <a:pt x="136" y="189"/>
                  <a:pt x="181" y="227"/>
                </a:cubicBezTo>
                <a:cubicBezTo>
                  <a:pt x="226" y="265"/>
                  <a:pt x="219" y="242"/>
                  <a:pt x="272" y="227"/>
                </a:cubicBezTo>
                <a:cubicBezTo>
                  <a:pt x="325" y="212"/>
                  <a:pt x="446" y="143"/>
                  <a:pt x="499" y="136"/>
                </a:cubicBezTo>
                <a:cubicBezTo>
                  <a:pt x="552" y="129"/>
                  <a:pt x="530" y="182"/>
                  <a:pt x="590" y="182"/>
                </a:cubicBezTo>
                <a:cubicBezTo>
                  <a:pt x="650" y="182"/>
                  <a:pt x="817" y="144"/>
                  <a:pt x="862" y="136"/>
                </a:cubicBezTo>
              </a:path>
            </a:pathLst>
          </a:custGeom>
          <a:noFill/>
          <a:ln w="63500">
            <a:solidFill>
              <a:srgbClr val="FF33CC"/>
            </a:solidFill>
            <a:round/>
            <a:headEnd/>
            <a:tailEnd/>
          </a:ln>
        </p:spPr>
        <p:txBody>
          <a:bodyPr/>
          <a:lstStyle/>
          <a:p>
            <a:endParaRPr lang="nl-BE"/>
          </a:p>
        </p:txBody>
      </p:sp>
      <p:sp>
        <p:nvSpPr>
          <p:cNvPr id="48138" name="Text Box 10"/>
          <p:cNvSpPr txBox="1">
            <a:spLocks noChangeArrowheads="1"/>
          </p:cNvSpPr>
          <p:nvPr/>
        </p:nvSpPr>
        <p:spPr bwMode="auto">
          <a:xfrm>
            <a:off x="2555875" y="1268413"/>
            <a:ext cx="2879725" cy="641350"/>
          </a:xfrm>
          <a:prstGeom prst="rect">
            <a:avLst/>
          </a:prstGeom>
          <a:noFill/>
          <a:ln w="9525">
            <a:noFill/>
            <a:miter lim="800000"/>
            <a:headEnd/>
            <a:tailEnd/>
          </a:ln>
        </p:spPr>
        <p:txBody>
          <a:bodyPr>
            <a:spAutoFit/>
          </a:bodyPr>
          <a:lstStyle/>
          <a:p>
            <a:pPr>
              <a:spcBef>
                <a:spcPct val="50000"/>
              </a:spcBef>
            </a:pPr>
            <a:r>
              <a:rPr lang="nl-BE" sz="1800" b="1">
                <a:solidFill>
                  <a:srgbClr val="FF33CC"/>
                </a:solidFill>
                <a:latin typeface="Arial" charset="0"/>
              </a:rPr>
              <a:t>Vulkanische eilandenboog</a:t>
            </a:r>
          </a:p>
        </p:txBody>
      </p:sp>
      <p:sp>
        <p:nvSpPr>
          <p:cNvPr id="48139" name="Text Box 11"/>
          <p:cNvSpPr txBox="1">
            <a:spLocks noChangeArrowheads="1"/>
          </p:cNvSpPr>
          <p:nvPr/>
        </p:nvSpPr>
        <p:spPr bwMode="auto">
          <a:xfrm>
            <a:off x="152400" y="0"/>
            <a:ext cx="8640763" cy="701675"/>
          </a:xfrm>
          <a:prstGeom prst="rect">
            <a:avLst/>
          </a:prstGeom>
          <a:noFill/>
          <a:ln w="9525">
            <a:noFill/>
            <a:miter lim="800000"/>
            <a:headEnd/>
            <a:tailEnd/>
          </a:ln>
        </p:spPr>
        <p:txBody>
          <a:bodyPr>
            <a:spAutoFit/>
          </a:bodyPr>
          <a:lstStyle/>
          <a:p>
            <a:pPr algn="ctr">
              <a:spcBef>
                <a:spcPct val="50000"/>
              </a:spcBef>
            </a:pPr>
            <a:r>
              <a:rPr lang="nl-BE" sz="4000" b="1"/>
              <a:t>Oceanische korst - oceanische korst</a:t>
            </a:r>
          </a:p>
        </p:txBody>
      </p:sp>
      <p:sp>
        <p:nvSpPr>
          <p:cNvPr id="37900" name="AutoShape 12"/>
          <p:cNvSpPr>
            <a:spLocks noChangeArrowheads="1"/>
          </p:cNvSpPr>
          <p:nvPr/>
        </p:nvSpPr>
        <p:spPr bwMode="auto">
          <a:xfrm rot="-1462679">
            <a:off x="2963863" y="5018088"/>
            <a:ext cx="2087562" cy="704850"/>
          </a:xfrm>
          <a:prstGeom prst="rightArrow">
            <a:avLst>
              <a:gd name="adj1" fmla="val 50000"/>
              <a:gd name="adj2" fmla="val 74043"/>
            </a:avLst>
          </a:prstGeom>
          <a:solidFill>
            <a:srgbClr val="0000FF"/>
          </a:solidFill>
          <a:ln w="9525">
            <a:solidFill>
              <a:schemeClr val="tx1"/>
            </a:solidFill>
            <a:miter lim="800000"/>
            <a:headEnd/>
            <a:tailEnd/>
          </a:ln>
        </p:spPr>
        <p:txBody>
          <a:bodyPr wrap="none" anchor="ctr"/>
          <a:lstStyle/>
          <a:p>
            <a:endParaRPr lang="nl-BE"/>
          </a:p>
        </p:txBody>
      </p:sp>
      <p:sp>
        <p:nvSpPr>
          <p:cNvPr id="37901" name="AutoShape 13"/>
          <p:cNvSpPr>
            <a:spLocks noChangeArrowheads="1"/>
          </p:cNvSpPr>
          <p:nvPr/>
        </p:nvSpPr>
        <p:spPr bwMode="auto">
          <a:xfrm rot="-1050997">
            <a:off x="6361113" y="4333875"/>
            <a:ext cx="1439862" cy="598488"/>
          </a:xfrm>
          <a:prstGeom prst="leftArrow">
            <a:avLst>
              <a:gd name="adj1" fmla="val 50000"/>
              <a:gd name="adj2" fmla="val 60146"/>
            </a:avLst>
          </a:prstGeom>
          <a:solidFill>
            <a:srgbClr val="0000FF"/>
          </a:solidFill>
          <a:ln w="9525">
            <a:solidFill>
              <a:schemeClr val="tx1"/>
            </a:solidFill>
            <a:miter lim="800000"/>
            <a:headEnd/>
            <a:tailEnd/>
          </a:ln>
        </p:spPr>
        <p:txBody>
          <a:bodyPr wrap="none" anchor="ctr"/>
          <a:lstStyle/>
          <a:p>
            <a:endParaRPr lang="nl-BE"/>
          </a:p>
        </p:txBody>
      </p:sp>
      <p:sp>
        <p:nvSpPr>
          <p:cNvPr id="48142" name="AutoShape 14"/>
          <p:cNvSpPr>
            <a:spLocks noChangeArrowheads="1"/>
          </p:cNvSpPr>
          <p:nvPr/>
        </p:nvSpPr>
        <p:spPr bwMode="auto">
          <a:xfrm rot="-809156">
            <a:off x="4733925" y="1139825"/>
            <a:ext cx="1079500" cy="558800"/>
          </a:xfrm>
          <a:prstGeom prst="leftArrow">
            <a:avLst>
              <a:gd name="adj1" fmla="val 50000"/>
              <a:gd name="adj2" fmla="val 48295"/>
            </a:avLst>
          </a:prstGeom>
          <a:solidFill>
            <a:srgbClr val="0000FF"/>
          </a:solidFill>
          <a:ln w="9525">
            <a:solidFill>
              <a:schemeClr val="tx1"/>
            </a:solidFill>
            <a:miter lim="800000"/>
            <a:headEnd/>
            <a:tailEnd/>
          </a:ln>
        </p:spPr>
        <p:txBody>
          <a:bodyPr wrap="none" anchor="ctr"/>
          <a:lstStyle/>
          <a:p>
            <a:endParaRPr lang="nl-BE"/>
          </a:p>
        </p:txBody>
      </p:sp>
      <p:sp>
        <p:nvSpPr>
          <p:cNvPr id="48143" name="Text Box 15"/>
          <p:cNvSpPr txBox="1">
            <a:spLocks noChangeArrowheads="1"/>
          </p:cNvSpPr>
          <p:nvPr/>
        </p:nvSpPr>
        <p:spPr bwMode="auto">
          <a:xfrm>
            <a:off x="5940425" y="981075"/>
            <a:ext cx="2592388" cy="822325"/>
          </a:xfrm>
          <a:prstGeom prst="rect">
            <a:avLst/>
          </a:prstGeom>
          <a:noFill/>
          <a:ln w="9525">
            <a:noFill/>
            <a:miter lim="800000"/>
            <a:headEnd/>
            <a:tailEnd/>
          </a:ln>
        </p:spPr>
        <p:txBody>
          <a:bodyPr>
            <a:spAutoFit/>
          </a:bodyPr>
          <a:lstStyle/>
          <a:p>
            <a:pPr>
              <a:spcBef>
                <a:spcPct val="50000"/>
              </a:spcBef>
            </a:pPr>
            <a:r>
              <a:rPr lang="nl-BE" b="1">
                <a:solidFill>
                  <a:srgbClr val="0000FF"/>
                </a:solidFill>
              </a:rPr>
              <a:t>Bewegingsrichting plaat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7891"/>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37892"/>
                                        </p:tgtEl>
                                        <p:attrNameLst>
                                          <p:attrName>style.visibility</p:attrName>
                                        </p:attrNameLst>
                                      </p:cBhvr>
                                      <p:to>
                                        <p:strVal val="visible"/>
                                      </p:to>
                                    </p:set>
                                  </p:childTnLst>
                                </p:cTn>
                              </p:par>
                            </p:childTnLst>
                          </p:cTn>
                        </p:par>
                        <p:par>
                          <p:cTn id="10" fill="hold" nodeType="afterGroup">
                            <p:stCondLst>
                              <p:cond delay="1000"/>
                            </p:stCondLst>
                            <p:childTnLst>
                              <p:par>
                                <p:cTn id="11" presetID="1" presetClass="entr" presetSubtype="0" fill="hold" grpId="0" nodeType="afterEffect">
                                  <p:stCondLst>
                                    <p:cond delay="0"/>
                                  </p:stCondLst>
                                  <p:childTnLst>
                                    <p:set>
                                      <p:cBhvr>
                                        <p:cTn id="12" dur="1" fill="hold">
                                          <p:stCondLst>
                                            <p:cond delay="499"/>
                                          </p:stCondLst>
                                        </p:cTn>
                                        <p:tgtEl>
                                          <p:spTgt spid="37893"/>
                                        </p:tgtEl>
                                        <p:attrNameLst>
                                          <p:attrName>style.visibility</p:attrName>
                                        </p:attrNameLst>
                                      </p:cBhvr>
                                      <p:to>
                                        <p:strVal val="visible"/>
                                      </p:to>
                                    </p:set>
                                  </p:childTnLst>
                                </p:cTn>
                              </p:par>
                            </p:childTnLst>
                          </p:cTn>
                        </p:par>
                        <p:par>
                          <p:cTn id="13" fill="hold" nodeType="afterGroup">
                            <p:stCondLst>
                              <p:cond delay="1500"/>
                            </p:stCondLst>
                            <p:childTnLst>
                              <p:par>
                                <p:cTn id="14" presetID="1" presetClass="entr" presetSubtype="0" fill="hold" grpId="0" nodeType="afterEffect">
                                  <p:stCondLst>
                                    <p:cond delay="0"/>
                                  </p:stCondLst>
                                  <p:childTnLst>
                                    <p:set>
                                      <p:cBhvr>
                                        <p:cTn id="15" dur="1" fill="hold">
                                          <p:stCondLst>
                                            <p:cond delay="499"/>
                                          </p:stCondLst>
                                        </p:cTn>
                                        <p:tgtEl>
                                          <p:spTgt spid="37894"/>
                                        </p:tgtEl>
                                        <p:attrNameLst>
                                          <p:attrName>style.visibility</p:attrName>
                                        </p:attrNameLst>
                                      </p:cBhvr>
                                      <p:to>
                                        <p:strVal val="visible"/>
                                      </p:to>
                                    </p:set>
                                  </p:childTnLst>
                                </p:cTn>
                              </p:par>
                            </p:childTnLst>
                          </p:cTn>
                        </p:par>
                        <p:par>
                          <p:cTn id="16" fill="hold" nodeType="afterGroup">
                            <p:stCondLst>
                              <p:cond delay="2000"/>
                            </p:stCondLst>
                            <p:childTnLst>
                              <p:par>
                                <p:cTn id="17" presetID="1" presetClass="entr" presetSubtype="0" fill="hold" grpId="0" nodeType="afterEffect">
                                  <p:stCondLst>
                                    <p:cond delay="0"/>
                                  </p:stCondLst>
                                  <p:childTnLst>
                                    <p:set>
                                      <p:cBhvr>
                                        <p:cTn id="18" dur="1" fill="hold">
                                          <p:stCondLst>
                                            <p:cond delay="499"/>
                                          </p:stCondLst>
                                        </p:cTn>
                                        <p:tgtEl>
                                          <p:spTgt spid="37900"/>
                                        </p:tgtEl>
                                        <p:attrNameLst>
                                          <p:attrName>style.visibility</p:attrName>
                                        </p:attrNameLst>
                                      </p:cBhvr>
                                      <p:to>
                                        <p:strVal val="visible"/>
                                      </p:to>
                                    </p:set>
                                  </p:childTnLst>
                                </p:cTn>
                              </p:par>
                            </p:childTnLst>
                          </p:cTn>
                        </p:par>
                        <p:par>
                          <p:cTn id="19" fill="hold" nodeType="afterGroup">
                            <p:stCondLst>
                              <p:cond delay="2500"/>
                            </p:stCondLst>
                            <p:childTnLst>
                              <p:par>
                                <p:cTn id="20" presetID="1" presetClass="entr" presetSubtype="0" fill="hold" grpId="0" nodeType="afterEffect">
                                  <p:stCondLst>
                                    <p:cond delay="0"/>
                                  </p:stCondLst>
                                  <p:childTnLst>
                                    <p:set>
                                      <p:cBhvr>
                                        <p:cTn id="21" dur="1" fill="hold">
                                          <p:stCondLst>
                                            <p:cond delay="499"/>
                                          </p:stCondLst>
                                        </p:cTn>
                                        <p:tgtEl>
                                          <p:spTgt spid="379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animBg="1"/>
      <p:bldP spid="37892" grpId="0" animBg="1"/>
      <p:bldP spid="37893" grpId="0" animBg="1" autoUpdateAnimBg="0"/>
      <p:bldP spid="37894" grpId="0" animBg="1" autoUpdateAnimBg="0"/>
      <p:bldP spid="37900" grpId="0" animBg="1"/>
      <p:bldP spid="3790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 Box 2"/>
          <p:cNvSpPr txBox="1">
            <a:spLocks noChangeArrowheads="1"/>
          </p:cNvSpPr>
          <p:nvPr/>
        </p:nvSpPr>
        <p:spPr bwMode="auto">
          <a:xfrm>
            <a:off x="0" y="0"/>
            <a:ext cx="9144000" cy="1128713"/>
          </a:xfrm>
          <a:prstGeom prst="rect">
            <a:avLst/>
          </a:prstGeom>
          <a:noFill/>
          <a:ln w="9525">
            <a:noFill/>
            <a:miter lim="800000"/>
            <a:headEnd/>
            <a:tailEnd/>
          </a:ln>
        </p:spPr>
        <p:txBody>
          <a:bodyPr>
            <a:spAutoFit/>
          </a:bodyPr>
          <a:lstStyle/>
          <a:p>
            <a:pPr algn="ctr">
              <a:spcBef>
                <a:spcPct val="50000"/>
              </a:spcBef>
            </a:pPr>
            <a:r>
              <a:rPr lang="nl-BE" sz="3600" b="1">
                <a:solidFill>
                  <a:srgbClr val="0000FF"/>
                </a:solidFill>
              </a:rPr>
              <a:t> </a:t>
            </a:r>
            <a:r>
              <a:rPr lang="nl-BE" sz="3200" b="1">
                <a:latin typeface="Arial" charset="0"/>
                <a:cs typeface="Arial" charset="0"/>
              </a:rPr>
              <a:t>Continentale korst en continentale korst bewegen naar elkaar toe</a:t>
            </a:r>
          </a:p>
        </p:txBody>
      </p:sp>
      <p:pic>
        <p:nvPicPr>
          <p:cNvPr id="49155" name="Picture 3" descr="Bron16a"/>
          <p:cNvPicPr>
            <a:picLocks noChangeAspect="1" noChangeArrowheads="1"/>
          </p:cNvPicPr>
          <p:nvPr/>
        </p:nvPicPr>
        <p:blipFill>
          <a:blip r:embed="rId2" cstate="print"/>
          <a:srcRect/>
          <a:stretch>
            <a:fillRect/>
          </a:stretch>
        </p:blipFill>
        <p:spPr bwMode="auto">
          <a:xfrm>
            <a:off x="3527425" y="1325563"/>
            <a:ext cx="5616575" cy="1874837"/>
          </a:xfrm>
          <a:prstGeom prst="rect">
            <a:avLst/>
          </a:prstGeom>
          <a:noFill/>
          <a:ln w="9525">
            <a:noFill/>
            <a:miter lim="800000"/>
            <a:headEnd/>
            <a:tailEnd/>
          </a:ln>
        </p:spPr>
      </p:pic>
      <p:pic>
        <p:nvPicPr>
          <p:cNvPr id="49156" name="Picture 4" descr="Bron16"/>
          <p:cNvPicPr>
            <a:picLocks noChangeAspect="1" noChangeArrowheads="1"/>
          </p:cNvPicPr>
          <p:nvPr/>
        </p:nvPicPr>
        <p:blipFill>
          <a:blip r:embed="rId3" cstate="print"/>
          <a:srcRect b="4384"/>
          <a:stretch>
            <a:fillRect/>
          </a:stretch>
        </p:blipFill>
        <p:spPr bwMode="auto">
          <a:xfrm>
            <a:off x="3527425" y="3148013"/>
            <a:ext cx="5616575" cy="1778000"/>
          </a:xfrm>
          <a:prstGeom prst="rect">
            <a:avLst/>
          </a:prstGeom>
          <a:noFill/>
          <a:ln w="9525">
            <a:noFill/>
            <a:miter lim="800000"/>
            <a:headEnd/>
            <a:tailEnd/>
          </a:ln>
        </p:spPr>
      </p:pic>
      <p:sp>
        <p:nvSpPr>
          <p:cNvPr id="38917" name="Text Box 5"/>
          <p:cNvSpPr txBox="1">
            <a:spLocks noChangeArrowheads="1"/>
          </p:cNvSpPr>
          <p:nvPr/>
        </p:nvSpPr>
        <p:spPr bwMode="auto">
          <a:xfrm>
            <a:off x="0" y="1341438"/>
            <a:ext cx="3492500" cy="1200150"/>
          </a:xfrm>
          <a:prstGeom prst="rect">
            <a:avLst/>
          </a:prstGeom>
          <a:noFill/>
          <a:ln w="9525">
            <a:noFill/>
            <a:miter lim="800000"/>
            <a:headEnd/>
            <a:tailEnd/>
          </a:ln>
        </p:spPr>
        <p:txBody>
          <a:bodyPr>
            <a:spAutoFit/>
          </a:bodyPr>
          <a:lstStyle/>
          <a:p>
            <a:pPr>
              <a:spcBef>
                <a:spcPct val="50000"/>
              </a:spcBef>
            </a:pPr>
            <a:r>
              <a:rPr lang="nl-BE" b="1">
                <a:latin typeface="Arial" charset="0"/>
                <a:cs typeface="Arial" charset="0"/>
              </a:rPr>
              <a:t>Continentale korst botst tegen oceanische korst</a:t>
            </a:r>
          </a:p>
        </p:txBody>
      </p:sp>
      <p:sp>
        <p:nvSpPr>
          <p:cNvPr id="38918" name="Text Box 6"/>
          <p:cNvSpPr txBox="1">
            <a:spLocks noChangeArrowheads="1"/>
          </p:cNvSpPr>
          <p:nvPr/>
        </p:nvSpPr>
        <p:spPr bwMode="auto">
          <a:xfrm>
            <a:off x="0" y="3068638"/>
            <a:ext cx="3492500" cy="1200150"/>
          </a:xfrm>
          <a:prstGeom prst="rect">
            <a:avLst/>
          </a:prstGeom>
          <a:noFill/>
          <a:ln w="9525">
            <a:noFill/>
            <a:miter lim="800000"/>
            <a:headEnd/>
            <a:tailEnd/>
          </a:ln>
        </p:spPr>
        <p:txBody>
          <a:bodyPr>
            <a:spAutoFit/>
          </a:bodyPr>
          <a:lstStyle/>
          <a:p>
            <a:pPr>
              <a:spcBef>
                <a:spcPct val="50000"/>
              </a:spcBef>
            </a:pPr>
            <a:r>
              <a:rPr lang="nl-BE" b="1">
                <a:latin typeface="Arial" charset="0"/>
                <a:cs typeface="Arial" charset="0"/>
              </a:rPr>
              <a:t>Continentale korst botst tegen oceanische korst</a:t>
            </a:r>
          </a:p>
        </p:txBody>
      </p:sp>
      <p:sp>
        <p:nvSpPr>
          <p:cNvPr id="38919" name="Line 7"/>
          <p:cNvSpPr>
            <a:spLocks noChangeShapeType="1"/>
          </p:cNvSpPr>
          <p:nvPr/>
        </p:nvSpPr>
        <p:spPr bwMode="auto">
          <a:xfrm>
            <a:off x="3276600" y="3500438"/>
            <a:ext cx="2232025" cy="433387"/>
          </a:xfrm>
          <a:prstGeom prst="line">
            <a:avLst/>
          </a:prstGeom>
          <a:noFill/>
          <a:ln w="50800">
            <a:solidFill>
              <a:schemeClr val="tx1"/>
            </a:solidFill>
            <a:round/>
            <a:headEnd/>
            <a:tailEnd type="triangle" w="med" len="med"/>
          </a:ln>
        </p:spPr>
        <p:txBody>
          <a:bodyPr/>
          <a:lstStyle/>
          <a:p>
            <a:endParaRPr lang="nl-BE"/>
          </a:p>
        </p:txBody>
      </p:sp>
      <p:sp>
        <p:nvSpPr>
          <p:cNvPr id="38920" name="Text Box 8"/>
          <p:cNvSpPr txBox="1">
            <a:spLocks noChangeArrowheads="1"/>
          </p:cNvSpPr>
          <p:nvPr/>
        </p:nvSpPr>
        <p:spPr bwMode="auto">
          <a:xfrm>
            <a:off x="0" y="5084763"/>
            <a:ext cx="3492500" cy="1200150"/>
          </a:xfrm>
          <a:prstGeom prst="rect">
            <a:avLst/>
          </a:prstGeom>
          <a:noFill/>
          <a:ln w="9525">
            <a:noFill/>
            <a:miter lim="800000"/>
            <a:headEnd/>
            <a:tailEnd/>
          </a:ln>
        </p:spPr>
        <p:txBody>
          <a:bodyPr>
            <a:spAutoFit/>
          </a:bodyPr>
          <a:lstStyle/>
          <a:p>
            <a:pPr>
              <a:spcBef>
                <a:spcPct val="50000"/>
              </a:spcBef>
            </a:pPr>
            <a:r>
              <a:rPr lang="nl-BE" b="1">
                <a:latin typeface="Arial" charset="0"/>
                <a:cs typeface="Arial" charset="0"/>
              </a:rPr>
              <a:t>Continentale korst tegen continentale korst</a:t>
            </a:r>
          </a:p>
        </p:txBody>
      </p:sp>
      <p:pic>
        <p:nvPicPr>
          <p:cNvPr id="49161" name="Picture 9" descr="bron 32 w"/>
          <p:cNvPicPr>
            <a:picLocks noChangeAspect="1" noChangeArrowheads="1"/>
          </p:cNvPicPr>
          <p:nvPr/>
        </p:nvPicPr>
        <p:blipFill>
          <a:blip r:embed="rId4" cstate="print"/>
          <a:srcRect t="66708"/>
          <a:stretch>
            <a:fillRect/>
          </a:stretch>
        </p:blipFill>
        <p:spPr bwMode="auto">
          <a:xfrm>
            <a:off x="3563938" y="4791075"/>
            <a:ext cx="5580062" cy="20669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891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8918"/>
                                        </p:tgtEl>
                                        <p:attrNameLst>
                                          <p:attrName>style.visibility</p:attrName>
                                        </p:attrNameLst>
                                      </p:cBhvr>
                                      <p:to>
                                        <p:strVal val="visible"/>
                                      </p:to>
                                    </p:set>
                                  </p:childTnLst>
                                </p:cTn>
                              </p:par>
                            </p:childTnLst>
                          </p:cTn>
                        </p:par>
                        <p:par>
                          <p:cTn id="11" fill="hold" nodeType="afterGroup">
                            <p:stCondLst>
                              <p:cond delay="500"/>
                            </p:stCondLst>
                            <p:childTnLst>
                              <p:par>
                                <p:cTn id="12" presetID="1" presetClass="entr" presetSubtype="0" fill="hold" grpId="0" nodeType="afterEffect">
                                  <p:stCondLst>
                                    <p:cond delay="0"/>
                                  </p:stCondLst>
                                  <p:childTnLst>
                                    <p:set>
                                      <p:cBhvr>
                                        <p:cTn id="13" dur="1" fill="hold">
                                          <p:stCondLst>
                                            <p:cond delay="499"/>
                                          </p:stCondLst>
                                        </p:cTn>
                                        <p:tgtEl>
                                          <p:spTgt spid="38919"/>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grpId="0" nodeType="clickEffect">
                                  <p:stCondLst>
                                    <p:cond delay="0"/>
                                  </p:stCondLst>
                                  <p:childTnLst>
                                    <p:set>
                                      <p:cBhvr>
                                        <p:cTn id="17" dur="1" fill="hold">
                                          <p:stCondLst>
                                            <p:cond delay="499"/>
                                          </p:stCondLst>
                                        </p:cTn>
                                        <p:tgtEl>
                                          <p:spTgt spid="389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7" grpId="0" autoUpdateAnimBg="0"/>
      <p:bldP spid="38918" grpId="0" autoUpdateAnimBg="0"/>
      <p:bldP spid="38919" grpId="0" animBg="1"/>
      <p:bldP spid="38920"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12" descr="Bron11"/>
          <p:cNvPicPr>
            <a:picLocks noChangeAspect="1" noChangeArrowheads="1"/>
          </p:cNvPicPr>
          <p:nvPr/>
        </p:nvPicPr>
        <p:blipFill>
          <a:blip r:embed="rId2" cstate="print">
            <a:lum bright="-12000"/>
          </a:blip>
          <a:srcRect/>
          <a:stretch>
            <a:fillRect/>
          </a:stretch>
        </p:blipFill>
        <p:spPr bwMode="auto">
          <a:xfrm>
            <a:off x="0" y="857250"/>
            <a:ext cx="9124950" cy="5572125"/>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descr="http://upload.wikimedia.org/wikipedia/commons/1/17/India_71-0_Ma.gif"/>
          <p:cNvPicPr>
            <a:picLocks noChangeAspect="1" noChangeArrowheads="1"/>
          </p:cNvPicPr>
          <p:nvPr/>
        </p:nvPicPr>
        <p:blipFill>
          <a:blip r:embed="rId2" cstate="print"/>
          <a:srcRect/>
          <a:stretch>
            <a:fillRect/>
          </a:stretch>
        </p:blipFill>
        <p:spPr bwMode="auto">
          <a:xfrm>
            <a:off x="5000625" y="357188"/>
            <a:ext cx="3714750" cy="6245225"/>
          </a:xfrm>
          <a:prstGeom prst="rect">
            <a:avLst/>
          </a:prstGeom>
          <a:noFill/>
          <a:ln w="9525">
            <a:noFill/>
            <a:miter lim="800000"/>
            <a:headEnd/>
            <a:tailEnd/>
          </a:ln>
        </p:spPr>
      </p:pic>
      <p:pic>
        <p:nvPicPr>
          <p:cNvPr id="51203" name="Picture 4" descr="http://projectsouthasia.sdstate.edu/DigitalImagery/Maps/Asia-Physical/Asia1920Relief.jpg"/>
          <p:cNvPicPr>
            <a:picLocks noChangeAspect="1" noChangeArrowheads="1"/>
          </p:cNvPicPr>
          <p:nvPr/>
        </p:nvPicPr>
        <p:blipFill>
          <a:blip r:embed="rId3" cstate="print"/>
          <a:srcRect l="26831" t="27518" r="22720" b="14790"/>
          <a:stretch>
            <a:fillRect/>
          </a:stretch>
        </p:blipFill>
        <p:spPr bwMode="auto">
          <a:xfrm>
            <a:off x="428625" y="2571750"/>
            <a:ext cx="4311650" cy="3929063"/>
          </a:xfrm>
          <a:prstGeom prst="rect">
            <a:avLst/>
          </a:prstGeom>
          <a:noFill/>
          <a:ln w="9525">
            <a:noFill/>
            <a:miter lim="800000"/>
            <a:headEnd/>
            <a:tailEnd/>
          </a:ln>
        </p:spPr>
      </p:pic>
      <p:sp>
        <p:nvSpPr>
          <p:cNvPr id="51204" name="Tekstvak 5"/>
          <p:cNvSpPr txBox="1">
            <a:spLocks noChangeArrowheads="1"/>
          </p:cNvSpPr>
          <p:nvPr/>
        </p:nvSpPr>
        <p:spPr bwMode="auto">
          <a:xfrm>
            <a:off x="214313" y="785813"/>
            <a:ext cx="4649787" cy="1077912"/>
          </a:xfrm>
          <a:prstGeom prst="rect">
            <a:avLst/>
          </a:prstGeom>
          <a:noFill/>
          <a:ln w="9525">
            <a:noFill/>
            <a:miter lim="800000"/>
            <a:headEnd/>
            <a:tailEnd/>
          </a:ln>
        </p:spPr>
        <p:txBody>
          <a:bodyPr wrap="none">
            <a:spAutoFit/>
          </a:bodyPr>
          <a:lstStyle/>
          <a:p>
            <a:r>
              <a:rPr lang="nl-BE" sz="3200">
                <a:latin typeface="Arial" charset="0"/>
                <a:cs typeface="Arial" charset="0"/>
              </a:rPr>
              <a:t>Botsing landmassa India</a:t>
            </a:r>
          </a:p>
          <a:p>
            <a:r>
              <a:rPr lang="nl-BE" sz="3200">
                <a:latin typeface="Arial" charset="0"/>
                <a:cs typeface="Arial" charset="0"/>
              </a:rPr>
              <a:t>met ‘Eurazië’</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Text Box 3"/>
          <p:cNvSpPr txBox="1">
            <a:spLocks noChangeArrowheads="1"/>
          </p:cNvSpPr>
          <p:nvPr/>
        </p:nvSpPr>
        <p:spPr bwMode="auto">
          <a:xfrm>
            <a:off x="228600" y="609600"/>
            <a:ext cx="2016125" cy="396875"/>
          </a:xfrm>
          <a:prstGeom prst="rect">
            <a:avLst/>
          </a:prstGeom>
          <a:noFill/>
          <a:ln w="9525">
            <a:noFill/>
            <a:miter lim="800000"/>
            <a:headEnd/>
            <a:tailEnd/>
          </a:ln>
        </p:spPr>
        <p:txBody>
          <a:bodyPr>
            <a:spAutoFit/>
          </a:bodyPr>
          <a:lstStyle/>
          <a:p>
            <a:pPr>
              <a:spcBef>
                <a:spcPct val="50000"/>
              </a:spcBef>
            </a:pPr>
            <a:r>
              <a:rPr lang="nl-BE" sz="1800" b="1">
                <a:latin typeface="Arial" charset="0"/>
              </a:rPr>
              <a:t>Fase C</a:t>
            </a:r>
            <a:r>
              <a:rPr lang="nl-BE" sz="2000" b="1">
                <a:latin typeface="Arial" charset="0"/>
              </a:rPr>
              <a:t>:</a:t>
            </a:r>
          </a:p>
        </p:txBody>
      </p:sp>
      <p:pic>
        <p:nvPicPr>
          <p:cNvPr id="33795" name="Picture 4" descr="mid-ocean rug"/>
          <p:cNvPicPr>
            <a:picLocks noChangeAspect="1" noChangeArrowheads="1"/>
          </p:cNvPicPr>
          <p:nvPr/>
        </p:nvPicPr>
        <p:blipFill>
          <a:blip r:embed="rId2" cstate="print">
            <a:lum bright="-18000"/>
          </a:blip>
          <a:srcRect l="20105" t="49037" r="14285" b="23769"/>
          <a:stretch>
            <a:fillRect/>
          </a:stretch>
        </p:blipFill>
        <p:spPr bwMode="auto">
          <a:xfrm>
            <a:off x="3557588" y="533400"/>
            <a:ext cx="5586412" cy="2579688"/>
          </a:xfrm>
          <a:prstGeom prst="rect">
            <a:avLst/>
          </a:prstGeom>
          <a:noFill/>
          <a:ln w="9525">
            <a:noFill/>
            <a:miter lim="800000"/>
            <a:headEnd/>
            <a:tailEnd/>
          </a:ln>
        </p:spPr>
      </p:pic>
      <p:sp>
        <p:nvSpPr>
          <p:cNvPr id="32773" name="Text Box 5"/>
          <p:cNvSpPr txBox="1">
            <a:spLocks noChangeArrowheads="1"/>
          </p:cNvSpPr>
          <p:nvPr/>
        </p:nvSpPr>
        <p:spPr bwMode="auto">
          <a:xfrm>
            <a:off x="228600" y="1219200"/>
            <a:ext cx="3600450" cy="366713"/>
          </a:xfrm>
          <a:prstGeom prst="rect">
            <a:avLst/>
          </a:prstGeom>
          <a:noFill/>
          <a:ln w="9525">
            <a:noFill/>
            <a:miter lim="800000"/>
            <a:headEnd/>
            <a:tailEnd/>
          </a:ln>
        </p:spPr>
        <p:txBody>
          <a:bodyPr>
            <a:spAutoFit/>
          </a:bodyPr>
          <a:lstStyle/>
          <a:p>
            <a:pPr>
              <a:spcBef>
                <a:spcPct val="50000"/>
              </a:spcBef>
            </a:pPr>
            <a:r>
              <a:rPr lang="nl-BE" sz="1800" b="1">
                <a:solidFill>
                  <a:srgbClr val="0066FF"/>
                </a:solidFill>
                <a:latin typeface="Arial" charset="0"/>
              </a:rPr>
              <a:t>-</a:t>
            </a:r>
            <a:r>
              <a:rPr lang="nl-BE" sz="1800" b="1">
                <a:latin typeface="Arial" charset="0"/>
              </a:rPr>
              <a:t>vorming van oceanische korst</a:t>
            </a:r>
          </a:p>
        </p:txBody>
      </p:sp>
      <p:sp>
        <p:nvSpPr>
          <p:cNvPr id="32774" name="Text Box 6"/>
          <p:cNvSpPr txBox="1">
            <a:spLocks noChangeArrowheads="1"/>
          </p:cNvSpPr>
          <p:nvPr/>
        </p:nvSpPr>
        <p:spPr bwMode="auto">
          <a:xfrm>
            <a:off x="228600" y="1676400"/>
            <a:ext cx="3311525" cy="641350"/>
          </a:xfrm>
          <a:prstGeom prst="rect">
            <a:avLst/>
          </a:prstGeom>
          <a:noFill/>
          <a:ln w="9525">
            <a:noFill/>
            <a:miter lim="800000"/>
            <a:headEnd/>
            <a:tailEnd/>
          </a:ln>
        </p:spPr>
        <p:txBody>
          <a:bodyPr>
            <a:spAutoFit/>
          </a:bodyPr>
          <a:lstStyle/>
          <a:p>
            <a:pPr>
              <a:spcBef>
                <a:spcPct val="50000"/>
              </a:spcBef>
            </a:pPr>
            <a:r>
              <a:rPr lang="nl-BE" sz="1800" b="1">
                <a:solidFill>
                  <a:srgbClr val="0066FF"/>
                </a:solidFill>
                <a:latin typeface="Arial" charset="0"/>
              </a:rPr>
              <a:t>-</a:t>
            </a:r>
            <a:r>
              <a:rPr lang="nl-BE" sz="1800" b="1">
                <a:latin typeface="Arial" charset="0"/>
              </a:rPr>
              <a:t>de continenten bewegen verder uiteen</a:t>
            </a:r>
          </a:p>
        </p:txBody>
      </p:sp>
      <p:sp>
        <p:nvSpPr>
          <p:cNvPr id="32775" name="Text Box 7"/>
          <p:cNvSpPr txBox="1">
            <a:spLocks noChangeArrowheads="1"/>
          </p:cNvSpPr>
          <p:nvPr/>
        </p:nvSpPr>
        <p:spPr bwMode="auto">
          <a:xfrm>
            <a:off x="228600" y="2438400"/>
            <a:ext cx="3384550" cy="641350"/>
          </a:xfrm>
          <a:prstGeom prst="rect">
            <a:avLst/>
          </a:prstGeom>
          <a:noFill/>
          <a:ln w="9525">
            <a:noFill/>
            <a:miter lim="800000"/>
            <a:headEnd/>
            <a:tailEnd/>
          </a:ln>
        </p:spPr>
        <p:txBody>
          <a:bodyPr>
            <a:spAutoFit/>
          </a:bodyPr>
          <a:lstStyle/>
          <a:p>
            <a:pPr>
              <a:spcBef>
                <a:spcPct val="50000"/>
              </a:spcBef>
            </a:pPr>
            <a:r>
              <a:rPr lang="nl-BE" sz="1800" b="1">
                <a:solidFill>
                  <a:srgbClr val="0066FF"/>
                </a:solidFill>
                <a:latin typeface="Arial" charset="0"/>
              </a:rPr>
              <a:t>-</a:t>
            </a:r>
            <a:r>
              <a:rPr lang="nl-BE" sz="1800" b="1">
                <a:latin typeface="Arial" charset="0"/>
              </a:rPr>
              <a:t>een nieuwe oceaan ontstaat tussen de continenten</a:t>
            </a:r>
          </a:p>
        </p:txBody>
      </p:sp>
      <p:pic>
        <p:nvPicPr>
          <p:cNvPr id="33799" name="Picture 8" descr="mid-ocean rug"/>
          <p:cNvPicPr>
            <a:picLocks noChangeAspect="1" noChangeArrowheads="1"/>
          </p:cNvPicPr>
          <p:nvPr/>
        </p:nvPicPr>
        <p:blipFill>
          <a:blip r:embed="rId3" cstate="print">
            <a:lum bright="-18000"/>
          </a:blip>
          <a:srcRect t="78159"/>
          <a:stretch>
            <a:fillRect/>
          </a:stretch>
        </p:blipFill>
        <p:spPr bwMode="auto">
          <a:xfrm>
            <a:off x="2487613" y="4221163"/>
            <a:ext cx="6656387" cy="1619250"/>
          </a:xfrm>
          <a:prstGeom prst="rect">
            <a:avLst/>
          </a:prstGeom>
          <a:noFill/>
          <a:ln w="9525">
            <a:noFill/>
            <a:miter lim="800000"/>
            <a:headEnd/>
            <a:tailEnd/>
          </a:ln>
        </p:spPr>
      </p:pic>
      <p:sp>
        <p:nvSpPr>
          <p:cNvPr id="32777" name="Text Box 9"/>
          <p:cNvSpPr txBox="1">
            <a:spLocks noChangeArrowheads="1"/>
          </p:cNvSpPr>
          <p:nvPr/>
        </p:nvSpPr>
        <p:spPr bwMode="auto">
          <a:xfrm>
            <a:off x="179388" y="3716338"/>
            <a:ext cx="1800225" cy="366712"/>
          </a:xfrm>
          <a:prstGeom prst="rect">
            <a:avLst/>
          </a:prstGeom>
          <a:noFill/>
          <a:ln w="9525">
            <a:noFill/>
            <a:miter lim="800000"/>
            <a:headEnd/>
            <a:tailEnd/>
          </a:ln>
        </p:spPr>
        <p:txBody>
          <a:bodyPr>
            <a:spAutoFit/>
          </a:bodyPr>
          <a:lstStyle/>
          <a:p>
            <a:pPr>
              <a:spcBef>
                <a:spcPct val="50000"/>
              </a:spcBef>
            </a:pPr>
            <a:r>
              <a:rPr lang="nl-BE" sz="1800" b="1">
                <a:latin typeface="Arial" charset="0"/>
              </a:rPr>
              <a:t>Fase D:</a:t>
            </a:r>
          </a:p>
        </p:txBody>
      </p:sp>
      <p:sp>
        <p:nvSpPr>
          <p:cNvPr id="32778" name="Text Box 10"/>
          <p:cNvSpPr txBox="1">
            <a:spLocks noChangeArrowheads="1"/>
          </p:cNvSpPr>
          <p:nvPr/>
        </p:nvSpPr>
        <p:spPr bwMode="auto">
          <a:xfrm>
            <a:off x="179388" y="4292600"/>
            <a:ext cx="2305050" cy="1190625"/>
          </a:xfrm>
          <a:prstGeom prst="rect">
            <a:avLst/>
          </a:prstGeom>
          <a:noFill/>
          <a:ln w="9525">
            <a:noFill/>
            <a:miter lim="800000"/>
            <a:headEnd/>
            <a:tailEnd/>
          </a:ln>
        </p:spPr>
        <p:txBody>
          <a:bodyPr>
            <a:spAutoFit/>
          </a:bodyPr>
          <a:lstStyle/>
          <a:p>
            <a:pPr>
              <a:spcBef>
                <a:spcPct val="50000"/>
              </a:spcBef>
            </a:pPr>
            <a:r>
              <a:rPr lang="nl-BE" sz="1800" b="1">
                <a:solidFill>
                  <a:srgbClr val="0066FF"/>
                </a:solidFill>
                <a:latin typeface="Arial" charset="0"/>
              </a:rPr>
              <a:t>-</a:t>
            </a:r>
            <a:r>
              <a:rPr lang="nl-BE" sz="1800" b="1">
                <a:latin typeface="Arial" charset="0"/>
              </a:rPr>
              <a:t>door de druk van het magma worden de randen van de platen opgetild</a:t>
            </a:r>
          </a:p>
        </p:txBody>
      </p:sp>
      <p:sp>
        <p:nvSpPr>
          <p:cNvPr id="32779" name="Text Box 11"/>
          <p:cNvSpPr txBox="1">
            <a:spLocks noChangeArrowheads="1"/>
          </p:cNvSpPr>
          <p:nvPr/>
        </p:nvSpPr>
        <p:spPr bwMode="auto">
          <a:xfrm>
            <a:off x="179388" y="5661025"/>
            <a:ext cx="2305050" cy="641350"/>
          </a:xfrm>
          <a:prstGeom prst="rect">
            <a:avLst/>
          </a:prstGeom>
          <a:noFill/>
          <a:ln w="9525">
            <a:noFill/>
            <a:miter lim="800000"/>
            <a:headEnd/>
            <a:tailEnd/>
          </a:ln>
        </p:spPr>
        <p:txBody>
          <a:bodyPr>
            <a:spAutoFit/>
          </a:bodyPr>
          <a:lstStyle/>
          <a:p>
            <a:pPr>
              <a:spcBef>
                <a:spcPct val="50000"/>
              </a:spcBef>
            </a:pPr>
            <a:r>
              <a:rPr lang="nl-BE" sz="1800">
                <a:solidFill>
                  <a:srgbClr val="0066FF"/>
                </a:solidFill>
                <a:latin typeface="Arial" charset="0"/>
              </a:rPr>
              <a:t>-</a:t>
            </a:r>
            <a:r>
              <a:rPr lang="nl-BE" sz="1800" b="1">
                <a:latin typeface="Arial" charset="0"/>
              </a:rPr>
              <a:t>de oceaan wordt steeds groter</a:t>
            </a:r>
          </a:p>
        </p:txBody>
      </p:sp>
      <p:pic>
        <p:nvPicPr>
          <p:cNvPr id="33803" name="Picture 6" descr="http://www.vvsneekwitzwart.nl/Data/SWZ/Modules/TekstPagina/Front/images/_specifiek/M_663/filmpje.jpg">
            <a:hlinkClick r:id="rId4"/>
          </p:cNvPr>
          <p:cNvPicPr>
            <a:picLocks noChangeAspect="1" noChangeArrowheads="1"/>
          </p:cNvPicPr>
          <p:nvPr/>
        </p:nvPicPr>
        <p:blipFill>
          <a:blip r:embed="rId5" cstate="print"/>
          <a:srcRect/>
          <a:stretch>
            <a:fillRect/>
          </a:stretch>
        </p:blipFill>
        <p:spPr bwMode="auto">
          <a:xfrm>
            <a:off x="7812088" y="5934075"/>
            <a:ext cx="923925" cy="9239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2771"/>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32773"/>
                                        </p:tgtEl>
                                        <p:attrNameLst>
                                          <p:attrName>style.visibility</p:attrName>
                                        </p:attrNameLst>
                                      </p:cBhvr>
                                      <p:to>
                                        <p:strVal val="visible"/>
                                      </p:to>
                                    </p:set>
                                  </p:childTnLst>
                                </p:cTn>
                              </p:par>
                            </p:childTnLst>
                          </p:cTn>
                        </p:par>
                        <p:par>
                          <p:cTn id="10" fill="hold" nodeType="afterGroup">
                            <p:stCondLst>
                              <p:cond delay="1000"/>
                            </p:stCondLst>
                            <p:childTnLst>
                              <p:par>
                                <p:cTn id="11" presetID="1" presetClass="entr" presetSubtype="0" fill="hold" grpId="0" nodeType="afterEffect">
                                  <p:stCondLst>
                                    <p:cond delay="0"/>
                                  </p:stCondLst>
                                  <p:childTnLst>
                                    <p:set>
                                      <p:cBhvr>
                                        <p:cTn id="12" dur="1" fill="hold">
                                          <p:stCondLst>
                                            <p:cond delay="499"/>
                                          </p:stCondLst>
                                        </p:cTn>
                                        <p:tgtEl>
                                          <p:spTgt spid="32774"/>
                                        </p:tgtEl>
                                        <p:attrNameLst>
                                          <p:attrName>style.visibility</p:attrName>
                                        </p:attrNameLst>
                                      </p:cBhvr>
                                      <p:to>
                                        <p:strVal val="visible"/>
                                      </p:to>
                                    </p:set>
                                  </p:childTnLst>
                                </p:cTn>
                              </p:par>
                            </p:childTnLst>
                          </p:cTn>
                        </p:par>
                        <p:par>
                          <p:cTn id="13" fill="hold" nodeType="afterGroup">
                            <p:stCondLst>
                              <p:cond delay="1500"/>
                            </p:stCondLst>
                            <p:childTnLst>
                              <p:par>
                                <p:cTn id="14" presetID="1" presetClass="entr" presetSubtype="0" fill="hold" grpId="0" nodeType="afterEffect">
                                  <p:stCondLst>
                                    <p:cond delay="0"/>
                                  </p:stCondLst>
                                  <p:childTnLst>
                                    <p:set>
                                      <p:cBhvr>
                                        <p:cTn id="15" dur="1" fill="hold">
                                          <p:stCondLst>
                                            <p:cond delay="499"/>
                                          </p:stCondLst>
                                        </p:cTn>
                                        <p:tgtEl>
                                          <p:spTgt spid="32775"/>
                                        </p:tgtEl>
                                        <p:attrNameLst>
                                          <p:attrName>style.visibility</p:attrName>
                                        </p:attrNameLst>
                                      </p:cBhvr>
                                      <p:to>
                                        <p:strVal val="visible"/>
                                      </p:to>
                                    </p:set>
                                  </p:childTnLst>
                                </p:cTn>
                              </p:par>
                            </p:childTnLst>
                          </p:cTn>
                        </p:par>
                        <p:par>
                          <p:cTn id="16" fill="hold" nodeType="afterGroup">
                            <p:stCondLst>
                              <p:cond delay="2000"/>
                            </p:stCondLst>
                            <p:childTnLst>
                              <p:par>
                                <p:cTn id="17" presetID="1" presetClass="entr" presetSubtype="0" fill="hold" grpId="0" nodeType="afterEffect">
                                  <p:stCondLst>
                                    <p:cond delay="0"/>
                                  </p:stCondLst>
                                  <p:childTnLst>
                                    <p:set>
                                      <p:cBhvr>
                                        <p:cTn id="18" dur="1" fill="hold">
                                          <p:stCondLst>
                                            <p:cond delay="499"/>
                                          </p:stCondLst>
                                        </p:cTn>
                                        <p:tgtEl>
                                          <p:spTgt spid="32777"/>
                                        </p:tgtEl>
                                        <p:attrNameLst>
                                          <p:attrName>style.visibility</p:attrName>
                                        </p:attrNameLst>
                                      </p:cBhvr>
                                      <p:to>
                                        <p:strVal val="visible"/>
                                      </p:to>
                                    </p:set>
                                  </p:childTnLst>
                                </p:cTn>
                              </p:par>
                            </p:childTnLst>
                          </p:cTn>
                        </p:par>
                        <p:par>
                          <p:cTn id="19" fill="hold" nodeType="afterGroup">
                            <p:stCondLst>
                              <p:cond delay="2500"/>
                            </p:stCondLst>
                            <p:childTnLst>
                              <p:par>
                                <p:cTn id="20" presetID="1" presetClass="entr" presetSubtype="0" fill="hold" grpId="0" nodeType="afterEffect">
                                  <p:stCondLst>
                                    <p:cond delay="0"/>
                                  </p:stCondLst>
                                  <p:childTnLst>
                                    <p:set>
                                      <p:cBhvr>
                                        <p:cTn id="21" dur="1" fill="hold">
                                          <p:stCondLst>
                                            <p:cond delay="499"/>
                                          </p:stCondLst>
                                        </p:cTn>
                                        <p:tgtEl>
                                          <p:spTgt spid="32778"/>
                                        </p:tgtEl>
                                        <p:attrNameLst>
                                          <p:attrName>style.visibility</p:attrName>
                                        </p:attrNameLst>
                                      </p:cBhvr>
                                      <p:to>
                                        <p:strVal val="visible"/>
                                      </p:to>
                                    </p:set>
                                  </p:childTnLst>
                                </p:cTn>
                              </p:par>
                            </p:childTnLst>
                          </p:cTn>
                        </p:par>
                        <p:par>
                          <p:cTn id="22" fill="hold" nodeType="afterGroup">
                            <p:stCondLst>
                              <p:cond delay="3000"/>
                            </p:stCondLst>
                            <p:childTnLst>
                              <p:par>
                                <p:cTn id="23" presetID="1" presetClass="entr" presetSubtype="0" fill="hold" grpId="0" nodeType="afterEffect">
                                  <p:stCondLst>
                                    <p:cond delay="0"/>
                                  </p:stCondLst>
                                  <p:childTnLst>
                                    <p:set>
                                      <p:cBhvr>
                                        <p:cTn id="24" dur="1" fill="hold">
                                          <p:stCondLst>
                                            <p:cond delay="499"/>
                                          </p:stCondLst>
                                        </p:cTn>
                                        <p:tgtEl>
                                          <p:spTgt spid="327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autoUpdateAnimBg="0"/>
      <p:bldP spid="32773" grpId="0" autoUpdateAnimBg="0"/>
      <p:bldP spid="32774" grpId="0" autoUpdateAnimBg="0"/>
      <p:bldP spid="32775" grpId="0" autoUpdateAnimBg="0"/>
      <p:bldP spid="32777" grpId="0" autoUpdateAnimBg="0"/>
      <p:bldP spid="32778" grpId="0" autoUpdateAnimBg="0"/>
      <p:bldP spid="32779" grpId="0"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 Box 2"/>
          <p:cNvSpPr txBox="1">
            <a:spLocks noChangeArrowheads="1"/>
          </p:cNvSpPr>
          <p:nvPr/>
        </p:nvSpPr>
        <p:spPr bwMode="auto">
          <a:xfrm>
            <a:off x="468313" y="188913"/>
            <a:ext cx="8351837" cy="779462"/>
          </a:xfrm>
          <a:prstGeom prst="rect">
            <a:avLst/>
          </a:prstGeom>
          <a:solidFill>
            <a:srgbClr val="FFFF00"/>
          </a:solidFill>
          <a:ln w="9525">
            <a:noFill/>
            <a:miter lim="800000"/>
            <a:headEnd/>
            <a:tailEnd/>
          </a:ln>
        </p:spPr>
        <p:txBody>
          <a:bodyPr>
            <a:spAutoFit/>
          </a:bodyPr>
          <a:lstStyle/>
          <a:p>
            <a:pPr>
              <a:spcBef>
                <a:spcPct val="50000"/>
              </a:spcBef>
            </a:pPr>
            <a:r>
              <a:rPr lang="nl-BE" sz="1800" b="1">
                <a:latin typeface="Arial" charset="0"/>
              </a:rPr>
              <a:t>Divergeren                                             Convergeren</a:t>
            </a:r>
          </a:p>
          <a:p>
            <a:pPr>
              <a:spcBef>
                <a:spcPct val="50000"/>
              </a:spcBef>
            </a:pPr>
            <a:r>
              <a:rPr lang="nl-BE" sz="1800" b="1">
                <a:latin typeface="Arial" charset="0"/>
              </a:rPr>
              <a:t>uit elkaar bewegen                          naar elkaar toe bewegen</a:t>
            </a:r>
          </a:p>
        </p:txBody>
      </p:sp>
      <p:sp>
        <p:nvSpPr>
          <p:cNvPr id="52227" name="Line 3"/>
          <p:cNvSpPr>
            <a:spLocks noChangeShapeType="1"/>
          </p:cNvSpPr>
          <p:nvPr/>
        </p:nvSpPr>
        <p:spPr bwMode="auto">
          <a:xfrm>
            <a:off x="2771775" y="188913"/>
            <a:ext cx="1588" cy="808037"/>
          </a:xfrm>
          <a:prstGeom prst="line">
            <a:avLst/>
          </a:prstGeom>
          <a:noFill/>
          <a:ln w="9525">
            <a:solidFill>
              <a:schemeClr val="tx1"/>
            </a:solidFill>
            <a:round/>
            <a:headEnd/>
            <a:tailEnd/>
          </a:ln>
        </p:spPr>
        <p:txBody>
          <a:bodyPr/>
          <a:lstStyle/>
          <a:p>
            <a:endParaRPr lang="nl-BE"/>
          </a:p>
        </p:txBody>
      </p:sp>
      <p:sp>
        <p:nvSpPr>
          <p:cNvPr id="39940" name="Line 4"/>
          <p:cNvSpPr>
            <a:spLocks noChangeShapeType="1"/>
          </p:cNvSpPr>
          <p:nvPr/>
        </p:nvSpPr>
        <p:spPr bwMode="auto">
          <a:xfrm>
            <a:off x="2771775" y="1196975"/>
            <a:ext cx="1588" cy="441325"/>
          </a:xfrm>
          <a:prstGeom prst="line">
            <a:avLst/>
          </a:prstGeom>
          <a:noFill/>
          <a:ln w="9525">
            <a:solidFill>
              <a:schemeClr val="tx1"/>
            </a:solidFill>
            <a:round/>
            <a:headEnd/>
            <a:tailEnd/>
          </a:ln>
        </p:spPr>
        <p:txBody>
          <a:bodyPr/>
          <a:lstStyle/>
          <a:p>
            <a:endParaRPr lang="nl-BE"/>
          </a:p>
        </p:txBody>
      </p:sp>
      <p:sp>
        <p:nvSpPr>
          <p:cNvPr id="52229" name="Line 5"/>
          <p:cNvSpPr>
            <a:spLocks noChangeShapeType="1"/>
          </p:cNvSpPr>
          <p:nvPr/>
        </p:nvSpPr>
        <p:spPr bwMode="auto">
          <a:xfrm>
            <a:off x="2771775" y="908050"/>
            <a:ext cx="1588" cy="442913"/>
          </a:xfrm>
          <a:prstGeom prst="line">
            <a:avLst/>
          </a:prstGeom>
          <a:noFill/>
          <a:ln w="9525">
            <a:solidFill>
              <a:schemeClr val="tx1"/>
            </a:solidFill>
            <a:round/>
            <a:headEnd/>
            <a:tailEnd/>
          </a:ln>
        </p:spPr>
        <p:txBody>
          <a:bodyPr/>
          <a:lstStyle/>
          <a:p>
            <a:endParaRPr lang="nl-BE"/>
          </a:p>
        </p:txBody>
      </p:sp>
      <p:sp>
        <p:nvSpPr>
          <p:cNvPr id="52230" name="Line 6"/>
          <p:cNvSpPr>
            <a:spLocks noChangeShapeType="1"/>
          </p:cNvSpPr>
          <p:nvPr/>
        </p:nvSpPr>
        <p:spPr bwMode="auto">
          <a:xfrm>
            <a:off x="4643438" y="981075"/>
            <a:ext cx="1587" cy="660400"/>
          </a:xfrm>
          <a:prstGeom prst="line">
            <a:avLst/>
          </a:prstGeom>
          <a:noFill/>
          <a:ln w="9525">
            <a:solidFill>
              <a:schemeClr val="tx1"/>
            </a:solidFill>
            <a:round/>
            <a:headEnd/>
            <a:tailEnd/>
          </a:ln>
        </p:spPr>
        <p:txBody>
          <a:bodyPr/>
          <a:lstStyle/>
          <a:p>
            <a:endParaRPr lang="nl-BE"/>
          </a:p>
        </p:txBody>
      </p:sp>
      <p:sp>
        <p:nvSpPr>
          <p:cNvPr id="52231" name="Line 7"/>
          <p:cNvSpPr>
            <a:spLocks noChangeShapeType="1"/>
          </p:cNvSpPr>
          <p:nvPr/>
        </p:nvSpPr>
        <p:spPr bwMode="auto">
          <a:xfrm>
            <a:off x="6732588" y="981075"/>
            <a:ext cx="1587" cy="660400"/>
          </a:xfrm>
          <a:prstGeom prst="line">
            <a:avLst/>
          </a:prstGeom>
          <a:noFill/>
          <a:ln w="9525">
            <a:solidFill>
              <a:schemeClr val="tx1"/>
            </a:solidFill>
            <a:round/>
            <a:headEnd/>
            <a:tailEnd/>
          </a:ln>
        </p:spPr>
        <p:txBody>
          <a:bodyPr/>
          <a:lstStyle/>
          <a:p>
            <a:endParaRPr lang="nl-BE"/>
          </a:p>
        </p:txBody>
      </p:sp>
      <p:sp>
        <p:nvSpPr>
          <p:cNvPr id="52232" name="Text Box 8"/>
          <p:cNvSpPr txBox="1">
            <a:spLocks noChangeArrowheads="1"/>
          </p:cNvSpPr>
          <p:nvPr/>
        </p:nvSpPr>
        <p:spPr bwMode="auto">
          <a:xfrm>
            <a:off x="468313" y="981075"/>
            <a:ext cx="2303462" cy="641350"/>
          </a:xfrm>
          <a:prstGeom prst="rect">
            <a:avLst/>
          </a:prstGeom>
          <a:solidFill>
            <a:srgbClr val="00FFFF"/>
          </a:solidFill>
          <a:ln w="9525">
            <a:noFill/>
            <a:miter lim="800000"/>
            <a:headEnd/>
            <a:tailEnd/>
          </a:ln>
        </p:spPr>
        <p:txBody>
          <a:bodyPr>
            <a:spAutoFit/>
          </a:bodyPr>
          <a:lstStyle/>
          <a:p>
            <a:pPr>
              <a:spcBef>
                <a:spcPct val="50000"/>
              </a:spcBef>
            </a:pPr>
            <a:r>
              <a:rPr lang="nl-BE" sz="1800">
                <a:latin typeface="Arial" charset="0"/>
              </a:rPr>
              <a:t>mid-oceanische </a:t>
            </a:r>
            <a:br>
              <a:rPr lang="nl-BE" sz="1800">
                <a:latin typeface="Arial" charset="0"/>
              </a:rPr>
            </a:br>
            <a:r>
              <a:rPr lang="nl-BE" sz="1800">
                <a:latin typeface="Arial" charset="0"/>
              </a:rPr>
              <a:t>   rug</a:t>
            </a:r>
          </a:p>
        </p:txBody>
      </p:sp>
      <p:sp>
        <p:nvSpPr>
          <p:cNvPr id="52233" name="Text Box 9"/>
          <p:cNvSpPr txBox="1">
            <a:spLocks noChangeArrowheads="1"/>
          </p:cNvSpPr>
          <p:nvPr/>
        </p:nvSpPr>
        <p:spPr bwMode="auto">
          <a:xfrm>
            <a:off x="4932363" y="981075"/>
            <a:ext cx="1944687" cy="641350"/>
          </a:xfrm>
          <a:prstGeom prst="rect">
            <a:avLst/>
          </a:prstGeom>
          <a:solidFill>
            <a:srgbClr val="FF9900"/>
          </a:solidFill>
          <a:ln w="9525">
            <a:noFill/>
            <a:miter lim="800000"/>
            <a:headEnd/>
            <a:tailEnd/>
          </a:ln>
        </p:spPr>
        <p:txBody>
          <a:bodyPr>
            <a:spAutoFit/>
          </a:bodyPr>
          <a:lstStyle/>
          <a:p>
            <a:pPr>
              <a:spcBef>
                <a:spcPct val="50000"/>
              </a:spcBef>
            </a:pPr>
            <a:r>
              <a:rPr lang="nl-BE" sz="1800">
                <a:latin typeface="Arial" charset="0"/>
              </a:rPr>
              <a:t>oceanische korst oceanische korst</a:t>
            </a:r>
          </a:p>
        </p:txBody>
      </p:sp>
      <p:sp>
        <p:nvSpPr>
          <p:cNvPr id="52234" name="Text Box 10"/>
          <p:cNvSpPr txBox="1">
            <a:spLocks noChangeArrowheads="1"/>
          </p:cNvSpPr>
          <p:nvPr/>
        </p:nvSpPr>
        <p:spPr bwMode="auto">
          <a:xfrm>
            <a:off x="2771775" y="981075"/>
            <a:ext cx="2160588" cy="641350"/>
          </a:xfrm>
          <a:prstGeom prst="rect">
            <a:avLst/>
          </a:prstGeom>
          <a:solidFill>
            <a:srgbClr val="00FF00"/>
          </a:solidFill>
          <a:ln w="9525">
            <a:noFill/>
            <a:miter lim="800000"/>
            <a:headEnd/>
            <a:tailEnd/>
          </a:ln>
        </p:spPr>
        <p:txBody>
          <a:bodyPr>
            <a:spAutoFit/>
          </a:bodyPr>
          <a:lstStyle/>
          <a:p>
            <a:pPr>
              <a:spcBef>
                <a:spcPct val="50000"/>
              </a:spcBef>
            </a:pPr>
            <a:r>
              <a:rPr lang="nl-BE" sz="1800">
                <a:latin typeface="Arial" charset="0"/>
              </a:rPr>
              <a:t>oceanische korst</a:t>
            </a:r>
            <a:br>
              <a:rPr lang="nl-BE" sz="1800">
                <a:latin typeface="Arial" charset="0"/>
              </a:rPr>
            </a:br>
            <a:r>
              <a:rPr lang="nl-BE" sz="1800">
                <a:latin typeface="Arial" charset="0"/>
              </a:rPr>
              <a:t>continentale korst</a:t>
            </a:r>
          </a:p>
        </p:txBody>
      </p:sp>
      <p:sp>
        <p:nvSpPr>
          <p:cNvPr id="52235" name="Text Box 11"/>
          <p:cNvSpPr txBox="1">
            <a:spLocks noChangeArrowheads="1"/>
          </p:cNvSpPr>
          <p:nvPr/>
        </p:nvSpPr>
        <p:spPr bwMode="auto">
          <a:xfrm>
            <a:off x="6804025" y="981075"/>
            <a:ext cx="2016125" cy="641350"/>
          </a:xfrm>
          <a:prstGeom prst="rect">
            <a:avLst/>
          </a:prstGeom>
          <a:solidFill>
            <a:srgbClr val="FF0000"/>
          </a:solidFill>
          <a:ln w="9525">
            <a:noFill/>
            <a:miter lim="800000"/>
            <a:headEnd/>
            <a:tailEnd/>
          </a:ln>
        </p:spPr>
        <p:txBody>
          <a:bodyPr>
            <a:spAutoFit/>
          </a:bodyPr>
          <a:lstStyle/>
          <a:p>
            <a:pPr>
              <a:spcBef>
                <a:spcPct val="50000"/>
              </a:spcBef>
            </a:pPr>
            <a:r>
              <a:rPr lang="nl-BE" sz="1800">
                <a:latin typeface="Arial" charset="0"/>
              </a:rPr>
              <a:t>continentale korst continentale korst</a:t>
            </a:r>
          </a:p>
        </p:txBody>
      </p:sp>
      <p:pic>
        <p:nvPicPr>
          <p:cNvPr id="52236" name="Picture 12" descr="oceaan-oceaan"/>
          <p:cNvPicPr>
            <a:picLocks noChangeAspect="1" noChangeArrowheads="1"/>
          </p:cNvPicPr>
          <p:nvPr/>
        </p:nvPicPr>
        <p:blipFill>
          <a:blip r:embed="rId2" cstate="print"/>
          <a:srcRect t="1881"/>
          <a:stretch>
            <a:fillRect/>
          </a:stretch>
        </p:blipFill>
        <p:spPr bwMode="auto">
          <a:xfrm>
            <a:off x="0" y="3789363"/>
            <a:ext cx="9144000" cy="1655762"/>
          </a:xfrm>
          <a:prstGeom prst="rect">
            <a:avLst/>
          </a:prstGeom>
          <a:noFill/>
          <a:ln w="9525">
            <a:noFill/>
            <a:miter lim="800000"/>
            <a:headEnd/>
            <a:tailEnd/>
          </a:ln>
        </p:spPr>
      </p:pic>
      <p:sp>
        <p:nvSpPr>
          <p:cNvPr id="52237" name="Line 13"/>
          <p:cNvSpPr>
            <a:spLocks noChangeShapeType="1"/>
          </p:cNvSpPr>
          <p:nvPr/>
        </p:nvSpPr>
        <p:spPr bwMode="auto">
          <a:xfrm>
            <a:off x="0" y="3860800"/>
            <a:ext cx="9144000" cy="0"/>
          </a:xfrm>
          <a:prstGeom prst="line">
            <a:avLst/>
          </a:prstGeom>
          <a:noFill/>
          <a:ln w="25400">
            <a:solidFill>
              <a:srgbClr val="0000FF"/>
            </a:solidFill>
            <a:round/>
            <a:headEnd/>
            <a:tailEnd/>
          </a:ln>
        </p:spPr>
        <p:txBody>
          <a:bodyPr/>
          <a:lstStyle/>
          <a:p>
            <a:endParaRPr lang="nl-BE"/>
          </a:p>
        </p:txBody>
      </p:sp>
      <p:sp>
        <p:nvSpPr>
          <p:cNvPr id="39950" name="Text Box 14"/>
          <p:cNvSpPr txBox="1">
            <a:spLocks noChangeArrowheads="1"/>
          </p:cNvSpPr>
          <p:nvPr/>
        </p:nvSpPr>
        <p:spPr bwMode="auto">
          <a:xfrm>
            <a:off x="250825" y="2565400"/>
            <a:ext cx="2160588" cy="396875"/>
          </a:xfrm>
          <a:prstGeom prst="rect">
            <a:avLst/>
          </a:prstGeom>
          <a:noFill/>
          <a:ln w="9525">
            <a:noFill/>
            <a:miter lim="800000"/>
            <a:headEnd/>
            <a:tailEnd/>
          </a:ln>
        </p:spPr>
        <p:txBody>
          <a:bodyPr>
            <a:spAutoFit/>
          </a:bodyPr>
          <a:lstStyle/>
          <a:p>
            <a:pPr>
              <a:spcBef>
                <a:spcPct val="50000"/>
              </a:spcBef>
            </a:pPr>
            <a:r>
              <a:rPr lang="nl-BE" sz="2000" b="1">
                <a:solidFill>
                  <a:srgbClr val="0066FF"/>
                </a:solidFill>
              </a:rPr>
              <a:t>oceanische korst</a:t>
            </a:r>
          </a:p>
        </p:txBody>
      </p:sp>
      <p:sp>
        <p:nvSpPr>
          <p:cNvPr id="39951" name="Text Box 15"/>
          <p:cNvSpPr txBox="1">
            <a:spLocks noChangeArrowheads="1"/>
          </p:cNvSpPr>
          <p:nvPr/>
        </p:nvSpPr>
        <p:spPr bwMode="auto">
          <a:xfrm>
            <a:off x="2411413" y="2349500"/>
            <a:ext cx="1223962" cy="396875"/>
          </a:xfrm>
          <a:prstGeom prst="rect">
            <a:avLst/>
          </a:prstGeom>
          <a:noFill/>
          <a:ln w="9525">
            <a:noFill/>
            <a:miter lim="800000"/>
            <a:headEnd/>
            <a:tailEnd/>
          </a:ln>
        </p:spPr>
        <p:txBody>
          <a:bodyPr>
            <a:spAutoFit/>
          </a:bodyPr>
          <a:lstStyle/>
          <a:p>
            <a:pPr>
              <a:spcBef>
                <a:spcPct val="50000"/>
              </a:spcBef>
            </a:pPr>
            <a:r>
              <a:rPr lang="nl-BE" sz="2000" b="1">
                <a:solidFill>
                  <a:srgbClr val="0066FF"/>
                </a:solidFill>
              </a:rPr>
              <a:t>oceaan</a:t>
            </a:r>
          </a:p>
        </p:txBody>
      </p:sp>
      <p:sp>
        <p:nvSpPr>
          <p:cNvPr id="39952" name="Text Box 16"/>
          <p:cNvSpPr txBox="1">
            <a:spLocks noChangeArrowheads="1"/>
          </p:cNvSpPr>
          <p:nvPr/>
        </p:nvSpPr>
        <p:spPr bwMode="auto">
          <a:xfrm>
            <a:off x="3348038" y="2349500"/>
            <a:ext cx="2447925" cy="396875"/>
          </a:xfrm>
          <a:prstGeom prst="rect">
            <a:avLst/>
          </a:prstGeom>
          <a:noFill/>
          <a:ln w="9525">
            <a:noFill/>
            <a:miter lim="800000"/>
            <a:headEnd/>
            <a:tailEnd/>
          </a:ln>
        </p:spPr>
        <p:txBody>
          <a:bodyPr>
            <a:spAutoFit/>
          </a:bodyPr>
          <a:lstStyle/>
          <a:p>
            <a:pPr>
              <a:spcBef>
                <a:spcPct val="50000"/>
              </a:spcBef>
            </a:pPr>
            <a:r>
              <a:rPr lang="nl-BE" sz="2000" b="1">
                <a:solidFill>
                  <a:srgbClr val="0066FF"/>
                </a:solidFill>
              </a:rPr>
              <a:t>mid-oceanische rug</a:t>
            </a:r>
          </a:p>
        </p:txBody>
      </p:sp>
      <p:sp>
        <p:nvSpPr>
          <p:cNvPr id="39953" name="Text Box 17"/>
          <p:cNvSpPr txBox="1">
            <a:spLocks noChangeArrowheads="1"/>
          </p:cNvSpPr>
          <p:nvPr/>
        </p:nvSpPr>
        <p:spPr bwMode="auto">
          <a:xfrm>
            <a:off x="7235825" y="2852738"/>
            <a:ext cx="1728788" cy="396875"/>
          </a:xfrm>
          <a:prstGeom prst="rect">
            <a:avLst/>
          </a:prstGeom>
          <a:noFill/>
          <a:ln w="9525">
            <a:noFill/>
            <a:miter lim="800000"/>
            <a:headEnd/>
            <a:tailEnd/>
          </a:ln>
        </p:spPr>
        <p:txBody>
          <a:bodyPr>
            <a:spAutoFit/>
          </a:bodyPr>
          <a:lstStyle/>
          <a:p>
            <a:pPr>
              <a:spcBef>
                <a:spcPct val="50000"/>
              </a:spcBef>
            </a:pPr>
            <a:r>
              <a:rPr lang="nl-BE" sz="2000" b="1">
                <a:solidFill>
                  <a:srgbClr val="0066FF"/>
                </a:solidFill>
              </a:rPr>
              <a:t>asthenosfeer</a:t>
            </a:r>
          </a:p>
        </p:txBody>
      </p:sp>
      <p:sp>
        <p:nvSpPr>
          <p:cNvPr id="52242" name="Line 18"/>
          <p:cNvSpPr>
            <a:spLocks noChangeShapeType="1"/>
          </p:cNvSpPr>
          <p:nvPr/>
        </p:nvSpPr>
        <p:spPr bwMode="auto">
          <a:xfrm flipV="1">
            <a:off x="1258888" y="2924175"/>
            <a:ext cx="0" cy="1152525"/>
          </a:xfrm>
          <a:prstGeom prst="line">
            <a:avLst/>
          </a:prstGeom>
          <a:noFill/>
          <a:ln w="25400">
            <a:solidFill>
              <a:schemeClr val="tx1"/>
            </a:solidFill>
            <a:round/>
            <a:headEnd/>
            <a:tailEnd type="triangle" w="med" len="med"/>
          </a:ln>
        </p:spPr>
        <p:txBody>
          <a:bodyPr/>
          <a:lstStyle/>
          <a:p>
            <a:endParaRPr lang="nl-BE"/>
          </a:p>
        </p:txBody>
      </p:sp>
      <p:sp>
        <p:nvSpPr>
          <p:cNvPr id="52243" name="Line 19"/>
          <p:cNvSpPr>
            <a:spLocks noChangeShapeType="1"/>
          </p:cNvSpPr>
          <p:nvPr/>
        </p:nvSpPr>
        <p:spPr bwMode="auto">
          <a:xfrm flipV="1">
            <a:off x="2771775" y="2708275"/>
            <a:ext cx="0" cy="1225550"/>
          </a:xfrm>
          <a:prstGeom prst="line">
            <a:avLst/>
          </a:prstGeom>
          <a:noFill/>
          <a:ln w="25400">
            <a:solidFill>
              <a:schemeClr val="tx1"/>
            </a:solidFill>
            <a:round/>
            <a:headEnd/>
            <a:tailEnd type="triangle" w="med" len="med"/>
          </a:ln>
        </p:spPr>
        <p:txBody>
          <a:bodyPr/>
          <a:lstStyle/>
          <a:p>
            <a:endParaRPr lang="nl-BE"/>
          </a:p>
        </p:txBody>
      </p:sp>
      <p:sp>
        <p:nvSpPr>
          <p:cNvPr id="52244" name="Line 20"/>
          <p:cNvSpPr>
            <a:spLocks noChangeShapeType="1"/>
          </p:cNvSpPr>
          <p:nvPr/>
        </p:nvSpPr>
        <p:spPr bwMode="auto">
          <a:xfrm flipV="1">
            <a:off x="4859338" y="2852738"/>
            <a:ext cx="0" cy="1152525"/>
          </a:xfrm>
          <a:prstGeom prst="line">
            <a:avLst/>
          </a:prstGeom>
          <a:noFill/>
          <a:ln w="25400">
            <a:solidFill>
              <a:schemeClr val="tx1"/>
            </a:solidFill>
            <a:round/>
            <a:headEnd/>
            <a:tailEnd type="triangle" w="med" len="med"/>
          </a:ln>
        </p:spPr>
        <p:txBody>
          <a:bodyPr/>
          <a:lstStyle/>
          <a:p>
            <a:endParaRPr lang="nl-BE"/>
          </a:p>
        </p:txBody>
      </p:sp>
      <p:sp>
        <p:nvSpPr>
          <p:cNvPr id="52245" name="Line 21"/>
          <p:cNvSpPr>
            <a:spLocks noChangeShapeType="1"/>
          </p:cNvSpPr>
          <p:nvPr/>
        </p:nvSpPr>
        <p:spPr bwMode="auto">
          <a:xfrm flipV="1">
            <a:off x="7812088" y="3357563"/>
            <a:ext cx="0" cy="2519362"/>
          </a:xfrm>
          <a:prstGeom prst="line">
            <a:avLst/>
          </a:prstGeom>
          <a:noFill/>
          <a:ln w="25400">
            <a:solidFill>
              <a:schemeClr val="tx1"/>
            </a:solidFill>
            <a:round/>
            <a:headEnd/>
            <a:tailEnd type="triangle" w="med" len="med"/>
          </a:ln>
        </p:spPr>
        <p:txBody>
          <a:bodyPr/>
          <a:lstStyle/>
          <a:p>
            <a:endParaRPr lang="nl-BE"/>
          </a:p>
        </p:txBody>
      </p:sp>
      <p:sp>
        <p:nvSpPr>
          <p:cNvPr id="52246" name="Line 22"/>
          <p:cNvSpPr>
            <a:spLocks noChangeShapeType="1"/>
          </p:cNvSpPr>
          <p:nvPr/>
        </p:nvSpPr>
        <p:spPr bwMode="auto">
          <a:xfrm flipV="1">
            <a:off x="6443663" y="3141663"/>
            <a:ext cx="0" cy="1511300"/>
          </a:xfrm>
          <a:prstGeom prst="line">
            <a:avLst/>
          </a:prstGeom>
          <a:noFill/>
          <a:ln w="25400">
            <a:solidFill>
              <a:schemeClr val="tx1"/>
            </a:solidFill>
            <a:round/>
            <a:headEnd/>
            <a:tailEnd type="triangle" w="med" len="med"/>
          </a:ln>
        </p:spPr>
        <p:txBody>
          <a:bodyPr/>
          <a:lstStyle/>
          <a:p>
            <a:endParaRPr lang="nl-BE"/>
          </a:p>
        </p:txBody>
      </p:sp>
      <p:sp>
        <p:nvSpPr>
          <p:cNvPr id="39959" name="Text Box 23"/>
          <p:cNvSpPr txBox="1">
            <a:spLocks noChangeArrowheads="1"/>
          </p:cNvSpPr>
          <p:nvPr/>
        </p:nvSpPr>
        <p:spPr bwMode="auto">
          <a:xfrm>
            <a:off x="5580063" y="2781300"/>
            <a:ext cx="1728787" cy="396875"/>
          </a:xfrm>
          <a:prstGeom prst="rect">
            <a:avLst/>
          </a:prstGeom>
          <a:noFill/>
          <a:ln w="9525">
            <a:noFill/>
            <a:miter lim="800000"/>
            <a:headEnd/>
            <a:tailEnd/>
          </a:ln>
        </p:spPr>
        <p:txBody>
          <a:bodyPr>
            <a:spAutoFit/>
          </a:bodyPr>
          <a:lstStyle/>
          <a:p>
            <a:pPr>
              <a:spcBef>
                <a:spcPct val="50000"/>
              </a:spcBef>
            </a:pPr>
            <a:r>
              <a:rPr lang="nl-BE" sz="2000" b="1">
                <a:solidFill>
                  <a:srgbClr val="0066FF"/>
                </a:solidFill>
              </a:rPr>
              <a:t>lithosfeer</a:t>
            </a:r>
          </a:p>
        </p:txBody>
      </p:sp>
      <p:sp>
        <p:nvSpPr>
          <p:cNvPr id="39960" name="AutoShape 24"/>
          <p:cNvSpPr>
            <a:spLocks noChangeArrowheads="1"/>
          </p:cNvSpPr>
          <p:nvPr/>
        </p:nvSpPr>
        <p:spPr bwMode="auto">
          <a:xfrm>
            <a:off x="1187450" y="1557338"/>
            <a:ext cx="792163" cy="863600"/>
          </a:xfrm>
          <a:prstGeom prst="downArrow">
            <a:avLst>
              <a:gd name="adj1" fmla="val 50000"/>
              <a:gd name="adj2" fmla="val 27254"/>
            </a:avLst>
          </a:prstGeom>
          <a:solidFill>
            <a:srgbClr val="FF0000"/>
          </a:solidFill>
          <a:ln w="9525">
            <a:solidFill>
              <a:schemeClr val="tx1"/>
            </a:solidFill>
            <a:miter lim="800000"/>
            <a:headEnd/>
            <a:tailEnd/>
          </a:ln>
        </p:spPr>
        <p:txBody>
          <a:bodyPr wrap="none" anchor="ctr"/>
          <a:lstStyle/>
          <a:p>
            <a:endParaRPr lang="nl-BE"/>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9940"/>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39950"/>
                                        </p:tgtEl>
                                        <p:attrNameLst>
                                          <p:attrName>style.visibility</p:attrName>
                                        </p:attrNameLst>
                                      </p:cBhvr>
                                      <p:to>
                                        <p:strVal val="visible"/>
                                      </p:to>
                                    </p:set>
                                  </p:childTnLst>
                                </p:cTn>
                              </p:par>
                            </p:childTnLst>
                          </p:cTn>
                        </p:par>
                        <p:par>
                          <p:cTn id="10" fill="hold" nodeType="afterGroup">
                            <p:stCondLst>
                              <p:cond delay="1000"/>
                            </p:stCondLst>
                            <p:childTnLst>
                              <p:par>
                                <p:cTn id="11" presetID="1" presetClass="entr" presetSubtype="0" fill="hold" grpId="0" nodeType="afterEffect">
                                  <p:stCondLst>
                                    <p:cond delay="0"/>
                                  </p:stCondLst>
                                  <p:childTnLst>
                                    <p:set>
                                      <p:cBhvr>
                                        <p:cTn id="12" dur="1" fill="hold">
                                          <p:stCondLst>
                                            <p:cond delay="499"/>
                                          </p:stCondLst>
                                        </p:cTn>
                                        <p:tgtEl>
                                          <p:spTgt spid="39951"/>
                                        </p:tgtEl>
                                        <p:attrNameLst>
                                          <p:attrName>style.visibility</p:attrName>
                                        </p:attrNameLst>
                                      </p:cBhvr>
                                      <p:to>
                                        <p:strVal val="visible"/>
                                      </p:to>
                                    </p:set>
                                  </p:childTnLst>
                                </p:cTn>
                              </p:par>
                            </p:childTnLst>
                          </p:cTn>
                        </p:par>
                        <p:par>
                          <p:cTn id="13" fill="hold" nodeType="afterGroup">
                            <p:stCondLst>
                              <p:cond delay="1500"/>
                            </p:stCondLst>
                            <p:childTnLst>
                              <p:par>
                                <p:cTn id="14" presetID="1" presetClass="entr" presetSubtype="0" fill="hold" grpId="0" nodeType="afterEffect">
                                  <p:stCondLst>
                                    <p:cond delay="0"/>
                                  </p:stCondLst>
                                  <p:childTnLst>
                                    <p:set>
                                      <p:cBhvr>
                                        <p:cTn id="15" dur="1" fill="hold">
                                          <p:stCondLst>
                                            <p:cond delay="499"/>
                                          </p:stCondLst>
                                        </p:cTn>
                                        <p:tgtEl>
                                          <p:spTgt spid="39952"/>
                                        </p:tgtEl>
                                        <p:attrNameLst>
                                          <p:attrName>style.visibility</p:attrName>
                                        </p:attrNameLst>
                                      </p:cBhvr>
                                      <p:to>
                                        <p:strVal val="visible"/>
                                      </p:to>
                                    </p:set>
                                  </p:childTnLst>
                                </p:cTn>
                              </p:par>
                            </p:childTnLst>
                          </p:cTn>
                        </p:par>
                        <p:par>
                          <p:cTn id="16" fill="hold" nodeType="afterGroup">
                            <p:stCondLst>
                              <p:cond delay="2000"/>
                            </p:stCondLst>
                            <p:childTnLst>
                              <p:par>
                                <p:cTn id="17" presetID="1" presetClass="entr" presetSubtype="0" fill="hold" grpId="0" nodeType="afterEffect">
                                  <p:stCondLst>
                                    <p:cond delay="0"/>
                                  </p:stCondLst>
                                  <p:childTnLst>
                                    <p:set>
                                      <p:cBhvr>
                                        <p:cTn id="18" dur="1" fill="hold">
                                          <p:stCondLst>
                                            <p:cond delay="499"/>
                                          </p:stCondLst>
                                        </p:cTn>
                                        <p:tgtEl>
                                          <p:spTgt spid="39953"/>
                                        </p:tgtEl>
                                        <p:attrNameLst>
                                          <p:attrName>style.visibility</p:attrName>
                                        </p:attrNameLst>
                                      </p:cBhvr>
                                      <p:to>
                                        <p:strVal val="visible"/>
                                      </p:to>
                                    </p:set>
                                  </p:childTnLst>
                                </p:cTn>
                              </p:par>
                            </p:childTnLst>
                          </p:cTn>
                        </p:par>
                        <p:par>
                          <p:cTn id="19" fill="hold" nodeType="afterGroup">
                            <p:stCondLst>
                              <p:cond delay="2500"/>
                            </p:stCondLst>
                            <p:childTnLst>
                              <p:par>
                                <p:cTn id="20" presetID="1" presetClass="entr" presetSubtype="0" fill="hold" grpId="0" nodeType="afterEffect">
                                  <p:stCondLst>
                                    <p:cond delay="0"/>
                                  </p:stCondLst>
                                  <p:childTnLst>
                                    <p:set>
                                      <p:cBhvr>
                                        <p:cTn id="21" dur="1" fill="hold">
                                          <p:stCondLst>
                                            <p:cond delay="499"/>
                                          </p:stCondLst>
                                        </p:cTn>
                                        <p:tgtEl>
                                          <p:spTgt spid="39959"/>
                                        </p:tgtEl>
                                        <p:attrNameLst>
                                          <p:attrName>style.visibility</p:attrName>
                                        </p:attrNameLst>
                                      </p:cBhvr>
                                      <p:to>
                                        <p:strVal val="visible"/>
                                      </p:to>
                                    </p:set>
                                  </p:childTnLst>
                                </p:cTn>
                              </p:par>
                            </p:childTnLst>
                          </p:cTn>
                        </p:par>
                        <p:par>
                          <p:cTn id="22" fill="hold" nodeType="afterGroup">
                            <p:stCondLst>
                              <p:cond delay="3000"/>
                            </p:stCondLst>
                            <p:childTnLst>
                              <p:par>
                                <p:cTn id="23" presetID="1" presetClass="entr" presetSubtype="0" fill="hold" grpId="0" nodeType="afterEffect">
                                  <p:stCondLst>
                                    <p:cond delay="0"/>
                                  </p:stCondLst>
                                  <p:childTnLst>
                                    <p:set>
                                      <p:cBhvr>
                                        <p:cTn id="24" dur="1" fill="hold">
                                          <p:stCondLst>
                                            <p:cond delay="499"/>
                                          </p:stCondLst>
                                        </p:cTn>
                                        <p:tgtEl>
                                          <p:spTgt spid="399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0" grpId="0" animBg="1"/>
      <p:bldP spid="39950" grpId="0" autoUpdateAnimBg="0"/>
      <p:bldP spid="39951" grpId="0" autoUpdateAnimBg="0"/>
      <p:bldP spid="39952" grpId="0" autoUpdateAnimBg="0"/>
      <p:bldP spid="39953" grpId="0" autoUpdateAnimBg="0"/>
      <p:bldP spid="39959" grpId="0" autoUpdateAnimBg="0"/>
      <p:bldP spid="3996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ext Box 2"/>
          <p:cNvSpPr txBox="1">
            <a:spLocks noChangeArrowheads="1"/>
          </p:cNvSpPr>
          <p:nvPr/>
        </p:nvSpPr>
        <p:spPr bwMode="auto">
          <a:xfrm>
            <a:off x="468313" y="188913"/>
            <a:ext cx="8351837" cy="779462"/>
          </a:xfrm>
          <a:prstGeom prst="rect">
            <a:avLst/>
          </a:prstGeom>
          <a:solidFill>
            <a:srgbClr val="FFFF00"/>
          </a:solidFill>
          <a:ln w="9525">
            <a:noFill/>
            <a:miter lim="800000"/>
            <a:headEnd/>
            <a:tailEnd/>
          </a:ln>
        </p:spPr>
        <p:txBody>
          <a:bodyPr>
            <a:spAutoFit/>
          </a:bodyPr>
          <a:lstStyle/>
          <a:p>
            <a:pPr>
              <a:spcBef>
                <a:spcPct val="50000"/>
              </a:spcBef>
            </a:pPr>
            <a:r>
              <a:rPr lang="nl-BE" sz="1800" b="1">
                <a:latin typeface="Arial" charset="0"/>
              </a:rPr>
              <a:t>Divergeren                                             Convergeren</a:t>
            </a:r>
          </a:p>
          <a:p>
            <a:pPr>
              <a:spcBef>
                <a:spcPct val="50000"/>
              </a:spcBef>
            </a:pPr>
            <a:r>
              <a:rPr lang="nl-BE" sz="1800" b="1">
                <a:latin typeface="Arial" charset="0"/>
              </a:rPr>
              <a:t>uit elkaar bewegen                          naar elkaar toe bewegen</a:t>
            </a:r>
          </a:p>
        </p:txBody>
      </p:sp>
      <p:sp>
        <p:nvSpPr>
          <p:cNvPr id="53251" name="Line 3"/>
          <p:cNvSpPr>
            <a:spLocks noChangeShapeType="1"/>
          </p:cNvSpPr>
          <p:nvPr/>
        </p:nvSpPr>
        <p:spPr bwMode="auto">
          <a:xfrm>
            <a:off x="2771775" y="188913"/>
            <a:ext cx="1588" cy="808037"/>
          </a:xfrm>
          <a:prstGeom prst="line">
            <a:avLst/>
          </a:prstGeom>
          <a:noFill/>
          <a:ln w="9525">
            <a:solidFill>
              <a:schemeClr val="tx1"/>
            </a:solidFill>
            <a:round/>
            <a:headEnd/>
            <a:tailEnd/>
          </a:ln>
        </p:spPr>
        <p:txBody>
          <a:bodyPr/>
          <a:lstStyle/>
          <a:p>
            <a:endParaRPr lang="nl-BE"/>
          </a:p>
        </p:txBody>
      </p:sp>
      <p:sp>
        <p:nvSpPr>
          <p:cNvPr id="53252" name="Line 4"/>
          <p:cNvSpPr>
            <a:spLocks noChangeShapeType="1"/>
          </p:cNvSpPr>
          <p:nvPr/>
        </p:nvSpPr>
        <p:spPr bwMode="auto">
          <a:xfrm>
            <a:off x="2771775" y="1196975"/>
            <a:ext cx="1588" cy="441325"/>
          </a:xfrm>
          <a:prstGeom prst="line">
            <a:avLst/>
          </a:prstGeom>
          <a:noFill/>
          <a:ln w="9525">
            <a:solidFill>
              <a:schemeClr val="tx1"/>
            </a:solidFill>
            <a:round/>
            <a:headEnd/>
            <a:tailEnd/>
          </a:ln>
        </p:spPr>
        <p:txBody>
          <a:bodyPr/>
          <a:lstStyle/>
          <a:p>
            <a:endParaRPr lang="nl-BE"/>
          </a:p>
        </p:txBody>
      </p:sp>
      <p:sp>
        <p:nvSpPr>
          <p:cNvPr id="53253" name="Line 5"/>
          <p:cNvSpPr>
            <a:spLocks noChangeShapeType="1"/>
          </p:cNvSpPr>
          <p:nvPr/>
        </p:nvSpPr>
        <p:spPr bwMode="auto">
          <a:xfrm>
            <a:off x="2771775" y="908050"/>
            <a:ext cx="1588" cy="442913"/>
          </a:xfrm>
          <a:prstGeom prst="line">
            <a:avLst/>
          </a:prstGeom>
          <a:noFill/>
          <a:ln w="9525">
            <a:solidFill>
              <a:schemeClr val="tx1"/>
            </a:solidFill>
            <a:round/>
            <a:headEnd/>
            <a:tailEnd/>
          </a:ln>
        </p:spPr>
        <p:txBody>
          <a:bodyPr/>
          <a:lstStyle/>
          <a:p>
            <a:endParaRPr lang="nl-BE"/>
          </a:p>
        </p:txBody>
      </p:sp>
      <p:sp>
        <p:nvSpPr>
          <p:cNvPr id="53254" name="Line 6"/>
          <p:cNvSpPr>
            <a:spLocks noChangeShapeType="1"/>
          </p:cNvSpPr>
          <p:nvPr/>
        </p:nvSpPr>
        <p:spPr bwMode="auto">
          <a:xfrm>
            <a:off x="4643438" y="981075"/>
            <a:ext cx="1587" cy="660400"/>
          </a:xfrm>
          <a:prstGeom prst="line">
            <a:avLst/>
          </a:prstGeom>
          <a:noFill/>
          <a:ln w="9525">
            <a:solidFill>
              <a:schemeClr val="tx1"/>
            </a:solidFill>
            <a:round/>
            <a:headEnd/>
            <a:tailEnd/>
          </a:ln>
        </p:spPr>
        <p:txBody>
          <a:bodyPr/>
          <a:lstStyle/>
          <a:p>
            <a:endParaRPr lang="nl-BE"/>
          </a:p>
        </p:txBody>
      </p:sp>
      <p:sp>
        <p:nvSpPr>
          <p:cNvPr id="53255" name="Line 7"/>
          <p:cNvSpPr>
            <a:spLocks noChangeShapeType="1"/>
          </p:cNvSpPr>
          <p:nvPr/>
        </p:nvSpPr>
        <p:spPr bwMode="auto">
          <a:xfrm>
            <a:off x="6732588" y="981075"/>
            <a:ext cx="1587" cy="660400"/>
          </a:xfrm>
          <a:prstGeom prst="line">
            <a:avLst/>
          </a:prstGeom>
          <a:noFill/>
          <a:ln w="9525">
            <a:solidFill>
              <a:schemeClr val="tx1"/>
            </a:solidFill>
            <a:round/>
            <a:headEnd/>
            <a:tailEnd/>
          </a:ln>
        </p:spPr>
        <p:txBody>
          <a:bodyPr/>
          <a:lstStyle/>
          <a:p>
            <a:endParaRPr lang="nl-BE"/>
          </a:p>
        </p:txBody>
      </p:sp>
      <p:sp>
        <p:nvSpPr>
          <p:cNvPr id="53256" name="Text Box 8"/>
          <p:cNvSpPr txBox="1">
            <a:spLocks noChangeArrowheads="1"/>
          </p:cNvSpPr>
          <p:nvPr/>
        </p:nvSpPr>
        <p:spPr bwMode="auto">
          <a:xfrm>
            <a:off x="468313" y="981075"/>
            <a:ext cx="2303462" cy="641350"/>
          </a:xfrm>
          <a:prstGeom prst="rect">
            <a:avLst/>
          </a:prstGeom>
          <a:solidFill>
            <a:srgbClr val="00FFFF"/>
          </a:solidFill>
          <a:ln w="9525">
            <a:noFill/>
            <a:miter lim="800000"/>
            <a:headEnd/>
            <a:tailEnd/>
          </a:ln>
        </p:spPr>
        <p:txBody>
          <a:bodyPr>
            <a:spAutoFit/>
          </a:bodyPr>
          <a:lstStyle/>
          <a:p>
            <a:pPr>
              <a:spcBef>
                <a:spcPct val="50000"/>
              </a:spcBef>
            </a:pPr>
            <a:r>
              <a:rPr lang="nl-BE" sz="1800">
                <a:latin typeface="Arial" charset="0"/>
              </a:rPr>
              <a:t>mid-oceanische </a:t>
            </a:r>
            <a:br>
              <a:rPr lang="nl-BE" sz="1800">
                <a:latin typeface="Arial" charset="0"/>
              </a:rPr>
            </a:br>
            <a:r>
              <a:rPr lang="nl-BE" sz="1800">
                <a:latin typeface="Arial" charset="0"/>
              </a:rPr>
              <a:t>   rug</a:t>
            </a:r>
          </a:p>
        </p:txBody>
      </p:sp>
      <p:sp>
        <p:nvSpPr>
          <p:cNvPr id="53257" name="Text Box 9"/>
          <p:cNvSpPr txBox="1">
            <a:spLocks noChangeArrowheads="1"/>
          </p:cNvSpPr>
          <p:nvPr/>
        </p:nvSpPr>
        <p:spPr bwMode="auto">
          <a:xfrm>
            <a:off x="4932363" y="981075"/>
            <a:ext cx="1944687" cy="641350"/>
          </a:xfrm>
          <a:prstGeom prst="rect">
            <a:avLst/>
          </a:prstGeom>
          <a:solidFill>
            <a:srgbClr val="FF9900"/>
          </a:solidFill>
          <a:ln w="9525">
            <a:noFill/>
            <a:miter lim="800000"/>
            <a:headEnd/>
            <a:tailEnd/>
          </a:ln>
        </p:spPr>
        <p:txBody>
          <a:bodyPr>
            <a:spAutoFit/>
          </a:bodyPr>
          <a:lstStyle/>
          <a:p>
            <a:pPr>
              <a:spcBef>
                <a:spcPct val="50000"/>
              </a:spcBef>
            </a:pPr>
            <a:r>
              <a:rPr lang="nl-BE" sz="1800">
                <a:latin typeface="Arial" charset="0"/>
              </a:rPr>
              <a:t>oceanische korst oceanische korst</a:t>
            </a:r>
          </a:p>
        </p:txBody>
      </p:sp>
      <p:sp>
        <p:nvSpPr>
          <p:cNvPr id="53258" name="Text Box 10"/>
          <p:cNvSpPr txBox="1">
            <a:spLocks noChangeArrowheads="1"/>
          </p:cNvSpPr>
          <p:nvPr/>
        </p:nvSpPr>
        <p:spPr bwMode="auto">
          <a:xfrm>
            <a:off x="2771775" y="981075"/>
            <a:ext cx="2160588" cy="641350"/>
          </a:xfrm>
          <a:prstGeom prst="rect">
            <a:avLst/>
          </a:prstGeom>
          <a:solidFill>
            <a:srgbClr val="00FF00"/>
          </a:solidFill>
          <a:ln w="9525">
            <a:noFill/>
            <a:miter lim="800000"/>
            <a:headEnd/>
            <a:tailEnd/>
          </a:ln>
        </p:spPr>
        <p:txBody>
          <a:bodyPr>
            <a:spAutoFit/>
          </a:bodyPr>
          <a:lstStyle/>
          <a:p>
            <a:pPr>
              <a:spcBef>
                <a:spcPct val="50000"/>
              </a:spcBef>
            </a:pPr>
            <a:r>
              <a:rPr lang="nl-BE" sz="1800">
                <a:latin typeface="Arial" charset="0"/>
              </a:rPr>
              <a:t>oceanische korst</a:t>
            </a:r>
            <a:br>
              <a:rPr lang="nl-BE" sz="1800">
                <a:latin typeface="Arial" charset="0"/>
              </a:rPr>
            </a:br>
            <a:r>
              <a:rPr lang="nl-BE" sz="1800">
                <a:latin typeface="Arial" charset="0"/>
              </a:rPr>
              <a:t>continentale korst</a:t>
            </a:r>
          </a:p>
        </p:txBody>
      </p:sp>
      <p:sp>
        <p:nvSpPr>
          <p:cNvPr id="53259" name="Text Box 11"/>
          <p:cNvSpPr txBox="1">
            <a:spLocks noChangeArrowheads="1"/>
          </p:cNvSpPr>
          <p:nvPr/>
        </p:nvSpPr>
        <p:spPr bwMode="auto">
          <a:xfrm>
            <a:off x="6804025" y="981075"/>
            <a:ext cx="2016125" cy="641350"/>
          </a:xfrm>
          <a:prstGeom prst="rect">
            <a:avLst/>
          </a:prstGeom>
          <a:solidFill>
            <a:srgbClr val="FF0000"/>
          </a:solidFill>
          <a:ln w="9525">
            <a:noFill/>
            <a:miter lim="800000"/>
            <a:headEnd/>
            <a:tailEnd/>
          </a:ln>
        </p:spPr>
        <p:txBody>
          <a:bodyPr>
            <a:spAutoFit/>
          </a:bodyPr>
          <a:lstStyle/>
          <a:p>
            <a:pPr>
              <a:spcBef>
                <a:spcPct val="50000"/>
              </a:spcBef>
            </a:pPr>
            <a:r>
              <a:rPr lang="nl-BE" sz="1800">
                <a:latin typeface="Arial" charset="0"/>
              </a:rPr>
              <a:t>continentale korst continentale korst</a:t>
            </a:r>
          </a:p>
        </p:txBody>
      </p:sp>
      <p:pic>
        <p:nvPicPr>
          <p:cNvPr id="53260" name="Picture 12" descr="oceaan-continent"/>
          <p:cNvPicPr>
            <a:picLocks noChangeAspect="1" noChangeArrowheads="1"/>
          </p:cNvPicPr>
          <p:nvPr/>
        </p:nvPicPr>
        <p:blipFill>
          <a:blip r:embed="rId2" cstate="print"/>
          <a:srcRect t="2832"/>
          <a:stretch>
            <a:fillRect/>
          </a:stretch>
        </p:blipFill>
        <p:spPr bwMode="auto">
          <a:xfrm>
            <a:off x="250825" y="3357563"/>
            <a:ext cx="8713788" cy="2451100"/>
          </a:xfrm>
          <a:prstGeom prst="rect">
            <a:avLst/>
          </a:prstGeom>
          <a:noFill/>
          <a:ln w="9525">
            <a:noFill/>
            <a:miter lim="800000"/>
            <a:headEnd/>
            <a:tailEnd/>
          </a:ln>
        </p:spPr>
      </p:pic>
      <p:sp>
        <p:nvSpPr>
          <p:cNvPr id="53261" name="Line 13"/>
          <p:cNvSpPr>
            <a:spLocks noChangeShapeType="1"/>
          </p:cNvSpPr>
          <p:nvPr/>
        </p:nvSpPr>
        <p:spPr bwMode="auto">
          <a:xfrm>
            <a:off x="250825" y="3860800"/>
            <a:ext cx="4392613" cy="0"/>
          </a:xfrm>
          <a:prstGeom prst="line">
            <a:avLst/>
          </a:prstGeom>
          <a:noFill/>
          <a:ln w="25400">
            <a:solidFill>
              <a:srgbClr val="0000FF"/>
            </a:solidFill>
            <a:round/>
            <a:headEnd/>
            <a:tailEnd/>
          </a:ln>
        </p:spPr>
        <p:txBody>
          <a:bodyPr/>
          <a:lstStyle/>
          <a:p>
            <a:endParaRPr lang="nl-BE"/>
          </a:p>
        </p:txBody>
      </p:sp>
      <p:sp>
        <p:nvSpPr>
          <p:cNvPr id="53262" name="Line 14"/>
          <p:cNvSpPr>
            <a:spLocks noChangeShapeType="1"/>
          </p:cNvSpPr>
          <p:nvPr/>
        </p:nvSpPr>
        <p:spPr bwMode="auto">
          <a:xfrm>
            <a:off x="6804025" y="3860800"/>
            <a:ext cx="2089150" cy="0"/>
          </a:xfrm>
          <a:prstGeom prst="line">
            <a:avLst/>
          </a:prstGeom>
          <a:noFill/>
          <a:ln w="25400">
            <a:solidFill>
              <a:srgbClr val="0000FF"/>
            </a:solidFill>
            <a:round/>
            <a:headEnd/>
            <a:tailEnd/>
          </a:ln>
        </p:spPr>
        <p:txBody>
          <a:bodyPr/>
          <a:lstStyle/>
          <a:p>
            <a:endParaRPr lang="nl-BE"/>
          </a:p>
        </p:txBody>
      </p:sp>
      <p:sp>
        <p:nvSpPr>
          <p:cNvPr id="40975" name="Text Box 15"/>
          <p:cNvSpPr txBox="1">
            <a:spLocks noChangeArrowheads="1"/>
          </p:cNvSpPr>
          <p:nvPr/>
        </p:nvSpPr>
        <p:spPr bwMode="auto">
          <a:xfrm>
            <a:off x="250825" y="2276475"/>
            <a:ext cx="2160588" cy="396875"/>
          </a:xfrm>
          <a:prstGeom prst="rect">
            <a:avLst/>
          </a:prstGeom>
          <a:noFill/>
          <a:ln w="9525">
            <a:noFill/>
            <a:miter lim="800000"/>
            <a:headEnd/>
            <a:tailEnd/>
          </a:ln>
        </p:spPr>
        <p:txBody>
          <a:bodyPr>
            <a:spAutoFit/>
          </a:bodyPr>
          <a:lstStyle/>
          <a:p>
            <a:pPr>
              <a:spcBef>
                <a:spcPct val="50000"/>
              </a:spcBef>
            </a:pPr>
            <a:r>
              <a:rPr lang="nl-BE" sz="2000" b="1">
                <a:solidFill>
                  <a:srgbClr val="0066FF"/>
                </a:solidFill>
              </a:rPr>
              <a:t>oceanische korst</a:t>
            </a:r>
          </a:p>
        </p:txBody>
      </p:sp>
      <p:sp>
        <p:nvSpPr>
          <p:cNvPr id="40976" name="Text Box 16"/>
          <p:cNvSpPr txBox="1">
            <a:spLocks noChangeArrowheads="1"/>
          </p:cNvSpPr>
          <p:nvPr/>
        </p:nvSpPr>
        <p:spPr bwMode="auto">
          <a:xfrm>
            <a:off x="1619250" y="2852738"/>
            <a:ext cx="1152525" cy="396875"/>
          </a:xfrm>
          <a:prstGeom prst="rect">
            <a:avLst/>
          </a:prstGeom>
          <a:noFill/>
          <a:ln w="9525">
            <a:noFill/>
            <a:miter lim="800000"/>
            <a:headEnd/>
            <a:tailEnd/>
          </a:ln>
        </p:spPr>
        <p:txBody>
          <a:bodyPr>
            <a:spAutoFit/>
          </a:bodyPr>
          <a:lstStyle/>
          <a:p>
            <a:pPr>
              <a:spcBef>
                <a:spcPct val="50000"/>
              </a:spcBef>
            </a:pPr>
            <a:r>
              <a:rPr lang="nl-BE" sz="2000" b="1">
                <a:solidFill>
                  <a:srgbClr val="0066FF"/>
                </a:solidFill>
              </a:rPr>
              <a:t>oceaan</a:t>
            </a:r>
          </a:p>
        </p:txBody>
      </p:sp>
      <p:sp>
        <p:nvSpPr>
          <p:cNvPr id="40977" name="Text Box 17"/>
          <p:cNvSpPr txBox="1">
            <a:spLocks noChangeArrowheads="1"/>
          </p:cNvSpPr>
          <p:nvPr/>
        </p:nvSpPr>
        <p:spPr bwMode="auto">
          <a:xfrm>
            <a:off x="1908175" y="3284538"/>
            <a:ext cx="1655763" cy="396875"/>
          </a:xfrm>
          <a:prstGeom prst="rect">
            <a:avLst/>
          </a:prstGeom>
          <a:noFill/>
          <a:ln w="9525">
            <a:noFill/>
            <a:miter lim="800000"/>
            <a:headEnd/>
            <a:tailEnd/>
          </a:ln>
        </p:spPr>
        <p:txBody>
          <a:bodyPr>
            <a:spAutoFit/>
          </a:bodyPr>
          <a:lstStyle/>
          <a:p>
            <a:pPr>
              <a:spcBef>
                <a:spcPct val="50000"/>
              </a:spcBef>
            </a:pPr>
            <a:r>
              <a:rPr lang="nl-BE" sz="2000" b="1">
                <a:solidFill>
                  <a:srgbClr val="0066FF"/>
                </a:solidFill>
              </a:rPr>
              <a:t>asthenosfeer</a:t>
            </a:r>
          </a:p>
        </p:txBody>
      </p:sp>
      <p:sp>
        <p:nvSpPr>
          <p:cNvPr id="40978" name="Text Box 18"/>
          <p:cNvSpPr txBox="1">
            <a:spLocks noChangeArrowheads="1"/>
          </p:cNvSpPr>
          <p:nvPr/>
        </p:nvSpPr>
        <p:spPr bwMode="auto">
          <a:xfrm>
            <a:off x="3492500" y="3068638"/>
            <a:ext cx="1439863" cy="396875"/>
          </a:xfrm>
          <a:prstGeom prst="rect">
            <a:avLst/>
          </a:prstGeom>
          <a:noFill/>
          <a:ln w="9525">
            <a:noFill/>
            <a:miter lim="800000"/>
            <a:headEnd/>
            <a:tailEnd/>
          </a:ln>
        </p:spPr>
        <p:txBody>
          <a:bodyPr>
            <a:spAutoFit/>
          </a:bodyPr>
          <a:lstStyle/>
          <a:p>
            <a:pPr>
              <a:spcBef>
                <a:spcPct val="50000"/>
              </a:spcBef>
            </a:pPr>
            <a:r>
              <a:rPr lang="nl-BE" sz="2000" b="1">
                <a:solidFill>
                  <a:srgbClr val="0066FF"/>
                </a:solidFill>
              </a:rPr>
              <a:t>diepzeetrog</a:t>
            </a:r>
          </a:p>
        </p:txBody>
      </p:sp>
      <p:sp>
        <p:nvSpPr>
          <p:cNvPr id="40979" name="Text Box 19"/>
          <p:cNvSpPr txBox="1">
            <a:spLocks noChangeArrowheads="1"/>
          </p:cNvSpPr>
          <p:nvPr/>
        </p:nvSpPr>
        <p:spPr bwMode="auto">
          <a:xfrm>
            <a:off x="4356100" y="2276475"/>
            <a:ext cx="1871663" cy="396875"/>
          </a:xfrm>
          <a:prstGeom prst="rect">
            <a:avLst/>
          </a:prstGeom>
          <a:solidFill>
            <a:schemeClr val="bg1"/>
          </a:solidFill>
          <a:ln w="9525">
            <a:noFill/>
            <a:miter lim="800000"/>
            <a:headEnd/>
            <a:tailEnd/>
          </a:ln>
        </p:spPr>
        <p:txBody>
          <a:bodyPr>
            <a:spAutoFit/>
          </a:bodyPr>
          <a:lstStyle/>
          <a:p>
            <a:pPr>
              <a:spcBef>
                <a:spcPct val="50000"/>
              </a:spcBef>
            </a:pPr>
            <a:r>
              <a:rPr lang="nl-BE" sz="2000" b="1">
                <a:solidFill>
                  <a:srgbClr val="0066FF"/>
                </a:solidFill>
              </a:rPr>
              <a:t>kustgebergte</a:t>
            </a:r>
          </a:p>
        </p:txBody>
      </p:sp>
      <p:sp>
        <p:nvSpPr>
          <p:cNvPr id="40980" name="Text Box 20"/>
          <p:cNvSpPr txBox="1">
            <a:spLocks noChangeArrowheads="1"/>
          </p:cNvSpPr>
          <p:nvPr/>
        </p:nvSpPr>
        <p:spPr bwMode="auto">
          <a:xfrm>
            <a:off x="5219700" y="2708275"/>
            <a:ext cx="1800225" cy="396875"/>
          </a:xfrm>
          <a:prstGeom prst="rect">
            <a:avLst/>
          </a:prstGeom>
          <a:solidFill>
            <a:schemeClr val="bg1"/>
          </a:solidFill>
          <a:ln w="9525">
            <a:noFill/>
            <a:miter lim="800000"/>
            <a:headEnd/>
            <a:tailEnd/>
          </a:ln>
        </p:spPr>
        <p:txBody>
          <a:bodyPr>
            <a:spAutoFit/>
          </a:bodyPr>
          <a:lstStyle/>
          <a:p>
            <a:pPr>
              <a:spcBef>
                <a:spcPct val="50000"/>
              </a:spcBef>
            </a:pPr>
            <a:r>
              <a:rPr lang="nl-BE" sz="2000" b="1">
                <a:solidFill>
                  <a:srgbClr val="0066FF"/>
                </a:solidFill>
              </a:rPr>
              <a:t>vulkanisme</a:t>
            </a:r>
          </a:p>
        </p:txBody>
      </p:sp>
      <p:sp>
        <p:nvSpPr>
          <p:cNvPr id="40981" name="Text Box 21"/>
          <p:cNvSpPr txBox="1">
            <a:spLocks noChangeArrowheads="1"/>
          </p:cNvSpPr>
          <p:nvPr/>
        </p:nvSpPr>
        <p:spPr bwMode="auto">
          <a:xfrm>
            <a:off x="5867400" y="3068638"/>
            <a:ext cx="2447925" cy="396875"/>
          </a:xfrm>
          <a:prstGeom prst="rect">
            <a:avLst/>
          </a:prstGeom>
          <a:noFill/>
          <a:ln w="9525">
            <a:noFill/>
            <a:miter lim="800000"/>
            <a:headEnd/>
            <a:tailEnd/>
          </a:ln>
        </p:spPr>
        <p:txBody>
          <a:bodyPr>
            <a:spAutoFit/>
          </a:bodyPr>
          <a:lstStyle/>
          <a:p>
            <a:pPr>
              <a:spcBef>
                <a:spcPct val="50000"/>
              </a:spcBef>
            </a:pPr>
            <a:r>
              <a:rPr lang="nl-BE" sz="2000" b="1">
                <a:solidFill>
                  <a:srgbClr val="0066FF"/>
                </a:solidFill>
              </a:rPr>
              <a:t>continentale korst</a:t>
            </a:r>
          </a:p>
        </p:txBody>
      </p:sp>
      <p:sp>
        <p:nvSpPr>
          <p:cNvPr id="53270" name="Line 22"/>
          <p:cNvSpPr>
            <a:spLocks noChangeShapeType="1"/>
          </p:cNvSpPr>
          <p:nvPr/>
        </p:nvSpPr>
        <p:spPr bwMode="auto">
          <a:xfrm flipV="1">
            <a:off x="971550" y="2708275"/>
            <a:ext cx="0" cy="1225550"/>
          </a:xfrm>
          <a:prstGeom prst="line">
            <a:avLst/>
          </a:prstGeom>
          <a:noFill/>
          <a:ln w="25400">
            <a:solidFill>
              <a:schemeClr val="tx1"/>
            </a:solidFill>
            <a:round/>
            <a:headEnd/>
            <a:tailEnd type="triangle" w="med" len="med"/>
          </a:ln>
        </p:spPr>
        <p:txBody>
          <a:bodyPr/>
          <a:lstStyle/>
          <a:p>
            <a:endParaRPr lang="nl-BE"/>
          </a:p>
        </p:txBody>
      </p:sp>
      <p:sp>
        <p:nvSpPr>
          <p:cNvPr id="53271" name="Line 23"/>
          <p:cNvSpPr>
            <a:spLocks noChangeShapeType="1"/>
          </p:cNvSpPr>
          <p:nvPr/>
        </p:nvSpPr>
        <p:spPr bwMode="auto">
          <a:xfrm flipV="1">
            <a:off x="1835150" y="3213100"/>
            <a:ext cx="0" cy="647700"/>
          </a:xfrm>
          <a:prstGeom prst="line">
            <a:avLst/>
          </a:prstGeom>
          <a:noFill/>
          <a:ln w="25400">
            <a:solidFill>
              <a:schemeClr val="tx1"/>
            </a:solidFill>
            <a:round/>
            <a:headEnd/>
            <a:tailEnd type="triangle" w="med" len="med"/>
          </a:ln>
        </p:spPr>
        <p:txBody>
          <a:bodyPr/>
          <a:lstStyle/>
          <a:p>
            <a:endParaRPr lang="nl-BE"/>
          </a:p>
        </p:txBody>
      </p:sp>
      <p:sp>
        <p:nvSpPr>
          <p:cNvPr id="53272" name="Line 24"/>
          <p:cNvSpPr>
            <a:spLocks noChangeShapeType="1"/>
          </p:cNvSpPr>
          <p:nvPr/>
        </p:nvSpPr>
        <p:spPr bwMode="auto">
          <a:xfrm flipV="1">
            <a:off x="2700338" y="3573463"/>
            <a:ext cx="0" cy="1800225"/>
          </a:xfrm>
          <a:prstGeom prst="line">
            <a:avLst/>
          </a:prstGeom>
          <a:noFill/>
          <a:ln w="25400">
            <a:solidFill>
              <a:schemeClr val="tx1"/>
            </a:solidFill>
            <a:round/>
            <a:headEnd/>
            <a:tailEnd type="triangle" w="med" len="med"/>
          </a:ln>
        </p:spPr>
        <p:txBody>
          <a:bodyPr/>
          <a:lstStyle/>
          <a:p>
            <a:endParaRPr lang="nl-BE"/>
          </a:p>
        </p:txBody>
      </p:sp>
      <p:sp>
        <p:nvSpPr>
          <p:cNvPr id="53273" name="Line 25"/>
          <p:cNvSpPr>
            <a:spLocks noChangeShapeType="1"/>
          </p:cNvSpPr>
          <p:nvPr/>
        </p:nvSpPr>
        <p:spPr bwMode="auto">
          <a:xfrm flipV="1">
            <a:off x="3348038" y="2852738"/>
            <a:ext cx="0" cy="1439862"/>
          </a:xfrm>
          <a:prstGeom prst="line">
            <a:avLst/>
          </a:prstGeom>
          <a:noFill/>
          <a:ln w="25400">
            <a:solidFill>
              <a:schemeClr val="tx1"/>
            </a:solidFill>
            <a:round/>
            <a:headEnd/>
            <a:tailEnd type="triangle" w="med" len="med"/>
          </a:ln>
        </p:spPr>
        <p:txBody>
          <a:bodyPr/>
          <a:lstStyle/>
          <a:p>
            <a:endParaRPr lang="nl-BE"/>
          </a:p>
        </p:txBody>
      </p:sp>
      <p:sp>
        <p:nvSpPr>
          <p:cNvPr id="40986" name="Text Box 26"/>
          <p:cNvSpPr txBox="1">
            <a:spLocks noChangeArrowheads="1"/>
          </p:cNvSpPr>
          <p:nvPr/>
        </p:nvSpPr>
        <p:spPr bwMode="auto">
          <a:xfrm>
            <a:off x="2627313" y="2492375"/>
            <a:ext cx="1657350" cy="396875"/>
          </a:xfrm>
          <a:prstGeom prst="rect">
            <a:avLst/>
          </a:prstGeom>
          <a:noFill/>
          <a:ln w="9525">
            <a:noFill/>
            <a:miter lim="800000"/>
            <a:headEnd/>
            <a:tailEnd/>
          </a:ln>
        </p:spPr>
        <p:txBody>
          <a:bodyPr>
            <a:spAutoFit/>
          </a:bodyPr>
          <a:lstStyle/>
          <a:p>
            <a:pPr>
              <a:spcBef>
                <a:spcPct val="50000"/>
              </a:spcBef>
            </a:pPr>
            <a:r>
              <a:rPr lang="nl-BE" sz="2000" b="1">
                <a:solidFill>
                  <a:srgbClr val="0066FF"/>
                </a:solidFill>
              </a:rPr>
              <a:t>lithosfeer</a:t>
            </a:r>
          </a:p>
        </p:txBody>
      </p:sp>
      <p:sp>
        <p:nvSpPr>
          <p:cNvPr id="53275" name="Line 27"/>
          <p:cNvSpPr>
            <a:spLocks noChangeShapeType="1"/>
          </p:cNvSpPr>
          <p:nvPr/>
        </p:nvSpPr>
        <p:spPr bwMode="auto">
          <a:xfrm flipV="1">
            <a:off x="4500563" y="3500438"/>
            <a:ext cx="0" cy="433387"/>
          </a:xfrm>
          <a:prstGeom prst="line">
            <a:avLst/>
          </a:prstGeom>
          <a:noFill/>
          <a:ln w="25400">
            <a:solidFill>
              <a:schemeClr val="tx1"/>
            </a:solidFill>
            <a:round/>
            <a:headEnd/>
            <a:tailEnd type="triangle" w="med" len="med"/>
          </a:ln>
        </p:spPr>
        <p:txBody>
          <a:bodyPr/>
          <a:lstStyle/>
          <a:p>
            <a:endParaRPr lang="nl-BE"/>
          </a:p>
        </p:txBody>
      </p:sp>
      <p:sp>
        <p:nvSpPr>
          <p:cNvPr id="53276" name="Line 28"/>
          <p:cNvSpPr>
            <a:spLocks noChangeShapeType="1"/>
          </p:cNvSpPr>
          <p:nvPr/>
        </p:nvSpPr>
        <p:spPr bwMode="auto">
          <a:xfrm flipV="1">
            <a:off x="5003800" y="2708275"/>
            <a:ext cx="0" cy="1081088"/>
          </a:xfrm>
          <a:prstGeom prst="line">
            <a:avLst/>
          </a:prstGeom>
          <a:noFill/>
          <a:ln w="25400">
            <a:solidFill>
              <a:schemeClr val="tx1"/>
            </a:solidFill>
            <a:round/>
            <a:headEnd/>
            <a:tailEnd type="triangle" w="med" len="med"/>
          </a:ln>
        </p:spPr>
        <p:txBody>
          <a:bodyPr/>
          <a:lstStyle/>
          <a:p>
            <a:endParaRPr lang="nl-BE"/>
          </a:p>
        </p:txBody>
      </p:sp>
      <p:sp>
        <p:nvSpPr>
          <p:cNvPr id="53277" name="Line 29"/>
          <p:cNvSpPr>
            <a:spLocks noChangeShapeType="1"/>
          </p:cNvSpPr>
          <p:nvPr/>
        </p:nvSpPr>
        <p:spPr bwMode="auto">
          <a:xfrm flipV="1">
            <a:off x="5364163" y="2997200"/>
            <a:ext cx="0" cy="792163"/>
          </a:xfrm>
          <a:prstGeom prst="line">
            <a:avLst/>
          </a:prstGeom>
          <a:noFill/>
          <a:ln w="25400">
            <a:solidFill>
              <a:schemeClr val="tx1"/>
            </a:solidFill>
            <a:round/>
            <a:headEnd/>
            <a:tailEnd type="triangle" w="med" len="med"/>
          </a:ln>
        </p:spPr>
        <p:txBody>
          <a:bodyPr/>
          <a:lstStyle/>
          <a:p>
            <a:endParaRPr lang="nl-BE"/>
          </a:p>
        </p:txBody>
      </p:sp>
      <p:sp>
        <p:nvSpPr>
          <p:cNvPr id="53278" name="Line 30"/>
          <p:cNvSpPr>
            <a:spLocks noChangeShapeType="1"/>
          </p:cNvSpPr>
          <p:nvPr/>
        </p:nvSpPr>
        <p:spPr bwMode="auto">
          <a:xfrm>
            <a:off x="5940425" y="3933825"/>
            <a:ext cx="0" cy="0"/>
          </a:xfrm>
          <a:prstGeom prst="line">
            <a:avLst/>
          </a:prstGeom>
          <a:noFill/>
          <a:ln w="9525">
            <a:solidFill>
              <a:schemeClr val="tx1"/>
            </a:solidFill>
            <a:round/>
            <a:headEnd/>
            <a:tailEnd type="triangle" w="med" len="med"/>
          </a:ln>
        </p:spPr>
        <p:txBody>
          <a:bodyPr/>
          <a:lstStyle/>
          <a:p>
            <a:endParaRPr lang="nl-BE"/>
          </a:p>
        </p:txBody>
      </p:sp>
      <p:sp>
        <p:nvSpPr>
          <p:cNvPr id="53279" name="Line 31"/>
          <p:cNvSpPr>
            <a:spLocks noChangeShapeType="1"/>
          </p:cNvSpPr>
          <p:nvPr/>
        </p:nvSpPr>
        <p:spPr bwMode="auto">
          <a:xfrm flipV="1">
            <a:off x="6516688" y="3500438"/>
            <a:ext cx="0" cy="504825"/>
          </a:xfrm>
          <a:prstGeom prst="line">
            <a:avLst/>
          </a:prstGeom>
          <a:noFill/>
          <a:ln w="25400">
            <a:solidFill>
              <a:schemeClr val="tx1"/>
            </a:solidFill>
            <a:round/>
            <a:headEnd/>
            <a:tailEnd type="triangle" w="med" len="med"/>
          </a:ln>
        </p:spPr>
        <p:txBody>
          <a:bodyPr/>
          <a:lstStyle/>
          <a:p>
            <a:endParaRPr lang="nl-BE"/>
          </a:p>
        </p:txBody>
      </p:sp>
      <p:sp>
        <p:nvSpPr>
          <p:cNvPr id="40992" name="AutoShape 32"/>
          <p:cNvSpPr>
            <a:spLocks noChangeArrowheads="1"/>
          </p:cNvSpPr>
          <p:nvPr/>
        </p:nvSpPr>
        <p:spPr bwMode="auto">
          <a:xfrm>
            <a:off x="3419475" y="1557338"/>
            <a:ext cx="647700" cy="720725"/>
          </a:xfrm>
          <a:prstGeom prst="downArrow">
            <a:avLst>
              <a:gd name="adj1" fmla="val 50000"/>
              <a:gd name="adj2" fmla="val 27819"/>
            </a:avLst>
          </a:prstGeom>
          <a:solidFill>
            <a:srgbClr val="FF0000"/>
          </a:solidFill>
          <a:ln w="9525">
            <a:solidFill>
              <a:schemeClr val="tx1"/>
            </a:solidFill>
            <a:miter lim="800000"/>
            <a:headEnd/>
            <a:tailEnd/>
          </a:ln>
        </p:spPr>
        <p:txBody>
          <a:bodyPr wrap="none" anchor="ctr"/>
          <a:lstStyle/>
          <a:p>
            <a:endParaRPr lang="nl-BE"/>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0975"/>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40976"/>
                                        </p:tgtEl>
                                        <p:attrNameLst>
                                          <p:attrName>style.visibility</p:attrName>
                                        </p:attrNameLst>
                                      </p:cBhvr>
                                      <p:to>
                                        <p:strVal val="visible"/>
                                      </p:to>
                                    </p:set>
                                  </p:childTnLst>
                                </p:cTn>
                              </p:par>
                            </p:childTnLst>
                          </p:cTn>
                        </p:par>
                        <p:par>
                          <p:cTn id="10" fill="hold" nodeType="afterGroup">
                            <p:stCondLst>
                              <p:cond delay="1000"/>
                            </p:stCondLst>
                            <p:childTnLst>
                              <p:par>
                                <p:cTn id="11" presetID="1" presetClass="entr" presetSubtype="0" fill="hold" grpId="0" nodeType="afterEffect">
                                  <p:stCondLst>
                                    <p:cond delay="0"/>
                                  </p:stCondLst>
                                  <p:childTnLst>
                                    <p:set>
                                      <p:cBhvr>
                                        <p:cTn id="12" dur="1" fill="hold">
                                          <p:stCondLst>
                                            <p:cond delay="499"/>
                                          </p:stCondLst>
                                        </p:cTn>
                                        <p:tgtEl>
                                          <p:spTgt spid="40977"/>
                                        </p:tgtEl>
                                        <p:attrNameLst>
                                          <p:attrName>style.visibility</p:attrName>
                                        </p:attrNameLst>
                                      </p:cBhvr>
                                      <p:to>
                                        <p:strVal val="visible"/>
                                      </p:to>
                                    </p:set>
                                  </p:childTnLst>
                                </p:cTn>
                              </p:par>
                            </p:childTnLst>
                          </p:cTn>
                        </p:par>
                        <p:par>
                          <p:cTn id="13" fill="hold" nodeType="afterGroup">
                            <p:stCondLst>
                              <p:cond delay="1500"/>
                            </p:stCondLst>
                            <p:childTnLst>
                              <p:par>
                                <p:cTn id="14" presetID="1" presetClass="entr" presetSubtype="0" fill="hold" grpId="0" nodeType="afterEffect">
                                  <p:stCondLst>
                                    <p:cond delay="0"/>
                                  </p:stCondLst>
                                  <p:childTnLst>
                                    <p:set>
                                      <p:cBhvr>
                                        <p:cTn id="15" dur="1" fill="hold">
                                          <p:stCondLst>
                                            <p:cond delay="499"/>
                                          </p:stCondLst>
                                        </p:cTn>
                                        <p:tgtEl>
                                          <p:spTgt spid="40978"/>
                                        </p:tgtEl>
                                        <p:attrNameLst>
                                          <p:attrName>style.visibility</p:attrName>
                                        </p:attrNameLst>
                                      </p:cBhvr>
                                      <p:to>
                                        <p:strVal val="visible"/>
                                      </p:to>
                                    </p:set>
                                  </p:childTnLst>
                                </p:cTn>
                              </p:par>
                            </p:childTnLst>
                          </p:cTn>
                        </p:par>
                        <p:par>
                          <p:cTn id="16" fill="hold" nodeType="afterGroup">
                            <p:stCondLst>
                              <p:cond delay="2000"/>
                            </p:stCondLst>
                            <p:childTnLst>
                              <p:par>
                                <p:cTn id="17" presetID="1" presetClass="entr" presetSubtype="0" fill="hold" grpId="0" nodeType="afterEffect">
                                  <p:stCondLst>
                                    <p:cond delay="0"/>
                                  </p:stCondLst>
                                  <p:childTnLst>
                                    <p:set>
                                      <p:cBhvr>
                                        <p:cTn id="18" dur="1" fill="hold">
                                          <p:stCondLst>
                                            <p:cond delay="499"/>
                                          </p:stCondLst>
                                        </p:cTn>
                                        <p:tgtEl>
                                          <p:spTgt spid="40979"/>
                                        </p:tgtEl>
                                        <p:attrNameLst>
                                          <p:attrName>style.visibility</p:attrName>
                                        </p:attrNameLst>
                                      </p:cBhvr>
                                      <p:to>
                                        <p:strVal val="visible"/>
                                      </p:to>
                                    </p:set>
                                  </p:childTnLst>
                                </p:cTn>
                              </p:par>
                            </p:childTnLst>
                          </p:cTn>
                        </p:par>
                        <p:par>
                          <p:cTn id="19" fill="hold" nodeType="afterGroup">
                            <p:stCondLst>
                              <p:cond delay="2500"/>
                            </p:stCondLst>
                            <p:childTnLst>
                              <p:par>
                                <p:cTn id="20" presetID="1" presetClass="entr" presetSubtype="0" fill="hold" grpId="0" nodeType="afterEffect">
                                  <p:stCondLst>
                                    <p:cond delay="0"/>
                                  </p:stCondLst>
                                  <p:childTnLst>
                                    <p:set>
                                      <p:cBhvr>
                                        <p:cTn id="21" dur="1" fill="hold">
                                          <p:stCondLst>
                                            <p:cond delay="499"/>
                                          </p:stCondLst>
                                        </p:cTn>
                                        <p:tgtEl>
                                          <p:spTgt spid="40980"/>
                                        </p:tgtEl>
                                        <p:attrNameLst>
                                          <p:attrName>style.visibility</p:attrName>
                                        </p:attrNameLst>
                                      </p:cBhvr>
                                      <p:to>
                                        <p:strVal val="visible"/>
                                      </p:to>
                                    </p:set>
                                  </p:childTnLst>
                                </p:cTn>
                              </p:par>
                            </p:childTnLst>
                          </p:cTn>
                        </p:par>
                        <p:par>
                          <p:cTn id="22" fill="hold" nodeType="afterGroup">
                            <p:stCondLst>
                              <p:cond delay="3000"/>
                            </p:stCondLst>
                            <p:childTnLst>
                              <p:par>
                                <p:cTn id="23" presetID="1" presetClass="entr" presetSubtype="0" fill="hold" grpId="0" nodeType="afterEffect">
                                  <p:stCondLst>
                                    <p:cond delay="0"/>
                                  </p:stCondLst>
                                  <p:childTnLst>
                                    <p:set>
                                      <p:cBhvr>
                                        <p:cTn id="24" dur="1" fill="hold">
                                          <p:stCondLst>
                                            <p:cond delay="499"/>
                                          </p:stCondLst>
                                        </p:cTn>
                                        <p:tgtEl>
                                          <p:spTgt spid="40981"/>
                                        </p:tgtEl>
                                        <p:attrNameLst>
                                          <p:attrName>style.visibility</p:attrName>
                                        </p:attrNameLst>
                                      </p:cBhvr>
                                      <p:to>
                                        <p:strVal val="visible"/>
                                      </p:to>
                                    </p:set>
                                  </p:childTnLst>
                                </p:cTn>
                              </p:par>
                            </p:childTnLst>
                          </p:cTn>
                        </p:par>
                        <p:par>
                          <p:cTn id="25" fill="hold" nodeType="afterGroup">
                            <p:stCondLst>
                              <p:cond delay="3500"/>
                            </p:stCondLst>
                            <p:childTnLst>
                              <p:par>
                                <p:cTn id="26" presetID="1" presetClass="entr" presetSubtype="0" fill="hold" grpId="0" nodeType="afterEffect">
                                  <p:stCondLst>
                                    <p:cond delay="0"/>
                                  </p:stCondLst>
                                  <p:childTnLst>
                                    <p:set>
                                      <p:cBhvr>
                                        <p:cTn id="27" dur="1" fill="hold">
                                          <p:stCondLst>
                                            <p:cond delay="499"/>
                                          </p:stCondLst>
                                        </p:cTn>
                                        <p:tgtEl>
                                          <p:spTgt spid="40986"/>
                                        </p:tgtEl>
                                        <p:attrNameLst>
                                          <p:attrName>style.visibility</p:attrName>
                                        </p:attrNameLst>
                                      </p:cBhvr>
                                      <p:to>
                                        <p:strVal val="visible"/>
                                      </p:to>
                                    </p:set>
                                  </p:childTnLst>
                                </p:cTn>
                              </p:par>
                            </p:childTnLst>
                          </p:cTn>
                        </p:par>
                        <p:par>
                          <p:cTn id="28" fill="hold" nodeType="afterGroup">
                            <p:stCondLst>
                              <p:cond delay="4000"/>
                            </p:stCondLst>
                            <p:childTnLst>
                              <p:par>
                                <p:cTn id="29" presetID="1" presetClass="entr" presetSubtype="0" fill="hold" grpId="0" nodeType="afterEffect">
                                  <p:stCondLst>
                                    <p:cond delay="0"/>
                                  </p:stCondLst>
                                  <p:childTnLst>
                                    <p:set>
                                      <p:cBhvr>
                                        <p:cTn id="30" dur="1" fill="hold">
                                          <p:stCondLst>
                                            <p:cond delay="499"/>
                                          </p:stCondLst>
                                        </p:cTn>
                                        <p:tgtEl>
                                          <p:spTgt spid="409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75" grpId="0" autoUpdateAnimBg="0"/>
      <p:bldP spid="40976" grpId="0" autoUpdateAnimBg="0"/>
      <p:bldP spid="40977" grpId="0" autoUpdateAnimBg="0"/>
      <p:bldP spid="40978" grpId="0" autoUpdateAnimBg="0"/>
      <p:bldP spid="40979" grpId="0" animBg="1" autoUpdateAnimBg="0"/>
      <p:bldP spid="40980" grpId="0" animBg="1" autoUpdateAnimBg="0"/>
      <p:bldP spid="40981" grpId="0" autoUpdateAnimBg="0"/>
      <p:bldP spid="40986" grpId="0" autoUpdateAnimBg="0"/>
      <p:bldP spid="4099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descr="vulk"/>
          <p:cNvPicPr>
            <a:picLocks noChangeAspect="1" noChangeArrowheads="1"/>
          </p:cNvPicPr>
          <p:nvPr/>
        </p:nvPicPr>
        <p:blipFill>
          <a:blip r:embed="rId2" cstate="print"/>
          <a:srcRect/>
          <a:stretch>
            <a:fillRect/>
          </a:stretch>
        </p:blipFill>
        <p:spPr bwMode="auto">
          <a:xfrm>
            <a:off x="250825" y="3500438"/>
            <a:ext cx="8713788" cy="3098800"/>
          </a:xfrm>
          <a:prstGeom prst="rect">
            <a:avLst/>
          </a:prstGeom>
          <a:noFill/>
          <a:ln w="9525">
            <a:noFill/>
            <a:miter lim="800000"/>
            <a:headEnd/>
            <a:tailEnd/>
          </a:ln>
        </p:spPr>
      </p:pic>
      <p:sp>
        <p:nvSpPr>
          <p:cNvPr id="54275" name="Text Box 3"/>
          <p:cNvSpPr txBox="1">
            <a:spLocks noChangeArrowheads="1"/>
          </p:cNvSpPr>
          <p:nvPr/>
        </p:nvSpPr>
        <p:spPr bwMode="auto">
          <a:xfrm>
            <a:off x="468313" y="188913"/>
            <a:ext cx="8351837" cy="779462"/>
          </a:xfrm>
          <a:prstGeom prst="rect">
            <a:avLst/>
          </a:prstGeom>
          <a:solidFill>
            <a:srgbClr val="FFFF00"/>
          </a:solidFill>
          <a:ln w="9525">
            <a:noFill/>
            <a:miter lim="800000"/>
            <a:headEnd/>
            <a:tailEnd/>
          </a:ln>
        </p:spPr>
        <p:txBody>
          <a:bodyPr>
            <a:spAutoFit/>
          </a:bodyPr>
          <a:lstStyle/>
          <a:p>
            <a:pPr>
              <a:spcBef>
                <a:spcPct val="50000"/>
              </a:spcBef>
            </a:pPr>
            <a:r>
              <a:rPr lang="nl-BE" sz="1800" b="1">
                <a:latin typeface="Arial" charset="0"/>
              </a:rPr>
              <a:t>Divergeren                                             Convergeren</a:t>
            </a:r>
          </a:p>
          <a:p>
            <a:pPr>
              <a:spcBef>
                <a:spcPct val="50000"/>
              </a:spcBef>
            </a:pPr>
            <a:r>
              <a:rPr lang="nl-BE" sz="1800" b="1">
                <a:latin typeface="Arial" charset="0"/>
              </a:rPr>
              <a:t>uit elkaar bewegen                          naar elkaar toe bewegen</a:t>
            </a:r>
          </a:p>
        </p:txBody>
      </p:sp>
      <p:sp>
        <p:nvSpPr>
          <p:cNvPr id="54276" name="Line 4"/>
          <p:cNvSpPr>
            <a:spLocks noChangeShapeType="1"/>
          </p:cNvSpPr>
          <p:nvPr/>
        </p:nvSpPr>
        <p:spPr bwMode="auto">
          <a:xfrm>
            <a:off x="2771775" y="188913"/>
            <a:ext cx="1588" cy="808037"/>
          </a:xfrm>
          <a:prstGeom prst="line">
            <a:avLst/>
          </a:prstGeom>
          <a:noFill/>
          <a:ln w="9525">
            <a:solidFill>
              <a:schemeClr val="tx1"/>
            </a:solidFill>
            <a:round/>
            <a:headEnd/>
            <a:tailEnd/>
          </a:ln>
        </p:spPr>
        <p:txBody>
          <a:bodyPr/>
          <a:lstStyle/>
          <a:p>
            <a:endParaRPr lang="nl-BE"/>
          </a:p>
        </p:txBody>
      </p:sp>
      <p:sp>
        <p:nvSpPr>
          <p:cNvPr id="54277" name="Line 5"/>
          <p:cNvSpPr>
            <a:spLocks noChangeShapeType="1"/>
          </p:cNvSpPr>
          <p:nvPr/>
        </p:nvSpPr>
        <p:spPr bwMode="auto">
          <a:xfrm>
            <a:off x="2771775" y="1196975"/>
            <a:ext cx="1588" cy="441325"/>
          </a:xfrm>
          <a:prstGeom prst="line">
            <a:avLst/>
          </a:prstGeom>
          <a:noFill/>
          <a:ln w="9525">
            <a:solidFill>
              <a:schemeClr val="tx1"/>
            </a:solidFill>
            <a:round/>
            <a:headEnd/>
            <a:tailEnd/>
          </a:ln>
        </p:spPr>
        <p:txBody>
          <a:bodyPr/>
          <a:lstStyle/>
          <a:p>
            <a:endParaRPr lang="nl-BE"/>
          </a:p>
        </p:txBody>
      </p:sp>
      <p:sp>
        <p:nvSpPr>
          <p:cNvPr id="54278" name="Line 6"/>
          <p:cNvSpPr>
            <a:spLocks noChangeShapeType="1"/>
          </p:cNvSpPr>
          <p:nvPr/>
        </p:nvSpPr>
        <p:spPr bwMode="auto">
          <a:xfrm>
            <a:off x="2771775" y="908050"/>
            <a:ext cx="1588" cy="442913"/>
          </a:xfrm>
          <a:prstGeom prst="line">
            <a:avLst/>
          </a:prstGeom>
          <a:noFill/>
          <a:ln w="9525">
            <a:solidFill>
              <a:schemeClr val="tx1"/>
            </a:solidFill>
            <a:round/>
            <a:headEnd/>
            <a:tailEnd/>
          </a:ln>
        </p:spPr>
        <p:txBody>
          <a:bodyPr/>
          <a:lstStyle/>
          <a:p>
            <a:endParaRPr lang="nl-BE"/>
          </a:p>
        </p:txBody>
      </p:sp>
      <p:sp>
        <p:nvSpPr>
          <p:cNvPr id="54279" name="Line 7"/>
          <p:cNvSpPr>
            <a:spLocks noChangeShapeType="1"/>
          </p:cNvSpPr>
          <p:nvPr/>
        </p:nvSpPr>
        <p:spPr bwMode="auto">
          <a:xfrm>
            <a:off x="4643438" y="981075"/>
            <a:ext cx="1587" cy="660400"/>
          </a:xfrm>
          <a:prstGeom prst="line">
            <a:avLst/>
          </a:prstGeom>
          <a:noFill/>
          <a:ln w="9525">
            <a:solidFill>
              <a:schemeClr val="tx1"/>
            </a:solidFill>
            <a:round/>
            <a:headEnd/>
            <a:tailEnd/>
          </a:ln>
        </p:spPr>
        <p:txBody>
          <a:bodyPr/>
          <a:lstStyle/>
          <a:p>
            <a:endParaRPr lang="nl-BE"/>
          </a:p>
        </p:txBody>
      </p:sp>
      <p:sp>
        <p:nvSpPr>
          <p:cNvPr id="54280" name="Line 8"/>
          <p:cNvSpPr>
            <a:spLocks noChangeShapeType="1"/>
          </p:cNvSpPr>
          <p:nvPr/>
        </p:nvSpPr>
        <p:spPr bwMode="auto">
          <a:xfrm>
            <a:off x="6732588" y="981075"/>
            <a:ext cx="1587" cy="660400"/>
          </a:xfrm>
          <a:prstGeom prst="line">
            <a:avLst/>
          </a:prstGeom>
          <a:noFill/>
          <a:ln w="9525">
            <a:solidFill>
              <a:schemeClr val="tx1"/>
            </a:solidFill>
            <a:round/>
            <a:headEnd/>
            <a:tailEnd/>
          </a:ln>
        </p:spPr>
        <p:txBody>
          <a:bodyPr/>
          <a:lstStyle/>
          <a:p>
            <a:endParaRPr lang="nl-BE"/>
          </a:p>
        </p:txBody>
      </p:sp>
      <p:sp>
        <p:nvSpPr>
          <p:cNvPr id="54281" name="Text Box 9"/>
          <p:cNvSpPr txBox="1">
            <a:spLocks noChangeArrowheads="1"/>
          </p:cNvSpPr>
          <p:nvPr/>
        </p:nvSpPr>
        <p:spPr bwMode="auto">
          <a:xfrm>
            <a:off x="468313" y="981075"/>
            <a:ext cx="2303462" cy="641350"/>
          </a:xfrm>
          <a:prstGeom prst="rect">
            <a:avLst/>
          </a:prstGeom>
          <a:solidFill>
            <a:srgbClr val="00FFFF"/>
          </a:solidFill>
          <a:ln w="9525">
            <a:noFill/>
            <a:miter lim="800000"/>
            <a:headEnd/>
            <a:tailEnd/>
          </a:ln>
        </p:spPr>
        <p:txBody>
          <a:bodyPr>
            <a:spAutoFit/>
          </a:bodyPr>
          <a:lstStyle/>
          <a:p>
            <a:pPr>
              <a:spcBef>
                <a:spcPct val="50000"/>
              </a:spcBef>
            </a:pPr>
            <a:r>
              <a:rPr lang="nl-BE" sz="1800">
                <a:latin typeface="Arial" charset="0"/>
              </a:rPr>
              <a:t>mid-oceanische </a:t>
            </a:r>
            <a:br>
              <a:rPr lang="nl-BE" sz="1800">
                <a:latin typeface="Arial" charset="0"/>
              </a:rPr>
            </a:br>
            <a:r>
              <a:rPr lang="nl-BE" sz="1800">
                <a:latin typeface="Arial" charset="0"/>
              </a:rPr>
              <a:t>   rug</a:t>
            </a:r>
          </a:p>
        </p:txBody>
      </p:sp>
      <p:sp>
        <p:nvSpPr>
          <p:cNvPr id="54282" name="Text Box 10"/>
          <p:cNvSpPr txBox="1">
            <a:spLocks noChangeArrowheads="1"/>
          </p:cNvSpPr>
          <p:nvPr/>
        </p:nvSpPr>
        <p:spPr bwMode="auto">
          <a:xfrm>
            <a:off x="4932363" y="981075"/>
            <a:ext cx="1944687" cy="641350"/>
          </a:xfrm>
          <a:prstGeom prst="rect">
            <a:avLst/>
          </a:prstGeom>
          <a:solidFill>
            <a:srgbClr val="FF9900"/>
          </a:solidFill>
          <a:ln w="9525">
            <a:noFill/>
            <a:miter lim="800000"/>
            <a:headEnd/>
            <a:tailEnd/>
          </a:ln>
        </p:spPr>
        <p:txBody>
          <a:bodyPr>
            <a:spAutoFit/>
          </a:bodyPr>
          <a:lstStyle/>
          <a:p>
            <a:pPr>
              <a:spcBef>
                <a:spcPct val="50000"/>
              </a:spcBef>
            </a:pPr>
            <a:r>
              <a:rPr lang="nl-BE" sz="1800">
                <a:latin typeface="Arial" charset="0"/>
              </a:rPr>
              <a:t>oceanische korst oceanische korst</a:t>
            </a:r>
          </a:p>
        </p:txBody>
      </p:sp>
      <p:sp>
        <p:nvSpPr>
          <p:cNvPr id="54283" name="Text Box 11"/>
          <p:cNvSpPr txBox="1">
            <a:spLocks noChangeArrowheads="1"/>
          </p:cNvSpPr>
          <p:nvPr/>
        </p:nvSpPr>
        <p:spPr bwMode="auto">
          <a:xfrm>
            <a:off x="2771775" y="981075"/>
            <a:ext cx="2160588" cy="641350"/>
          </a:xfrm>
          <a:prstGeom prst="rect">
            <a:avLst/>
          </a:prstGeom>
          <a:solidFill>
            <a:srgbClr val="00FF00"/>
          </a:solidFill>
          <a:ln w="9525">
            <a:noFill/>
            <a:miter lim="800000"/>
            <a:headEnd/>
            <a:tailEnd/>
          </a:ln>
        </p:spPr>
        <p:txBody>
          <a:bodyPr>
            <a:spAutoFit/>
          </a:bodyPr>
          <a:lstStyle/>
          <a:p>
            <a:pPr>
              <a:spcBef>
                <a:spcPct val="50000"/>
              </a:spcBef>
            </a:pPr>
            <a:r>
              <a:rPr lang="nl-BE" sz="1800">
                <a:latin typeface="Arial" charset="0"/>
              </a:rPr>
              <a:t>oceanische korst</a:t>
            </a:r>
            <a:br>
              <a:rPr lang="nl-BE" sz="1800">
                <a:latin typeface="Arial" charset="0"/>
              </a:rPr>
            </a:br>
            <a:r>
              <a:rPr lang="nl-BE" sz="1800">
                <a:latin typeface="Arial" charset="0"/>
              </a:rPr>
              <a:t>continentale korst</a:t>
            </a:r>
          </a:p>
        </p:txBody>
      </p:sp>
      <p:sp>
        <p:nvSpPr>
          <p:cNvPr id="54284" name="Text Box 12"/>
          <p:cNvSpPr txBox="1">
            <a:spLocks noChangeArrowheads="1"/>
          </p:cNvSpPr>
          <p:nvPr/>
        </p:nvSpPr>
        <p:spPr bwMode="auto">
          <a:xfrm>
            <a:off x="6804025" y="981075"/>
            <a:ext cx="2016125" cy="641350"/>
          </a:xfrm>
          <a:prstGeom prst="rect">
            <a:avLst/>
          </a:prstGeom>
          <a:solidFill>
            <a:srgbClr val="FF0000"/>
          </a:solidFill>
          <a:ln w="9525">
            <a:noFill/>
            <a:miter lim="800000"/>
            <a:headEnd/>
            <a:tailEnd/>
          </a:ln>
        </p:spPr>
        <p:txBody>
          <a:bodyPr>
            <a:spAutoFit/>
          </a:bodyPr>
          <a:lstStyle/>
          <a:p>
            <a:pPr>
              <a:spcBef>
                <a:spcPct val="50000"/>
              </a:spcBef>
            </a:pPr>
            <a:r>
              <a:rPr lang="nl-BE" sz="1800">
                <a:latin typeface="Arial" charset="0"/>
              </a:rPr>
              <a:t>continentale korst continentale korst</a:t>
            </a:r>
          </a:p>
        </p:txBody>
      </p:sp>
      <p:sp>
        <p:nvSpPr>
          <p:cNvPr id="41997" name="AutoShape 13"/>
          <p:cNvSpPr>
            <a:spLocks noChangeArrowheads="1"/>
          </p:cNvSpPr>
          <p:nvPr/>
        </p:nvSpPr>
        <p:spPr bwMode="auto">
          <a:xfrm>
            <a:off x="5580063" y="1557338"/>
            <a:ext cx="647700" cy="863600"/>
          </a:xfrm>
          <a:prstGeom prst="downArrow">
            <a:avLst>
              <a:gd name="adj1" fmla="val 50000"/>
              <a:gd name="adj2" fmla="val 33333"/>
            </a:avLst>
          </a:prstGeom>
          <a:solidFill>
            <a:srgbClr val="FF0000"/>
          </a:solidFill>
          <a:ln w="9525">
            <a:solidFill>
              <a:schemeClr val="tx1"/>
            </a:solidFill>
            <a:miter lim="800000"/>
            <a:headEnd/>
            <a:tailEnd/>
          </a:ln>
        </p:spPr>
        <p:txBody>
          <a:bodyPr wrap="none" anchor="ctr"/>
          <a:lstStyle/>
          <a:p>
            <a:endParaRPr lang="nl-BE"/>
          </a:p>
        </p:txBody>
      </p:sp>
      <p:sp>
        <p:nvSpPr>
          <p:cNvPr id="41998" name="Text Box 14"/>
          <p:cNvSpPr txBox="1">
            <a:spLocks noChangeArrowheads="1"/>
          </p:cNvSpPr>
          <p:nvPr/>
        </p:nvSpPr>
        <p:spPr bwMode="auto">
          <a:xfrm>
            <a:off x="611188" y="3357563"/>
            <a:ext cx="2016125" cy="396875"/>
          </a:xfrm>
          <a:prstGeom prst="rect">
            <a:avLst/>
          </a:prstGeom>
          <a:noFill/>
          <a:ln w="9525">
            <a:noFill/>
            <a:miter lim="800000"/>
            <a:headEnd/>
            <a:tailEnd/>
          </a:ln>
        </p:spPr>
        <p:txBody>
          <a:bodyPr>
            <a:spAutoFit/>
          </a:bodyPr>
          <a:lstStyle/>
          <a:p>
            <a:pPr>
              <a:spcBef>
                <a:spcPct val="50000"/>
              </a:spcBef>
            </a:pPr>
            <a:r>
              <a:rPr lang="nl-BE" sz="2000" b="1">
                <a:solidFill>
                  <a:srgbClr val="0066FF"/>
                </a:solidFill>
              </a:rPr>
              <a:t>oceanische korst</a:t>
            </a:r>
          </a:p>
        </p:txBody>
      </p:sp>
      <p:sp>
        <p:nvSpPr>
          <p:cNvPr id="41999" name="Text Box 15"/>
          <p:cNvSpPr txBox="1">
            <a:spLocks noChangeArrowheads="1"/>
          </p:cNvSpPr>
          <p:nvPr/>
        </p:nvSpPr>
        <p:spPr bwMode="auto">
          <a:xfrm>
            <a:off x="2051050" y="2636838"/>
            <a:ext cx="1223963" cy="396875"/>
          </a:xfrm>
          <a:prstGeom prst="rect">
            <a:avLst/>
          </a:prstGeom>
          <a:noFill/>
          <a:ln w="9525">
            <a:noFill/>
            <a:miter lim="800000"/>
            <a:headEnd/>
            <a:tailEnd/>
          </a:ln>
        </p:spPr>
        <p:txBody>
          <a:bodyPr>
            <a:spAutoFit/>
          </a:bodyPr>
          <a:lstStyle/>
          <a:p>
            <a:pPr>
              <a:spcBef>
                <a:spcPct val="50000"/>
              </a:spcBef>
            </a:pPr>
            <a:r>
              <a:rPr lang="nl-BE" sz="2000" b="1">
                <a:solidFill>
                  <a:srgbClr val="0066FF"/>
                </a:solidFill>
              </a:rPr>
              <a:t>oceaan</a:t>
            </a:r>
          </a:p>
        </p:txBody>
      </p:sp>
      <p:sp>
        <p:nvSpPr>
          <p:cNvPr id="42000" name="Text Box 16"/>
          <p:cNvSpPr txBox="1">
            <a:spLocks noChangeArrowheads="1"/>
          </p:cNvSpPr>
          <p:nvPr/>
        </p:nvSpPr>
        <p:spPr bwMode="auto">
          <a:xfrm>
            <a:off x="395288" y="2636838"/>
            <a:ext cx="1655762" cy="396875"/>
          </a:xfrm>
          <a:prstGeom prst="rect">
            <a:avLst/>
          </a:prstGeom>
          <a:noFill/>
          <a:ln w="9525">
            <a:noFill/>
            <a:miter lim="800000"/>
            <a:headEnd/>
            <a:tailEnd/>
          </a:ln>
        </p:spPr>
        <p:txBody>
          <a:bodyPr>
            <a:spAutoFit/>
          </a:bodyPr>
          <a:lstStyle/>
          <a:p>
            <a:pPr>
              <a:spcBef>
                <a:spcPct val="50000"/>
              </a:spcBef>
            </a:pPr>
            <a:r>
              <a:rPr lang="nl-BE" sz="2000" b="1">
                <a:solidFill>
                  <a:srgbClr val="0066FF"/>
                </a:solidFill>
              </a:rPr>
              <a:t>asthenosfeer</a:t>
            </a:r>
          </a:p>
        </p:txBody>
      </p:sp>
      <p:sp>
        <p:nvSpPr>
          <p:cNvPr id="42001" name="Text Box 17"/>
          <p:cNvSpPr txBox="1">
            <a:spLocks noChangeArrowheads="1"/>
          </p:cNvSpPr>
          <p:nvPr/>
        </p:nvSpPr>
        <p:spPr bwMode="auto">
          <a:xfrm>
            <a:off x="3995738" y="2349500"/>
            <a:ext cx="1871662" cy="701675"/>
          </a:xfrm>
          <a:prstGeom prst="rect">
            <a:avLst/>
          </a:prstGeom>
          <a:noFill/>
          <a:ln w="9525">
            <a:noFill/>
            <a:miter lim="800000"/>
            <a:headEnd/>
            <a:tailEnd/>
          </a:ln>
        </p:spPr>
        <p:txBody>
          <a:bodyPr>
            <a:spAutoFit/>
          </a:bodyPr>
          <a:lstStyle/>
          <a:p>
            <a:pPr>
              <a:spcBef>
                <a:spcPct val="50000"/>
              </a:spcBef>
            </a:pPr>
            <a:r>
              <a:rPr lang="nl-BE" sz="2000" b="1">
                <a:solidFill>
                  <a:srgbClr val="0066FF"/>
                </a:solidFill>
              </a:rPr>
              <a:t>vulkanische eilandenboog</a:t>
            </a:r>
          </a:p>
        </p:txBody>
      </p:sp>
      <p:sp>
        <p:nvSpPr>
          <p:cNvPr id="42002" name="Text Box 18"/>
          <p:cNvSpPr txBox="1">
            <a:spLocks noChangeArrowheads="1"/>
          </p:cNvSpPr>
          <p:nvPr/>
        </p:nvSpPr>
        <p:spPr bwMode="auto">
          <a:xfrm>
            <a:off x="6588125" y="2420938"/>
            <a:ext cx="2160588" cy="396875"/>
          </a:xfrm>
          <a:prstGeom prst="rect">
            <a:avLst/>
          </a:prstGeom>
          <a:noFill/>
          <a:ln w="9525">
            <a:noFill/>
            <a:miter lim="800000"/>
            <a:headEnd/>
            <a:tailEnd/>
          </a:ln>
        </p:spPr>
        <p:txBody>
          <a:bodyPr>
            <a:spAutoFit/>
          </a:bodyPr>
          <a:lstStyle/>
          <a:p>
            <a:pPr>
              <a:spcBef>
                <a:spcPct val="50000"/>
              </a:spcBef>
            </a:pPr>
            <a:r>
              <a:rPr lang="nl-BE" sz="2000" b="1">
                <a:solidFill>
                  <a:srgbClr val="0066FF"/>
                </a:solidFill>
              </a:rPr>
              <a:t>oceanische korst</a:t>
            </a:r>
          </a:p>
        </p:txBody>
      </p:sp>
      <p:sp>
        <p:nvSpPr>
          <p:cNvPr id="54291" name="Line 19"/>
          <p:cNvSpPr>
            <a:spLocks noChangeShapeType="1"/>
          </p:cNvSpPr>
          <p:nvPr/>
        </p:nvSpPr>
        <p:spPr bwMode="auto">
          <a:xfrm>
            <a:off x="265113" y="4386263"/>
            <a:ext cx="3744912" cy="0"/>
          </a:xfrm>
          <a:prstGeom prst="line">
            <a:avLst/>
          </a:prstGeom>
          <a:noFill/>
          <a:ln w="25400">
            <a:solidFill>
              <a:srgbClr val="0000FF"/>
            </a:solidFill>
            <a:round/>
            <a:headEnd/>
            <a:tailEnd/>
          </a:ln>
        </p:spPr>
        <p:txBody>
          <a:bodyPr/>
          <a:lstStyle/>
          <a:p>
            <a:endParaRPr lang="nl-BE"/>
          </a:p>
        </p:txBody>
      </p:sp>
      <p:sp>
        <p:nvSpPr>
          <p:cNvPr id="54292" name="Line 20"/>
          <p:cNvSpPr>
            <a:spLocks noChangeShapeType="1"/>
          </p:cNvSpPr>
          <p:nvPr/>
        </p:nvSpPr>
        <p:spPr bwMode="auto">
          <a:xfrm>
            <a:off x="5332413" y="4346575"/>
            <a:ext cx="3095625" cy="0"/>
          </a:xfrm>
          <a:prstGeom prst="line">
            <a:avLst/>
          </a:prstGeom>
          <a:noFill/>
          <a:ln w="25400">
            <a:solidFill>
              <a:srgbClr val="0000FF"/>
            </a:solidFill>
            <a:round/>
            <a:headEnd/>
            <a:tailEnd/>
          </a:ln>
        </p:spPr>
        <p:txBody>
          <a:bodyPr/>
          <a:lstStyle/>
          <a:p>
            <a:endParaRPr lang="nl-BE"/>
          </a:p>
        </p:txBody>
      </p:sp>
      <p:sp>
        <p:nvSpPr>
          <p:cNvPr id="54293" name="Line 21"/>
          <p:cNvSpPr>
            <a:spLocks noChangeShapeType="1"/>
          </p:cNvSpPr>
          <p:nvPr/>
        </p:nvSpPr>
        <p:spPr bwMode="auto">
          <a:xfrm flipV="1">
            <a:off x="1258888" y="3789363"/>
            <a:ext cx="0" cy="720725"/>
          </a:xfrm>
          <a:prstGeom prst="line">
            <a:avLst/>
          </a:prstGeom>
          <a:noFill/>
          <a:ln w="25400">
            <a:solidFill>
              <a:schemeClr val="tx1"/>
            </a:solidFill>
            <a:round/>
            <a:headEnd/>
            <a:tailEnd type="triangle" w="med" len="med"/>
          </a:ln>
        </p:spPr>
        <p:txBody>
          <a:bodyPr/>
          <a:lstStyle/>
          <a:p>
            <a:endParaRPr lang="nl-BE"/>
          </a:p>
        </p:txBody>
      </p:sp>
      <p:sp>
        <p:nvSpPr>
          <p:cNvPr id="54294" name="Line 22"/>
          <p:cNvSpPr>
            <a:spLocks noChangeShapeType="1"/>
          </p:cNvSpPr>
          <p:nvPr/>
        </p:nvSpPr>
        <p:spPr bwMode="auto">
          <a:xfrm flipV="1">
            <a:off x="2627313" y="3068638"/>
            <a:ext cx="0" cy="1223962"/>
          </a:xfrm>
          <a:prstGeom prst="line">
            <a:avLst/>
          </a:prstGeom>
          <a:noFill/>
          <a:ln w="25400">
            <a:solidFill>
              <a:schemeClr val="tx1"/>
            </a:solidFill>
            <a:round/>
            <a:headEnd/>
            <a:tailEnd type="triangle" w="med" len="med"/>
          </a:ln>
        </p:spPr>
        <p:txBody>
          <a:bodyPr/>
          <a:lstStyle/>
          <a:p>
            <a:endParaRPr lang="nl-BE"/>
          </a:p>
        </p:txBody>
      </p:sp>
      <p:sp>
        <p:nvSpPr>
          <p:cNvPr id="54295" name="Line 23"/>
          <p:cNvSpPr>
            <a:spLocks noChangeShapeType="1"/>
          </p:cNvSpPr>
          <p:nvPr/>
        </p:nvSpPr>
        <p:spPr bwMode="auto">
          <a:xfrm flipV="1">
            <a:off x="611188" y="3141663"/>
            <a:ext cx="0" cy="2663825"/>
          </a:xfrm>
          <a:prstGeom prst="line">
            <a:avLst/>
          </a:prstGeom>
          <a:noFill/>
          <a:ln w="25400">
            <a:solidFill>
              <a:schemeClr val="tx1"/>
            </a:solidFill>
            <a:round/>
            <a:headEnd/>
            <a:tailEnd type="triangle" w="med" len="med"/>
          </a:ln>
        </p:spPr>
        <p:txBody>
          <a:bodyPr/>
          <a:lstStyle/>
          <a:p>
            <a:endParaRPr lang="nl-BE"/>
          </a:p>
        </p:txBody>
      </p:sp>
      <p:sp>
        <p:nvSpPr>
          <p:cNvPr id="54296" name="Line 24"/>
          <p:cNvSpPr>
            <a:spLocks noChangeShapeType="1"/>
          </p:cNvSpPr>
          <p:nvPr/>
        </p:nvSpPr>
        <p:spPr bwMode="auto">
          <a:xfrm flipV="1">
            <a:off x="6804025" y="3789363"/>
            <a:ext cx="0" cy="1008062"/>
          </a:xfrm>
          <a:prstGeom prst="line">
            <a:avLst/>
          </a:prstGeom>
          <a:noFill/>
          <a:ln w="25400">
            <a:solidFill>
              <a:schemeClr val="tx1"/>
            </a:solidFill>
            <a:round/>
            <a:headEnd/>
            <a:tailEnd type="triangle" w="med" len="med"/>
          </a:ln>
        </p:spPr>
        <p:txBody>
          <a:bodyPr/>
          <a:lstStyle/>
          <a:p>
            <a:endParaRPr lang="nl-BE"/>
          </a:p>
        </p:txBody>
      </p:sp>
      <p:sp>
        <p:nvSpPr>
          <p:cNvPr id="54297" name="Line 25"/>
          <p:cNvSpPr>
            <a:spLocks noChangeShapeType="1"/>
          </p:cNvSpPr>
          <p:nvPr/>
        </p:nvSpPr>
        <p:spPr bwMode="auto">
          <a:xfrm flipV="1">
            <a:off x="7667625" y="2852738"/>
            <a:ext cx="0" cy="1584325"/>
          </a:xfrm>
          <a:prstGeom prst="line">
            <a:avLst/>
          </a:prstGeom>
          <a:noFill/>
          <a:ln w="25400">
            <a:solidFill>
              <a:schemeClr val="tx1"/>
            </a:solidFill>
            <a:round/>
            <a:headEnd/>
            <a:tailEnd type="triangle" w="med" len="med"/>
          </a:ln>
        </p:spPr>
        <p:txBody>
          <a:bodyPr/>
          <a:lstStyle/>
          <a:p>
            <a:endParaRPr lang="nl-BE"/>
          </a:p>
        </p:txBody>
      </p:sp>
      <p:sp>
        <p:nvSpPr>
          <p:cNvPr id="54298" name="Line 26"/>
          <p:cNvSpPr>
            <a:spLocks noChangeShapeType="1"/>
          </p:cNvSpPr>
          <p:nvPr/>
        </p:nvSpPr>
        <p:spPr bwMode="auto">
          <a:xfrm flipV="1">
            <a:off x="4716463" y="3068638"/>
            <a:ext cx="0" cy="1079500"/>
          </a:xfrm>
          <a:prstGeom prst="line">
            <a:avLst/>
          </a:prstGeom>
          <a:noFill/>
          <a:ln w="25400">
            <a:solidFill>
              <a:schemeClr val="tx1"/>
            </a:solidFill>
            <a:round/>
            <a:headEnd/>
            <a:tailEnd type="triangle" w="med" len="med"/>
          </a:ln>
        </p:spPr>
        <p:txBody>
          <a:bodyPr/>
          <a:lstStyle/>
          <a:p>
            <a:endParaRPr lang="nl-BE"/>
          </a:p>
        </p:txBody>
      </p:sp>
      <p:sp>
        <p:nvSpPr>
          <p:cNvPr id="54299" name="Line 27"/>
          <p:cNvSpPr>
            <a:spLocks noChangeShapeType="1"/>
          </p:cNvSpPr>
          <p:nvPr/>
        </p:nvSpPr>
        <p:spPr bwMode="auto">
          <a:xfrm flipV="1">
            <a:off x="3851275" y="3644900"/>
            <a:ext cx="0" cy="792163"/>
          </a:xfrm>
          <a:prstGeom prst="line">
            <a:avLst/>
          </a:prstGeom>
          <a:noFill/>
          <a:ln w="25400">
            <a:solidFill>
              <a:schemeClr val="tx1"/>
            </a:solidFill>
            <a:round/>
            <a:headEnd/>
            <a:tailEnd type="triangle" w="med" len="med"/>
          </a:ln>
        </p:spPr>
        <p:txBody>
          <a:bodyPr/>
          <a:lstStyle/>
          <a:p>
            <a:endParaRPr lang="nl-BE"/>
          </a:p>
        </p:txBody>
      </p:sp>
      <p:sp>
        <p:nvSpPr>
          <p:cNvPr id="42012" name="Text Box 28"/>
          <p:cNvSpPr txBox="1">
            <a:spLocks noChangeArrowheads="1"/>
          </p:cNvSpPr>
          <p:nvPr/>
        </p:nvSpPr>
        <p:spPr bwMode="auto">
          <a:xfrm>
            <a:off x="3132138" y="3213100"/>
            <a:ext cx="1512887" cy="396875"/>
          </a:xfrm>
          <a:prstGeom prst="rect">
            <a:avLst/>
          </a:prstGeom>
          <a:noFill/>
          <a:ln w="9525">
            <a:noFill/>
            <a:miter lim="800000"/>
            <a:headEnd/>
            <a:tailEnd/>
          </a:ln>
        </p:spPr>
        <p:txBody>
          <a:bodyPr>
            <a:spAutoFit/>
          </a:bodyPr>
          <a:lstStyle/>
          <a:p>
            <a:pPr>
              <a:spcBef>
                <a:spcPct val="50000"/>
              </a:spcBef>
            </a:pPr>
            <a:r>
              <a:rPr lang="nl-BE" sz="2000" b="1">
                <a:solidFill>
                  <a:srgbClr val="0066FF"/>
                </a:solidFill>
              </a:rPr>
              <a:t>diepzeetrog</a:t>
            </a:r>
          </a:p>
        </p:txBody>
      </p:sp>
      <p:sp>
        <p:nvSpPr>
          <p:cNvPr id="42013" name="Text Box 29"/>
          <p:cNvSpPr txBox="1">
            <a:spLocks noChangeArrowheads="1"/>
          </p:cNvSpPr>
          <p:nvPr/>
        </p:nvSpPr>
        <p:spPr bwMode="auto">
          <a:xfrm>
            <a:off x="6300788" y="3429000"/>
            <a:ext cx="1584325" cy="396875"/>
          </a:xfrm>
          <a:prstGeom prst="rect">
            <a:avLst/>
          </a:prstGeom>
          <a:noFill/>
          <a:ln w="9525">
            <a:noFill/>
            <a:miter lim="800000"/>
            <a:headEnd/>
            <a:tailEnd/>
          </a:ln>
        </p:spPr>
        <p:txBody>
          <a:bodyPr>
            <a:spAutoFit/>
          </a:bodyPr>
          <a:lstStyle/>
          <a:p>
            <a:pPr>
              <a:spcBef>
                <a:spcPct val="50000"/>
              </a:spcBef>
            </a:pPr>
            <a:r>
              <a:rPr lang="nl-BE" sz="2000" b="1">
                <a:solidFill>
                  <a:srgbClr val="0066FF"/>
                </a:solidFill>
              </a:rPr>
              <a:t>lithosfeer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1997"/>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41998"/>
                                        </p:tgtEl>
                                        <p:attrNameLst>
                                          <p:attrName>style.visibility</p:attrName>
                                        </p:attrNameLst>
                                      </p:cBhvr>
                                      <p:to>
                                        <p:strVal val="visible"/>
                                      </p:to>
                                    </p:set>
                                  </p:childTnLst>
                                </p:cTn>
                              </p:par>
                            </p:childTnLst>
                          </p:cTn>
                        </p:par>
                        <p:par>
                          <p:cTn id="10" fill="hold" nodeType="afterGroup">
                            <p:stCondLst>
                              <p:cond delay="1000"/>
                            </p:stCondLst>
                            <p:childTnLst>
                              <p:par>
                                <p:cTn id="11" presetID="1" presetClass="entr" presetSubtype="0" fill="hold" grpId="0" nodeType="afterEffect">
                                  <p:stCondLst>
                                    <p:cond delay="0"/>
                                  </p:stCondLst>
                                  <p:childTnLst>
                                    <p:set>
                                      <p:cBhvr>
                                        <p:cTn id="12" dur="1" fill="hold">
                                          <p:stCondLst>
                                            <p:cond delay="499"/>
                                          </p:stCondLst>
                                        </p:cTn>
                                        <p:tgtEl>
                                          <p:spTgt spid="41999"/>
                                        </p:tgtEl>
                                        <p:attrNameLst>
                                          <p:attrName>style.visibility</p:attrName>
                                        </p:attrNameLst>
                                      </p:cBhvr>
                                      <p:to>
                                        <p:strVal val="visible"/>
                                      </p:to>
                                    </p:set>
                                  </p:childTnLst>
                                </p:cTn>
                              </p:par>
                            </p:childTnLst>
                          </p:cTn>
                        </p:par>
                        <p:par>
                          <p:cTn id="13" fill="hold" nodeType="afterGroup">
                            <p:stCondLst>
                              <p:cond delay="1500"/>
                            </p:stCondLst>
                            <p:childTnLst>
                              <p:par>
                                <p:cTn id="14" presetID="1" presetClass="entr" presetSubtype="0" fill="hold" grpId="0" nodeType="afterEffect">
                                  <p:stCondLst>
                                    <p:cond delay="0"/>
                                  </p:stCondLst>
                                  <p:childTnLst>
                                    <p:set>
                                      <p:cBhvr>
                                        <p:cTn id="15" dur="1" fill="hold">
                                          <p:stCondLst>
                                            <p:cond delay="499"/>
                                          </p:stCondLst>
                                        </p:cTn>
                                        <p:tgtEl>
                                          <p:spTgt spid="42000"/>
                                        </p:tgtEl>
                                        <p:attrNameLst>
                                          <p:attrName>style.visibility</p:attrName>
                                        </p:attrNameLst>
                                      </p:cBhvr>
                                      <p:to>
                                        <p:strVal val="visible"/>
                                      </p:to>
                                    </p:set>
                                  </p:childTnLst>
                                </p:cTn>
                              </p:par>
                            </p:childTnLst>
                          </p:cTn>
                        </p:par>
                        <p:par>
                          <p:cTn id="16" fill="hold" nodeType="afterGroup">
                            <p:stCondLst>
                              <p:cond delay="2000"/>
                            </p:stCondLst>
                            <p:childTnLst>
                              <p:par>
                                <p:cTn id="17" presetID="1" presetClass="entr" presetSubtype="0" fill="hold" grpId="0" nodeType="afterEffect">
                                  <p:stCondLst>
                                    <p:cond delay="0"/>
                                  </p:stCondLst>
                                  <p:childTnLst>
                                    <p:set>
                                      <p:cBhvr>
                                        <p:cTn id="18" dur="1" fill="hold">
                                          <p:stCondLst>
                                            <p:cond delay="499"/>
                                          </p:stCondLst>
                                        </p:cTn>
                                        <p:tgtEl>
                                          <p:spTgt spid="42001"/>
                                        </p:tgtEl>
                                        <p:attrNameLst>
                                          <p:attrName>style.visibility</p:attrName>
                                        </p:attrNameLst>
                                      </p:cBhvr>
                                      <p:to>
                                        <p:strVal val="visible"/>
                                      </p:to>
                                    </p:set>
                                  </p:childTnLst>
                                </p:cTn>
                              </p:par>
                            </p:childTnLst>
                          </p:cTn>
                        </p:par>
                        <p:par>
                          <p:cTn id="19" fill="hold" nodeType="afterGroup">
                            <p:stCondLst>
                              <p:cond delay="2500"/>
                            </p:stCondLst>
                            <p:childTnLst>
                              <p:par>
                                <p:cTn id="20" presetID="1" presetClass="entr" presetSubtype="0" fill="hold" grpId="0" nodeType="afterEffect">
                                  <p:stCondLst>
                                    <p:cond delay="0"/>
                                  </p:stCondLst>
                                  <p:childTnLst>
                                    <p:set>
                                      <p:cBhvr>
                                        <p:cTn id="21" dur="1" fill="hold">
                                          <p:stCondLst>
                                            <p:cond delay="499"/>
                                          </p:stCondLst>
                                        </p:cTn>
                                        <p:tgtEl>
                                          <p:spTgt spid="42002"/>
                                        </p:tgtEl>
                                        <p:attrNameLst>
                                          <p:attrName>style.visibility</p:attrName>
                                        </p:attrNameLst>
                                      </p:cBhvr>
                                      <p:to>
                                        <p:strVal val="visible"/>
                                      </p:to>
                                    </p:set>
                                  </p:childTnLst>
                                </p:cTn>
                              </p:par>
                            </p:childTnLst>
                          </p:cTn>
                        </p:par>
                        <p:par>
                          <p:cTn id="22" fill="hold" nodeType="afterGroup">
                            <p:stCondLst>
                              <p:cond delay="3000"/>
                            </p:stCondLst>
                            <p:childTnLst>
                              <p:par>
                                <p:cTn id="23" presetID="1" presetClass="entr" presetSubtype="0" fill="hold" grpId="0" nodeType="afterEffect">
                                  <p:stCondLst>
                                    <p:cond delay="0"/>
                                  </p:stCondLst>
                                  <p:childTnLst>
                                    <p:set>
                                      <p:cBhvr>
                                        <p:cTn id="24" dur="1" fill="hold">
                                          <p:stCondLst>
                                            <p:cond delay="499"/>
                                          </p:stCondLst>
                                        </p:cTn>
                                        <p:tgtEl>
                                          <p:spTgt spid="42012"/>
                                        </p:tgtEl>
                                        <p:attrNameLst>
                                          <p:attrName>style.visibility</p:attrName>
                                        </p:attrNameLst>
                                      </p:cBhvr>
                                      <p:to>
                                        <p:strVal val="visible"/>
                                      </p:to>
                                    </p:set>
                                  </p:childTnLst>
                                </p:cTn>
                              </p:par>
                            </p:childTnLst>
                          </p:cTn>
                        </p:par>
                        <p:par>
                          <p:cTn id="25" fill="hold" nodeType="afterGroup">
                            <p:stCondLst>
                              <p:cond delay="3500"/>
                            </p:stCondLst>
                            <p:childTnLst>
                              <p:par>
                                <p:cTn id="26" presetID="1" presetClass="entr" presetSubtype="0" fill="hold" grpId="0" nodeType="afterEffect">
                                  <p:stCondLst>
                                    <p:cond delay="0"/>
                                  </p:stCondLst>
                                  <p:childTnLst>
                                    <p:set>
                                      <p:cBhvr>
                                        <p:cTn id="27" dur="1" fill="hold">
                                          <p:stCondLst>
                                            <p:cond delay="499"/>
                                          </p:stCondLst>
                                        </p:cTn>
                                        <p:tgtEl>
                                          <p:spTgt spid="420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97" grpId="0" animBg="1"/>
      <p:bldP spid="41998" grpId="0" autoUpdateAnimBg="0"/>
      <p:bldP spid="41999" grpId="0" autoUpdateAnimBg="0"/>
      <p:bldP spid="42000" grpId="0" autoUpdateAnimBg="0"/>
      <p:bldP spid="42001" grpId="0" autoUpdateAnimBg="0"/>
      <p:bldP spid="42002" grpId="0" autoUpdateAnimBg="0"/>
      <p:bldP spid="42012" grpId="0" autoUpdateAnimBg="0"/>
      <p:bldP spid="42013" grpId="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descr="Indie-Nepal"/>
          <p:cNvPicPr>
            <a:picLocks noChangeAspect="1" noChangeArrowheads="1"/>
          </p:cNvPicPr>
          <p:nvPr/>
        </p:nvPicPr>
        <p:blipFill>
          <a:blip r:embed="rId2" cstate="print"/>
          <a:srcRect/>
          <a:stretch>
            <a:fillRect/>
          </a:stretch>
        </p:blipFill>
        <p:spPr bwMode="auto">
          <a:xfrm>
            <a:off x="430213" y="3086100"/>
            <a:ext cx="8713787" cy="3771900"/>
          </a:xfrm>
          <a:prstGeom prst="rect">
            <a:avLst/>
          </a:prstGeom>
          <a:noFill/>
          <a:ln w="9525">
            <a:noFill/>
            <a:miter lim="800000"/>
            <a:headEnd/>
            <a:tailEnd/>
          </a:ln>
        </p:spPr>
      </p:pic>
      <p:sp>
        <p:nvSpPr>
          <p:cNvPr id="55299" name="Text Box 3"/>
          <p:cNvSpPr txBox="1">
            <a:spLocks noChangeArrowheads="1"/>
          </p:cNvSpPr>
          <p:nvPr/>
        </p:nvSpPr>
        <p:spPr bwMode="auto">
          <a:xfrm>
            <a:off x="468313" y="188913"/>
            <a:ext cx="8351837" cy="779462"/>
          </a:xfrm>
          <a:prstGeom prst="rect">
            <a:avLst/>
          </a:prstGeom>
          <a:solidFill>
            <a:srgbClr val="FFFF00"/>
          </a:solidFill>
          <a:ln w="9525">
            <a:noFill/>
            <a:miter lim="800000"/>
            <a:headEnd/>
            <a:tailEnd/>
          </a:ln>
        </p:spPr>
        <p:txBody>
          <a:bodyPr>
            <a:spAutoFit/>
          </a:bodyPr>
          <a:lstStyle/>
          <a:p>
            <a:pPr>
              <a:spcBef>
                <a:spcPct val="50000"/>
              </a:spcBef>
            </a:pPr>
            <a:r>
              <a:rPr lang="nl-BE" sz="1800" b="1">
                <a:latin typeface="Arial" charset="0"/>
              </a:rPr>
              <a:t>Divergeren                                             Convergeren</a:t>
            </a:r>
          </a:p>
          <a:p>
            <a:pPr>
              <a:spcBef>
                <a:spcPct val="50000"/>
              </a:spcBef>
            </a:pPr>
            <a:r>
              <a:rPr lang="nl-BE" sz="1800" b="1">
                <a:latin typeface="Arial" charset="0"/>
              </a:rPr>
              <a:t>uit elkaar bewegen                          naar elkaar toe bewegen</a:t>
            </a:r>
          </a:p>
        </p:txBody>
      </p:sp>
      <p:sp>
        <p:nvSpPr>
          <p:cNvPr id="55300" name="Line 4"/>
          <p:cNvSpPr>
            <a:spLocks noChangeShapeType="1"/>
          </p:cNvSpPr>
          <p:nvPr/>
        </p:nvSpPr>
        <p:spPr bwMode="auto">
          <a:xfrm>
            <a:off x="2771775" y="188913"/>
            <a:ext cx="1588" cy="808037"/>
          </a:xfrm>
          <a:prstGeom prst="line">
            <a:avLst/>
          </a:prstGeom>
          <a:noFill/>
          <a:ln w="9525">
            <a:solidFill>
              <a:schemeClr val="tx1"/>
            </a:solidFill>
            <a:round/>
            <a:headEnd/>
            <a:tailEnd/>
          </a:ln>
        </p:spPr>
        <p:txBody>
          <a:bodyPr/>
          <a:lstStyle/>
          <a:p>
            <a:endParaRPr lang="nl-BE"/>
          </a:p>
        </p:txBody>
      </p:sp>
      <p:sp>
        <p:nvSpPr>
          <p:cNvPr id="55301" name="Line 5"/>
          <p:cNvSpPr>
            <a:spLocks noChangeShapeType="1"/>
          </p:cNvSpPr>
          <p:nvPr/>
        </p:nvSpPr>
        <p:spPr bwMode="auto">
          <a:xfrm>
            <a:off x="2771775" y="1196975"/>
            <a:ext cx="1588" cy="441325"/>
          </a:xfrm>
          <a:prstGeom prst="line">
            <a:avLst/>
          </a:prstGeom>
          <a:noFill/>
          <a:ln w="9525">
            <a:solidFill>
              <a:schemeClr val="tx1"/>
            </a:solidFill>
            <a:round/>
            <a:headEnd/>
            <a:tailEnd/>
          </a:ln>
        </p:spPr>
        <p:txBody>
          <a:bodyPr/>
          <a:lstStyle/>
          <a:p>
            <a:endParaRPr lang="nl-BE"/>
          </a:p>
        </p:txBody>
      </p:sp>
      <p:sp>
        <p:nvSpPr>
          <p:cNvPr id="55302" name="Line 6"/>
          <p:cNvSpPr>
            <a:spLocks noChangeShapeType="1"/>
          </p:cNvSpPr>
          <p:nvPr/>
        </p:nvSpPr>
        <p:spPr bwMode="auto">
          <a:xfrm>
            <a:off x="2771775" y="908050"/>
            <a:ext cx="1588" cy="442913"/>
          </a:xfrm>
          <a:prstGeom prst="line">
            <a:avLst/>
          </a:prstGeom>
          <a:noFill/>
          <a:ln w="9525">
            <a:solidFill>
              <a:schemeClr val="tx1"/>
            </a:solidFill>
            <a:round/>
            <a:headEnd/>
            <a:tailEnd/>
          </a:ln>
        </p:spPr>
        <p:txBody>
          <a:bodyPr/>
          <a:lstStyle/>
          <a:p>
            <a:endParaRPr lang="nl-BE"/>
          </a:p>
        </p:txBody>
      </p:sp>
      <p:sp>
        <p:nvSpPr>
          <p:cNvPr id="55303" name="Line 7"/>
          <p:cNvSpPr>
            <a:spLocks noChangeShapeType="1"/>
          </p:cNvSpPr>
          <p:nvPr/>
        </p:nvSpPr>
        <p:spPr bwMode="auto">
          <a:xfrm>
            <a:off x="4643438" y="981075"/>
            <a:ext cx="1587" cy="660400"/>
          </a:xfrm>
          <a:prstGeom prst="line">
            <a:avLst/>
          </a:prstGeom>
          <a:noFill/>
          <a:ln w="9525">
            <a:solidFill>
              <a:schemeClr val="tx1"/>
            </a:solidFill>
            <a:round/>
            <a:headEnd/>
            <a:tailEnd/>
          </a:ln>
        </p:spPr>
        <p:txBody>
          <a:bodyPr/>
          <a:lstStyle/>
          <a:p>
            <a:endParaRPr lang="nl-BE"/>
          </a:p>
        </p:txBody>
      </p:sp>
      <p:sp>
        <p:nvSpPr>
          <p:cNvPr id="55304" name="Line 8"/>
          <p:cNvSpPr>
            <a:spLocks noChangeShapeType="1"/>
          </p:cNvSpPr>
          <p:nvPr/>
        </p:nvSpPr>
        <p:spPr bwMode="auto">
          <a:xfrm>
            <a:off x="6732588" y="981075"/>
            <a:ext cx="1587" cy="660400"/>
          </a:xfrm>
          <a:prstGeom prst="line">
            <a:avLst/>
          </a:prstGeom>
          <a:noFill/>
          <a:ln w="9525">
            <a:solidFill>
              <a:schemeClr val="tx1"/>
            </a:solidFill>
            <a:round/>
            <a:headEnd/>
            <a:tailEnd/>
          </a:ln>
        </p:spPr>
        <p:txBody>
          <a:bodyPr/>
          <a:lstStyle/>
          <a:p>
            <a:endParaRPr lang="nl-BE"/>
          </a:p>
        </p:txBody>
      </p:sp>
      <p:sp>
        <p:nvSpPr>
          <p:cNvPr id="55305" name="Text Box 9"/>
          <p:cNvSpPr txBox="1">
            <a:spLocks noChangeArrowheads="1"/>
          </p:cNvSpPr>
          <p:nvPr/>
        </p:nvSpPr>
        <p:spPr bwMode="auto">
          <a:xfrm>
            <a:off x="468313" y="981075"/>
            <a:ext cx="2303462" cy="641350"/>
          </a:xfrm>
          <a:prstGeom prst="rect">
            <a:avLst/>
          </a:prstGeom>
          <a:solidFill>
            <a:srgbClr val="00FFFF"/>
          </a:solidFill>
          <a:ln w="9525">
            <a:noFill/>
            <a:miter lim="800000"/>
            <a:headEnd/>
            <a:tailEnd/>
          </a:ln>
        </p:spPr>
        <p:txBody>
          <a:bodyPr>
            <a:spAutoFit/>
          </a:bodyPr>
          <a:lstStyle/>
          <a:p>
            <a:pPr>
              <a:spcBef>
                <a:spcPct val="50000"/>
              </a:spcBef>
            </a:pPr>
            <a:r>
              <a:rPr lang="nl-BE" sz="1800">
                <a:latin typeface="Arial" charset="0"/>
              </a:rPr>
              <a:t>mid-oceanische </a:t>
            </a:r>
            <a:br>
              <a:rPr lang="nl-BE" sz="1800">
                <a:latin typeface="Arial" charset="0"/>
              </a:rPr>
            </a:br>
            <a:r>
              <a:rPr lang="nl-BE" sz="1800">
                <a:latin typeface="Arial" charset="0"/>
              </a:rPr>
              <a:t>   rug</a:t>
            </a:r>
          </a:p>
        </p:txBody>
      </p:sp>
      <p:sp>
        <p:nvSpPr>
          <p:cNvPr id="55306" name="Text Box 10"/>
          <p:cNvSpPr txBox="1">
            <a:spLocks noChangeArrowheads="1"/>
          </p:cNvSpPr>
          <p:nvPr/>
        </p:nvSpPr>
        <p:spPr bwMode="auto">
          <a:xfrm>
            <a:off x="4932363" y="981075"/>
            <a:ext cx="1944687" cy="641350"/>
          </a:xfrm>
          <a:prstGeom prst="rect">
            <a:avLst/>
          </a:prstGeom>
          <a:solidFill>
            <a:srgbClr val="FF9900"/>
          </a:solidFill>
          <a:ln w="9525">
            <a:noFill/>
            <a:miter lim="800000"/>
            <a:headEnd/>
            <a:tailEnd/>
          </a:ln>
        </p:spPr>
        <p:txBody>
          <a:bodyPr>
            <a:spAutoFit/>
          </a:bodyPr>
          <a:lstStyle/>
          <a:p>
            <a:pPr>
              <a:spcBef>
                <a:spcPct val="50000"/>
              </a:spcBef>
            </a:pPr>
            <a:r>
              <a:rPr lang="nl-BE" sz="1800">
                <a:latin typeface="Arial" charset="0"/>
              </a:rPr>
              <a:t>oceanische korst oceanische korst</a:t>
            </a:r>
          </a:p>
        </p:txBody>
      </p:sp>
      <p:sp>
        <p:nvSpPr>
          <p:cNvPr id="55307" name="Text Box 11"/>
          <p:cNvSpPr txBox="1">
            <a:spLocks noChangeArrowheads="1"/>
          </p:cNvSpPr>
          <p:nvPr/>
        </p:nvSpPr>
        <p:spPr bwMode="auto">
          <a:xfrm>
            <a:off x="2771775" y="981075"/>
            <a:ext cx="2160588" cy="641350"/>
          </a:xfrm>
          <a:prstGeom prst="rect">
            <a:avLst/>
          </a:prstGeom>
          <a:solidFill>
            <a:srgbClr val="00FF00"/>
          </a:solidFill>
          <a:ln w="9525">
            <a:noFill/>
            <a:miter lim="800000"/>
            <a:headEnd/>
            <a:tailEnd/>
          </a:ln>
        </p:spPr>
        <p:txBody>
          <a:bodyPr>
            <a:spAutoFit/>
          </a:bodyPr>
          <a:lstStyle/>
          <a:p>
            <a:pPr>
              <a:spcBef>
                <a:spcPct val="50000"/>
              </a:spcBef>
            </a:pPr>
            <a:r>
              <a:rPr lang="nl-BE" sz="1800">
                <a:latin typeface="Arial" charset="0"/>
              </a:rPr>
              <a:t>oceanische korst</a:t>
            </a:r>
            <a:br>
              <a:rPr lang="nl-BE" sz="1800">
                <a:latin typeface="Arial" charset="0"/>
              </a:rPr>
            </a:br>
            <a:r>
              <a:rPr lang="nl-BE" sz="1800">
                <a:latin typeface="Arial" charset="0"/>
              </a:rPr>
              <a:t>continentale korst</a:t>
            </a:r>
          </a:p>
        </p:txBody>
      </p:sp>
      <p:sp>
        <p:nvSpPr>
          <p:cNvPr id="55308" name="Text Box 12"/>
          <p:cNvSpPr txBox="1">
            <a:spLocks noChangeArrowheads="1"/>
          </p:cNvSpPr>
          <p:nvPr/>
        </p:nvSpPr>
        <p:spPr bwMode="auto">
          <a:xfrm>
            <a:off x="6804025" y="981075"/>
            <a:ext cx="2016125" cy="641350"/>
          </a:xfrm>
          <a:prstGeom prst="rect">
            <a:avLst/>
          </a:prstGeom>
          <a:solidFill>
            <a:srgbClr val="FF0000"/>
          </a:solidFill>
          <a:ln w="9525">
            <a:noFill/>
            <a:miter lim="800000"/>
            <a:headEnd/>
            <a:tailEnd/>
          </a:ln>
        </p:spPr>
        <p:txBody>
          <a:bodyPr>
            <a:spAutoFit/>
          </a:bodyPr>
          <a:lstStyle/>
          <a:p>
            <a:pPr>
              <a:spcBef>
                <a:spcPct val="50000"/>
              </a:spcBef>
            </a:pPr>
            <a:r>
              <a:rPr lang="nl-BE" sz="1800">
                <a:latin typeface="Arial" charset="0"/>
              </a:rPr>
              <a:t>continentale korst continentale korst</a:t>
            </a:r>
          </a:p>
        </p:txBody>
      </p:sp>
      <p:sp>
        <p:nvSpPr>
          <p:cNvPr id="43021" name="Text Box 13"/>
          <p:cNvSpPr txBox="1">
            <a:spLocks noChangeArrowheads="1"/>
          </p:cNvSpPr>
          <p:nvPr/>
        </p:nvSpPr>
        <p:spPr bwMode="auto">
          <a:xfrm>
            <a:off x="179388" y="2276475"/>
            <a:ext cx="2447925" cy="396875"/>
          </a:xfrm>
          <a:prstGeom prst="rect">
            <a:avLst/>
          </a:prstGeom>
          <a:noFill/>
          <a:ln w="9525">
            <a:noFill/>
            <a:miter lim="800000"/>
            <a:headEnd/>
            <a:tailEnd/>
          </a:ln>
        </p:spPr>
        <p:txBody>
          <a:bodyPr>
            <a:spAutoFit/>
          </a:bodyPr>
          <a:lstStyle/>
          <a:p>
            <a:pPr>
              <a:spcBef>
                <a:spcPct val="50000"/>
              </a:spcBef>
            </a:pPr>
            <a:r>
              <a:rPr lang="nl-BE" sz="2000" b="1">
                <a:solidFill>
                  <a:srgbClr val="0066FF"/>
                </a:solidFill>
              </a:rPr>
              <a:t>continentale korst</a:t>
            </a:r>
          </a:p>
        </p:txBody>
      </p:sp>
      <p:sp>
        <p:nvSpPr>
          <p:cNvPr id="43022" name="Text Box 14"/>
          <p:cNvSpPr txBox="1">
            <a:spLocks noChangeArrowheads="1"/>
          </p:cNvSpPr>
          <p:nvPr/>
        </p:nvSpPr>
        <p:spPr bwMode="auto">
          <a:xfrm>
            <a:off x="1763713" y="2708275"/>
            <a:ext cx="1728787" cy="396875"/>
          </a:xfrm>
          <a:prstGeom prst="rect">
            <a:avLst/>
          </a:prstGeom>
          <a:noFill/>
          <a:ln w="9525">
            <a:noFill/>
            <a:miter lim="800000"/>
            <a:headEnd/>
            <a:tailEnd/>
          </a:ln>
        </p:spPr>
        <p:txBody>
          <a:bodyPr>
            <a:spAutoFit/>
          </a:bodyPr>
          <a:lstStyle/>
          <a:p>
            <a:pPr>
              <a:spcBef>
                <a:spcPct val="50000"/>
              </a:spcBef>
            </a:pPr>
            <a:r>
              <a:rPr lang="nl-BE" sz="2000" b="1">
                <a:solidFill>
                  <a:srgbClr val="0066FF"/>
                </a:solidFill>
              </a:rPr>
              <a:t>asthenosfeer</a:t>
            </a:r>
          </a:p>
        </p:txBody>
      </p:sp>
      <p:sp>
        <p:nvSpPr>
          <p:cNvPr id="43023" name="Text Box 15"/>
          <p:cNvSpPr txBox="1">
            <a:spLocks noChangeArrowheads="1"/>
          </p:cNvSpPr>
          <p:nvPr/>
        </p:nvSpPr>
        <p:spPr bwMode="auto">
          <a:xfrm>
            <a:off x="3708400" y="1844675"/>
            <a:ext cx="2592388" cy="396875"/>
          </a:xfrm>
          <a:prstGeom prst="rect">
            <a:avLst/>
          </a:prstGeom>
          <a:solidFill>
            <a:schemeClr val="bg1"/>
          </a:solidFill>
          <a:ln w="9525">
            <a:noFill/>
            <a:miter lim="800000"/>
            <a:headEnd/>
            <a:tailEnd/>
          </a:ln>
        </p:spPr>
        <p:txBody>
          <a:bodyPr>
            <a:spAutoFit/>
          </a:bodyPr>
          <a:lstStyle/>
          <a:p>
            <a:pPr>
              <a:spcBef>
                <a:spcPct val="50000"/>
              </a:spcBef>
            </a:pPr>
            <a:r>
              <a:rPr lang="nl-BE" sz="2000" b="1">
                <a:solidFill>
                  <a:srgbClr val="0066FF"/>
                </a:solidFill>
              </a:rPr>
              <a:t>continentaal gebergte</a:t>
            </a:r>
          </a:p>
        </p:txBody>
      </p:sp>
      <p:sp>
        <p:nvSpPr>
          <p:cNvPr id="43024" name="Text Box 16"/>
          <p:cNvSpPr txBox="1">
            <a:spLocks noChangeArrowheads="1"/>
          </p:cNvSpPr>
          <p:nvPr/>
        </p:nvSpPr>
        <p:spPr bwMode="auto">
          <a:xfrm>
            <a:off x="6911975" y="2781300"/>
            <a:ext cx="2232025" cy="396875"/>
          </a:xfrm>
          <a:prstGeom prst="rect">
            <a:avLst/>
          </a:prstGeom>
          <a:solidFill>
            <a:schemeClr val="bg1"/>
          </a:solidFill>
          <a:ln w="9525">
            <a:noFill/>
            <a:miter lim="800000"/>
            <a:headEnd/>
            <a:tailEnd/>
          </a:ln>
        </p:spPr>
        <p:txBody>
          <a:bodyPr>
            <a:spAutoFit/>
          </a:bodyPr>
          <a:lstStyle/>
          <a:p>
            <a:pPr>
              <a:spcBef>
                <a:spcPct val="50000"/>
              </a:spcBef>
            </a:pPr>
            <a:r>
              <a:rPr lang="nl-BE" sz="2000" b="1">
                <a:solidFill>
                  <a:srgbClr val="0066FF"/>
                </a:solidFill>
              </a:rPr>
              <a:t>continentale korst</a:t>
            </a:r>
          </a:p>
        </p:txBody>
      </p:sp>
      <p:sp>
        <p:nvSpPr>
          <p:cNvPr id="55313" name="Line 17"/>
          <p:cNvSpPr>
            <a:spLocks noChangeShapeType="1"/>
          </p:cNvSpPr>
          <p:nvPr/>
        </p:nvSpPr>
        <p:spPr bwMode="auto">
          <a:xfrm flipV="1">
            <a:off x="1187450" y="2924175"/>
            <a:ext cx="0" cy="1008063"/>
          </a:xfrm>
          <a:prstGeom prst="line">
            <a:avLst/>
          </a:prstGeom>
          <a:noFill/>
          <a:ln w="25400">
            <a:solidFill>
              <a:schemeClr val="tx1"/>
            </a:solidFill>
            <a:round/>
            <a:headEnd/>
            <a:tailEnd type="triangle" w="med" len="med"/>
          </a:ln>
        </p:spPr>
        <p:txBody>
          <a:bodyPr/>
          <a:lstStyle/>
          <a:p>
            <a:endParaRPr lang="nl-BE"/>
          </a:p>
        </p:txBody>
      </p:sp>
      <p:sp>
        <p:nvSpPr>
          <p:cNvPr id="55314" name="Line 18"/>
          <p:cNvSpPr>
            <a:spLocks noChangeShapeType="1"/>
          </p:cNvSpPr>
          <p:nvPr/>
        </p:nvSpPr>
        <p:spPr bwMode="auto">
          <a:xfrm flipV="1">
            <a:off x="2484438" y="3284538"/>
            <a:ext cx="0" cy="2663825"/>
          </a:xfrm>
          <a:prstGeom prst="line">
            <a:avLst/>
          </a:prstGeom>
          <a:noFill/>
          <a:ln w="25400">
            <a:solidFill>
              <a:schemeClr val="tx1"/>
            </a:solidFill>
            <a:round/>
            <a:headEnd/>
            <a:tailEnd type="triangle" w="med" len="med"/>
          </a:ln>
        </p:spPr>
        <p:txBody>
          <a:bodyPr/>
          <a:lstStyle/>
          <a:p>
            <a:endParaRPr lang="nl-BE"/>
          </a:p>
        </p:txBody>
      </p:sp>
      <p:sp>
        <p:nvSpPr>
          <p:cNvPr id="55315" name="Line 19"/>
          <p:cNvSpPr>
            <a:spLocks noChangeShapeType="1"/>
          </p:cNvSpPr>
          <p:nvPr/>
        </p:nvSpPr>
        <p:spPr bwMode="auto">
          <a:xfrm flipV="1">
            <a:off x="7812088" y="3357563"/>
            <a:ext cx="0" cy="720725"/>
          </a:xfrm>
          <a:prstGeom prst="line">
            <a:avLst/>
          </a:prstGeom>
          <a:noFill/>
          <a:ln w="25400">
            <a:solidFill>
              <a:schemeClr val="tx1"/>
            </a:solidFill>
            <a:round/>
            <a:headEnd/>
            <a:tailEnd type="triangle" w="med" len="med"/>
          </a:ln>
        </p:spPr>
        <p:txBody>
          <a:bodyPr/>
          <a:lstStyle/>
          <a:p>
            <a:endParaRPr lang="nl-BE"/>
          </a:p>
        </p:txBody>
      </p:sp>
      <p:sp>
        <p:nvSpPr>
          <p:cNvPr id="55316" name="Line 20"/>
          <p:cNvSpPr>
            <a:spLocks noChangeShapeType="1"/>
          </p:cNvSpPr>
          <p:nvPr/>
        </p:nvSpPr>
        <p:spPr bwMode="auto">
          <a:xfrm flipV="1">
            <a:off x="6588125" y="2852738"/>
            <a:ext cx="0" cy="1800225"/>
          </a:xfrm>
          <a:prstGeom prst="line">
            <a:avLst/>
          </a:prstGeom>
          <a:noFill/>
          <a:ln w="25400">
            <a:solidFill>
              <a:schemeClr val="tx1"/>
            </a:solidFill>
            <a:round/>
            <a:headEnd/>
            <a:tailEnd type="triangle" w="med" len="med"/>
          </a:ln>
        </p:spPr>
        <p:txBody>
          <a:bodyPr/>
          <a:lstStyle/>
          <a:p>
            <a:endParaRPr lang="nl-BE"/>
          </a:p>
        </p:txBody>
      </p:sp>
      <p:sp>
        <p:nvSpPr>
          <p:cNvPr id="43029" name="Text Box 21"/>
          <p:cNvSpPr txBox="1">
            <a:spLocks noChangeArrowheads="1"/>
          </p:cNvSpPr>
          <p:nvPr/>
        </p:nvSpPr>
        <p:spPr bwMode="auto">
          <a:xfrm>
            <a:off x="5795963" y="2492375"/>
            <a:ext cx="1584325" cy="396875"/>
          </a:xfrm>
          <a:prstGeom prst="rect">
            <a:avLst/>
          </a:prstGeom>
          <a:noFill/>
          <a:ln w="9525">
            <a:noFill/>
            <a:miter lim="800000"/>
            <a:headEnd/>
            <a:tailEnd/>
          </a:ln>
        </p:spPr>
        <p:txBody>
          <a:bodyPr>
            <a:spAutoFit/>
          </a:bodyPr>
          <a:lstStyle/>
          <a:p>
            <a:pPr>
              <a:spcBef>
                <a:spcPct val="50000"/>
              </a:spcBef>
            </a:pPr>
            <a:r>
              <a:rPr lang="nl-BE" sz="2000" b="1">
                <a:solidFill>
                  <a:srgbClr val="0066FF"/>
                </a:solidFill>
              </a:rPr>
              <a:t>lithosfeer</a:t>
            </a:r>
          </a:p>
        </p:txBody>
      </p:sp>
      <p:sp>
        <p:nvSpPr>
          <p:cNvPr id="55318" name="Line 22"/>
          <p:cNvSpPr>
            <a:spLocks noChangeShapeType="1"/>
          </p:cNvSpPr>
          <p:nvPr/>
        </p:nvSpPr>
        <p:spPr bwMode="auto">
          <a:xfrm flipH="1" flipV="1">
            <a:off x="4716463" y="2276475"/>
            <a:ext cx="0" cy="1223963"/>
          </a:xfrm>
          <a:prstGeom prst="line">
            <a:avLst/>
          </a:prstGeom>
          <a:noFill/>
          <a:ln w="25400">
            <a:solidFill>
              <a:schemeClr val="tx1"/>
            </a:solidFill>
            <a:round/>
            <a:headEnd/>
            <a:tailEnd type="triangle" w="med" len="med"/>
          </a:ln>
        </p:spPr>
        <p:txBody>
          <a:bodyPr/>
          <a:lstStyle/>
          <a:p>
            <a:endParaRPr lang="nl-BE"/>
          </a:p>
        </p:txBody>
      </p:sp>
      <p:sp>
        <p:nvSpPr>
          <p:cNvPr id="43031" name="AutoShape 23"/>
          <p:cNvSpPr>
            <a:spLocks noChangeArrowheads="1"/>
          </p:cNvSpPr>
          <p:nvPr/>
        </p:nvSpPr>
        <p:spPr bwMode="auto">
          <a:xfrm>
            <a:off x="7524750" y="1628775"/>
            <a:ext cx="719138" cy="863600"/>
          </a:xfrm>
          <a:prstGeom prst="downArrow">
            <a:avLst>
              <a:gd name="adj1" fmla="val 50000"/>
              <a:gd name="adj2" fmla="val 30022"/>
            </a:avLst>
          </a:prstGeom>
          <a:solidFill>
            <a:srgbClr val="FF0000"/>
          </a:solidFill>
          <a:ln w="9525">
            <a:solidFill>
              <a:schemeClr val="tx1"/>
            </a:solidFill>
            <a:miter lim="800000"/>
            <a:headEnd/>
            <a:tailEnd/>
          </a:ln>
        </p:spPr>
        <p:txBody>
          <a:bodyPr wrap="none" anchor="ctr"/>
          <a:lstStyle/>
          <a:p>
            <a:endParaRPr lang="nl-BE"/>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3021"/>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43022"/>
                                        </p:tgtEl>
                                        <p:attrNameLst>
                                          <p:attrName>style.visibility</p:attrName>
                                        </p:attrNameLst>
                                      </p:cBhvr>
                                      <p:to>
                                        <p:strVal val="visible"/>
                                      </p:to>
                                    </p:set>
                                  </p:childTnLst>
                                </p:cTn>
                              </p:par>
                            </p:childTnLst>
                          </p:cTn>
                        </p:par>
                        <p:par>
                          <p:cTn id="10" fill="hold" nodeType="afterGroup">
                            <p:stCondLst>
                              <p:cond delay="1000"/>
                            </p:stCondLst>
                            <p:childTnLst>
                              <p:par>
                                <p:cTn id="11" presetID="1" presetClass="entr" presetSubtype="0" fill="hold" grpId="0" nodeType="afterEffect">
                                  <p:stCondLst>
                                    <p:cond delay="0"/>
                                  </p:stCondLst>
                                  <p:childTnLst>
                                    <p:set>
                                      <p:cBhvr>
                                        <p:cTn id="12" dur="1" fill="hold">
                                          <p:stCondLst>
                                            <p:cond delay="499"/>
                                          </p:stCondLst>
                                        </p:cTn>
                                        <p:tgtEl>
                                          <p:spTgt spid="43023"/>
                                        </p:tgtEl>
                                        <p:attrNameLst>
                                          <p:attrName>style.visibility</p:attrName>
                                        </p:attrNameLst>
                                      </p:cBhvr>
                                      <p:to>
                                        <p:strVal val="visible"/>
                                      </p:to>
                                    </p:set>
                                  </p:childTnLst>
                                </p:cTn>
                              </p:par>
                            </p:childTnLst>
                          </p:cTn>
                        </p:par>
                        <p:par>
                          <p:cTn id="13" fill="hold" nodeType="afterGroup">
                            <p:stCondLst>
                              <p:cond delay="1500"/>
                            </p:stCondLst>
                            <p:childTnLst>
                              <p:par>
                                <p:cTn id="14" presetID="1" presetClass="entr" presetSubtype="0" fill="hold" grpId="0" nodeType="afterEffect">
                                  <p:stCondLst>
                                    <p:cond delay="0"/>
                                  </p:stCondLst>
                                  <p:childTnLst>
                                    <p:set>
                                      <p:cBhvr>
                                        <p:cTn id="15" dur="1" fill="hold">
                                          <p:stCondLst>
                                            <p:cond delay="499"/>
                                          </p:stCondLst>
                                        </p:cTn>
                                        <p:tgtEl>
                                          <p:spTgt spid="43024"/>
                                        </p:tgtEl>
                                        <p:attrNameLst>
                                          <p:attrName>style.visibility</p:attrName>
                                        </p:attrNameLst>
                                      </p:cBhvr>
                                      <p:to>
                                        <p:strVal val="visible"/>
                                      </p:to>
                                    </p:set>
                                  </p:childTnLst>
                                </p:cTn>
                              </p:par>
                            </p:childTnLst>
                          </p:cTn>
                        </p:par>
                        <p:par>
                          <p:cTn id="16" fill="hold" nodeType="afterGroup">
                            <p:stCondLst>
                              <p:cond delay="2000"/>
                            </p:stCondLst>
                            <p:childTnLst>
                              <p:par>
                                <p:cTn id="17" presetID="1" presetClass="entr" presetSubtype="0" fill="hold" grpId="0" nodeType="afterEffect">
                                  <p:stCondLst>
                                    <p:cond delay="0"/>
                                  </p:stCondLst>
                                  <p:childTnLst>
                                    <p:set>
                                      <p:cBhvr>
                                        <p:cTn id="18" dur="1" fill="hold">
                                          <p:stCondLst>
                                            <p:cond delay="499"/>
                                          </p:stCondLst>
                                        </p:cTn>
                                        <p:tgtEl>
                                          <p:spTgt spid="43029"/>
                                        </p:tgtEl>
                                        <p:attrNameLst>
                                          <p:attrName>style.visibility</p:attrName>
                                        </p:attrNameLst>
                                      </p:cBhvr>
                                      <p:to>
                                        <p:strVal val="visible"/>
                                      </p:to>
                                    </p:set>
                                  </p:childTnLst>
                                </p:cTn>
                              </p:par>
                            </p:childTnLst>
                          </p:cTn>
                        </p:par>
                        <p:par>
                          <p:cTn id="19" fill="hold" nodeType="afterGroup">
                            <p:stCondLst>
                              <p:cond delay="2500"/>
                            </p:stCondLst>
                            <p:childTnLst>
                              <p:par>
                                <p:cTn id="20" presetID="1" presetClass="entr" presetSubtype="0" fill="hold" grpId="0" nodeType="afterEffect">
                                  <p:stCondLst>
                                    <p:cond delay="0"/>
                                  </p:stCondLst>
                                  <p:childTnLst>
                                    <p:set>
                                      <p:cBhvr>
                                        <p:cTn id="21" dur="1" fill="hold">
                                          <p:stCondLst>
                                            <p:cond delay="499"/>
                                          </p:stCondLst>
                                        </p:cTn>
                                        <p:tgtEl>
                                          <p:spTgt spid="430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21" grpId="0" autoUpdateAnimBg="0"/>
      <p:bldP spid="43022" grpId="0" autoUpdateAnimBg="0"/>
      <p:bldP spid="43023" grpId="0" animBg="1" autoUpdateAnimBg="0"/>
      <p:bldP spid="43024" grpId="0" animBg="1" autoUpdateAnimBg="0"/>
      <p:bldP spid="43029" grpId="0" autoUpdateAnimBg="0"/>
      <p:bldP spid="4303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descr="http://www.freewebs.com/roofvogelopvangcuracao/Tektoniek.gif"/>
          <p:cNvPicPr>
            <a:picLocks noChangeAspect="1" noChangeArrowheads="1"/>
          </p:cNvPicPr>
          <p:nvPr/>
        </p:nvPicPr>
        <p:blipFill>
          <a:blip r:embed="rId2" cstate="print">
            <a:lum bright="-10000"/>
          </a:blip>
          <a:srcRect/>
          <a:stretch>
            <a:fillRect/>
          </a:stretch>
        </p:blipFill>
        <p:spPr bwMode="auto">
          <a:xfrm>
            <a:off x="0" y="1196975"/>
            <a:ext cx="9232900" cy="5111750"/>
          </a:xfrm>
          <a:prstGeom prst="rect">
            <a:avLst/>
          </a:prstGeom>
          <a:noFill/>
          <a:ln w="9525">
            <a:noFill/>
            <a:miter lim="800000"/>
            <a:headEnd/>
            <a:tailEnd/>
          </a:ln>
        </p:spPr>
      </p:pic>
      <p:sp>
        <p:nvSpPr>
          <p:cNvPr id="56323" name="Tekstvak 4"/>
          <p:cNvSpPr txBox="1">
            <a:spLocks noChangeArrowheads="1"/>
          </p:cNvSpPr>
          <p:nvPr/>
        </p:nvSpPr>
        <p:spPr bwMode="auto">
          <a:xfrm>
            <a:off x="2484438" y="260350"/>
            <a:ext cx="3595687" cy="646113"/>
          </a:xfrm>
          <a:prstGeom prst="rect">
            <a:avLst/>
          </a:prstGeom>
          <a:noFill/>
          <a:ln w="9525">
            <a:noFill/>
            <a:miter lim="800000"/>
            <a:headEnd/>
            <a:tailEnd/>
          </a:ln>
        </p:spPr>
        <p:txBody>
          <a:bodyPr wrap="none">
            <a:spAutoFit/>
          </a:bodyPr>
          <a:lstStyle/>
          <a:p>
            <a:r>
              <a:rPr lang="nl-BE" sz="3600" b="1">
                <a:latin typeface="Arial" charset="0"/>
                <a:cs typeface="Arial" charset="0"/>
              </a:rPr>
              <a:t>Overzichtfiguur</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ekstvak 1"/>
          <p:cNvSpPr txBox="1">
            <a:spLocks noChangeArrowheads="1"/>
          </p:cNvSpPr>
          <p:nvPr/>
        </p:nvSpPr>
        <p:spPr bwMode="auto">
          <a:xfrm>
            <a:off x="971550" y="404813"/>
            <a:ext cx="7056438" cy="1938337"/>
          </a:xfrm>
          <a:prstGeom prst="rect">
            <a:avLst/>
          </a:prstGeom>
          <a:noFill/>
          <a:ln w="9525">
            <a:noFill/>
            <a:miter lim="800000"/>
            <a:headEnd/>
            <a:tailEnd/>
          </a:ln>
        </p:spPr>
        <p:txBody>
          <a:bodyPr>
            <a:spAutoFit/>
          </a:bodyPr>
          <a:lstStyle/>
          <a:p>
            <a:pPr algn="ctr"/>
            <a:r>
              <a:rPr lang="nl-BE" sz="4000" b="1">
                <a:latin typeface="Arial" charset="0"/>
                <a:cs typeface="Arial" charset="0"/>
              </a:rPr>
              <a:t>CONTINENTENDRIFT </a:t>
            </a:r>
          </a:p>
          <a:p>
            <a:pPr algn="ctr"/>
            <a:r>
              <a:rPr lang="nl-BE" sz="4000" b="1">
                <a:latin typeface="Arial" charset="0"/>
                <a:cs typeface="Arial" charset="0"/>
              </a:rPr>
              <a:t>EN </a:t>
            </a:r>
          </a:p>
          <a:p>
            <a:pPr algn="ctr"/>
            <a:r>
              <a:rPr lang="nl-BE" sz="4000" b="1">
                <a:latin typeface="Arial" charset="0"/>
                <a:cs typeface="Arial" charset="0"/>
              </a:rPr>
              <a:t>GEBERGTEVORMING</a:t>
            </a:r>
          </a:p>
        </p:txBody>
      </p:sp>
      <p:pic>
        <p:nvPicPr>
          <p:cNvPr id="57347" name="Picture 2" descr="http://www.nature.nps.gov/geology/usgsnps/animate/A14.gif"/>
          <p:cNvPicPr>
            <a:picLocks noChangeAspect="1" noChangeArrowheads="1" noCrop="1"/>
          </p:cNvPicPr>
          <p:nvPr/>
        </p:nvPicPr>
        <p:blipFill>
          <a:blip r:embed="rId2" cstate="print"/>
          <a:srcRect/>
          <a:stretch>
            <a:fillRect/>
          </a:stretch>
        </p:blipFill>
        <p:spPr bwMode="auto">
          <a:xfrm>
            <a:off x="395288" y="2924175"/>
            <a:ext cx="3671887" cy="2754313"/>
          </a:xfrm>
          <a:prstGeom prst="rect">
            <a:avLst/>
          </a:prstGeom>
          <a:noFill/>
          <a:ln w="9525">
            <a:noFill/>
            <a:miter lim="800000"/>
            <a:headEnd/>
            <a:tailEnd/>
          </a:ln>
        </p:spPr>
      </p:pic>
      <p:pic>
        <p:nvPicPr>
          <p:cNvPr id="57348" name="Picture 4" descr="http://www.geocraft.com/WVFossils/PageMill_Images/collision.gif"/>
          <p:cNvPicPr>
            <a:picLocks noChangeAspect="1" noChangeArrowheads="1" noCrop="1"/>
          </p:cNvPicPr>
          <p:nvPr/>
        </p:nvPicPr>
        <p:blipFill>
          <a:blip r:embed="rId3" cstate="print"/>
          <a:srcRect/>
          <a:stretch>
            <a:fillRect/>
          </a:stretch>
        </p:blipFill>
        <p:spPr bwMode="auto">
          <a:xfrm>
            <a:off x="4500563" y="2924175"/>
            <a:ext cx="4237037" cy="2736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3" descr="http://geology.com/pangea-continental-drift.gif"/>
          <p:cNvPicPr>
            <a:picLocks noChangeAspect="1" noChangeArrowheads="1"/>
          </p:cNvPicPr>
          <p:nvPr/>
        </p:nvPicPr>
        <p:blipFill>
          <a:blip r:embed="rId2" cstate="print">
            <a:lum bright="-18000"/>
          </a:blip>
          <a:srcRect/>
          <a:stretch>
            <a:fillRect/>
          </a:stretch>
        </p:blipFill>
        <p:spPr bwMode="auto">
          <a:xfrm>
            <a:off x="3962400" y="381000"/>
            <a:ext cx="4972050" cy="6194425"/>
          </a:xfrm>
          <a:prstGeom prst="rect">
            <a:avLst/>
          </a:prstGeom>
          <a:noFill/>
          <a:ln w="9525">
            <a:noFill/>
            <a:miter lim="800000"/>
            <a:headEnd/>
            <a:tailEnd/>
          </a:ln>
        </p:spPr>
      </p:pic>
      <p:sp>
        <p:nvSpPr>
          <p:cNvPr id="58371" name="Text Box 4"/>
          <p:cNvSpPr txBox="1">
            <a:spLocks noChangeArrowheads="1"/>
          </p:cNvSpPr>
          <p:nvPr/>
        </p:nvSpPr>
        <p:spPr bwMode="auto">
          <a:xfrm>
            <a:off x="228600" y="609600"/>
            <a:ext cx="3063875" cy="1190625"/>
          </a:xfrm>
          <a:prstGeom prst="rect">
            <a:avLst/>
          </a:prstGeom>
          <a:noFill/>
          <a:ln w="9525">
            <a:noFill/>
            <a:miter lim="800000"/>
            <a:headEnd/>
            <a:tailEnd/>
          </a:ln>
        </p:spPr>
        <p:txBody>
          <a:bodyPr>
            <a:spAutoFit/>
          </a:bodyPr>
          <a:lstStyle/>
          <a:p>
            <a:pPr algn="ctr"/>
            <a:r>
              <a:rPr lang="fr-BE" sz="3600">
                <a:latin typeface="Arial" charset="0"/>
                <a:cs typeface="Arial" charset="0"/>
              </a:rPr>
              <a:t>Continenten in beweging</a:t>
            </a:r>
            <a:endParaRPr lang="nl-NL" sz="3600">
              <a:latin typeface="Arial" charset="0"/>
              <a:cs typeface="Arial" charset="0"/>
            </a:endParaRPr>
          </a:p>
        </p:txBody>
      </p:sp>
      <p:sp>
        <p:nvSpPr>
          <p:cNvPr id="44037" name="Text Box 5"/>
          <p:cNvSpPr txBox="1">
            <a:spLocks noChangeArrowheads="1"/>
          </p:cNvSpPr>
          <p:nvPr/>
        </p:nvSpPr>
        <p:spPr bwMode="auto">
          <a:xfrm>
            <a:off x="0" y="2844800"/>
            <a:ext cx="4572000" cy="954088"/>
          </a:xfrm>
          <a:prstGeom prst="rect">
            <a:avLst/>
          </a:prstGeom>
          <a:noFill/>
          <a:ln w="9525">
            <a:noFill/>
            <a:miter lim="800000"/>
            <a:headEnd/>
            <a:tailEnd/>
          </a:ln>
        </p:spPr>
        <p:txBody>
          <a:bodyPr>
            <a:spAutoFit/>
          </a:bodyPr>
          <a:lstStyle/>
          <a:p>
            <a:r>
              <a:rPr lang="fr-BE" sz="2800">
                <a:latin typeface="Arial" charset="0"/>
                <a:cs typeface="Arial" charset="0"/>
              </a:rPr>
              <a:t>225 miljoen jaar geleden </a:t>
            </a:r>
          </a:p>
          <a:p>
            <a:r>
              <a:rPr lang="fr-BE" sz="2800">
                <a:latin typeface="Arial" charset="0"/>
                <a:cs typeface="Arial" charset="0"/>
              </a:rPr>
              <a:t>Supercontinent Pangaea</a:t>
            </a:r>
            <a:endParaRPr lang="nl-NL" sz="2800">
              <a:latin typeface="Arial" charset="0"/>
              <a:cs typeface="Arial" charset="0"/>
            </a:endParaRPr>
          </a:p>
        </p:txBody>
      </p:sp>
      <p:sp>
        <p:nvSpPr>
          <p:cNvPr id="44039" name="Line 7"/>
          <p:cNvSpPr>
            <a:spLocks noChangeShapeType="1"/>
          </p:cNvSpPr>
          <p:nvPr/>
        </p:nvSpPr>
        <p:spPr bwMode="auto">
          <a:xfrm flipV="1">
            <a:off x="1905000" y="1219200"/>
            <a:ext cx="2819400" cy="1752600"/>
          </a:xfrm>
          <a:prstGeom prst="line">
            <a:avLst/>
          </a:prstGeom>
          <a:noFill/>
          <a:ln w="53975">
            <a:solidFill>
              <a:schemeClr val="tx1"/>
            </a:solidFill>
            <a:round/>
            <a:headEnd/>
            <a:tailEnd type="triangle" w="med" len="med"/>
          </a:ln>
        </p:spPr>
        <p:txBody>
          <a:bodyPr/>
          <a:lstStyle/>
          <a:p>
            <a:endParaRPr lang="nl-BE"/>
          </a:p>
        </p:txBody>
      </p:sp>
      <p:sp>
        <p:nvSpPr>
          <p:cNvPr id="44040" name="Text Box 8"/>
          <p:cNvSpPr txBox="1">
            <a:spLocks noChangeArrowheads="1"/>
          </p:cNvSpPr>
          <p:nvPr/>
        </p:nvSpPr>
        <p:spPr bwMode="auto">
          <a:xfrm>
            <a:off x="381000" y="4953000"/>
            <a:ext cx="4838700" cy="1077913"/>
          </a:xfrm>
          <a:prstGeom prst="rect">
            <a:avLst/>
          </a:prstGeom>
          <a:noFill/>
          <a:ln w="9525">
            <a:noFill/>
            <a:miter lim="800000"/>
            <a:headEnd/>
            <a:tailEnd/>
          </a:ln>
        </p:spPr>
        <p:txBody>
          <a:bodyPr>
            <a:spAutoFit/>
          </a:bodyPr>
          <a:lstStyle/>
          <a:p>
            <a:r>
              <a:rPr lang="fr-BE" sz="3200" b="1">
                <a:latin typeface="Arial" charset="0"/>
                <a:cs typeface="Arial" charset="0"/>
              </a:rPr>
              <a:t>De continenten zijn nog altijd in beweging !</a:t>
            </a:r>
            <a:endParaRPr lang="nl-NL" sz="3200" b="1">
              <a:latin typeface="Arial"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4037"/>
                                        </p:tgtEl>
                                        <p:attrNameLst>
                                          <p:attrName>style.visibility</p:attrName>
                                        </p:attrNameLst>
                                      </p:cBhvr>
                                      <p:to>
                                        <p:strVal val="visible"/>
                                      </p:to>
                                    </p:set>
                                    <p:anim calcmode="lin" valueType="num">
                                      <p:cBhvr additive="base">
                                        <p:cTn id="7" dur="500" fill="hold"/>
                                        <p:tgtEl>
                                          <p:spTgt spid="44037"/>
                                        </p:tgtEl>
                                        <p:attrNameLst>
                                          <p:attrName>ppt_x</p:attrName>
                                        </p:attrNameLst>
                                      </p:cBhvr>
                                      <p:tavLst>
                                        <p:tav tm="0">
                                          <p:val>
                                            <p:strVal val="0-#ppt_w/2"/>
                                          </p:val>
                                        </p:tav>
                                        <p:tav tm="100000">
                                          <p:val>
                                            <p:strVal val="#ppt_x"/>
                                          </p:val>
                                        </p:tav>
                                      </p:tavLst>
                                    </p:anim>
                                    <p:anim calcmode="lin" valueType="num">
                                      <p:cBhvr additive="base">
                                        <p:cTn id="8" dur="500" fill="hold"/>
                                        <p:tgtEl>
                                          <p:spTgt spid="44037"/>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1" presetClass="entr" presetSubtype="0" fill="hold" grpId="0" nodeType="afterEffect">
                                  <p:stCondLst>
                                    <p:cond delay="0"/>
                                  </p:stCondLst>
                                  <p:childTnLst>
                                    <p:set>
                                      <p:cBhvr>
                                        <p:cTn id="11" dur="1" fill="hold">
                                          <p:stCondLst>
                                            <p:cond delay="499"/>
                                          </p:stCondLst>
                                        </p:cTn>
                                        <p:tgtEl>
                                          <p:spTgt spid="44039"/>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2" presetClass="entr" presetSubtype="8" fill="hold" grpId="0" nodeType="clickEffect">
                                  <p:stCondLst>
                                    <p:cond delay="0"/>
                                  </p:stCondLst>
                                  <p:childTnLst>
                                    <p:set>
                                      <p:cBhvr>
                                        <p:cTn id="15" dur="1" fill="hold">
                                          <p:stCondLst>
                                            <p:cond delay="0"/>
                                          </p:stCondLst>
                                        </p:cTn>
                                        <p:tgtEl>
                                          <p:spTgt spid="44040"/>
                                        </p:tgtEl>
                                        <p:attrNameLst>
                                          <p:attrName>style.visibility</p:attrName>
                                        </p:attrNameLst>
                                      </p:cBhvr>
                                      <p:to>
                                        <p:strVal val="visible"/>
                                      </p:to>
                                    </p:set>
                                    <p:anim calcmode="lin" valueType="num">
                                      <p:cBhvr additive="base">
                                        <p:cTn id="16" dur="500" fill="hold"/>
                                        <p:tgtEl>
                                          <p:spTgt spid="44040"/>
                                        </p:tgtEl>
                                        <p:attrNameLst>
                                          <p:attrName>ppt_x</p:attrName>
                                        </p:attrNameLst>
                                      </p:cBhvr>
                                      <p:tavLst>
                                        <p:tav tm="0">
                                          <p:val>
                                            <p:strVal val="0-#ppt_w/2"/>
                                          </p:val>
                                        </p:tav>
                                        <p:tav tm="100000">
                                          <p:val>
                                            <p:strVal val="#ppt_x"/>
                                          </p:val>
                                        </p:tav>
                                      </p:tavLst>
                                    </p:anim>
                                    <p:anim calcmode="lin" valueType="num">
                                      <p:cBhvr additive="base">
                                        <p:cTn id="17" dur="500" fill="hold"/>
                                        <p:tgtEl>
                                          <p:spTgt spid="440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7" grpId="0" autoUpdateAnimBg="0"/>
      <p:bldP spid="44039" grpId="0" animBg="1"/>
      <p:bldP spid="44040" grpId="0"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ext Box 2"/>
          <p:cNvSpPr txBox="1">
            <a:spLocks noChangeArrowheads="1"/>
          </p:cNvSpPr>
          <p:nvPr/>
        </p:nvSpPr>
        <p:spPr bwMode="auto">
          <a:xfrm>
            <a:off x="1660525" y="301625"/>
            <a:ext cx="6289675" cy="708025"/>
          </a:xfrm>
          <a:prstGeom prst="rect">
            <a:avLst/>
          </a:prstGeom>
          <a:noFill/>
          <a:ln w="9525">
            <a:noFill/>
            <a:miter lim="800000"/>
            <a:headEnd/>
            <a:tailEnd/>
          </a:ln>
        </p:spPr>
        <p:txBody>
          <a:bodyPr wrap="none">
            <a:spAutoFit/>
          </a:bodyPr>
          <a:lstStyle/>
          <a:p>
            <a:r>
              <a:rPr lang="fr-BE" sz="4000" u="sng">
                <a:latin typeface="Arial" charset="0"/>
                <a:cs typeface="Arial" charset="0"/>
              </a:rPr>
              <a:t>De gebergteplooiingsfasen</a:t>
            </a:r>
            <a:endParaRPr lang="nl-NL" sz="4000" u="sng">
              <a:latin typeface="Arial" charset="0"/>
              <a:cs typeface="Arial" charset="0"/>
            </a:endParaRPr>
          </a:p>
        </p:txBody>
      </p:sp>
      <p:pic>
        <p:nvPicPr>
          <p:cNvPr id="59395" name="Picture 3" descr="C:\Documents and Settings\Jeroen\Mijn documenten\aardrijkskunde\afbeeldingen\plooiingsfasen.jpg"/>
          <p:cNvPicPr>
            <a:picLocks noChangeAspect="1" noChangeArrowheads="1"/>
          </p:cNvPicPr>
          <p:nvPr/>
        </p:nvPicPr>
        <p:blipFill>
          <a:blip r:embed="rId2" cstate="print">
            <a:lum bright="-24000" contrast="12000"/>
          </a:blip>
          <a:srcRect/>
          <a:stretch>
            <a:fillRect/>
          </a:stretch>
        </p:blipFill>
        <p:spPr bwMode="auto">
          <a:xfrm>
            <a:off x="609600" y="1066800"/>
            <a:ext cx="7848600" cy="5551488"/>
          </a:xfrm>
          <a:prstGeom prst="rect">
            <a:avLst/>
          </a:prstGeom>
          <a:noFill/>
          <a:ln w="9525">
            <a:noFill/>
            <a:miter lim="800000"/>
            <a:headEnd/>
            <a:tailEnd/>
          </a:ln>
        </p:spPr>
      </p:pic>
      <p:pic>
        <p:nvPicPr>
          <p:cNvPr id="59396" name="Picture 6" descr="http://www.vvsneekwitzwart.nl/Data/SWZ/Modules/TekstPagina/Front/images/_specifiek/M_663/filmpje.jpg">
            <a:hlinkClick r:id="rId3"/>
          </p:cNvPr>
          <p:cNvPicPr>
            <a:picLocks noChangeAspect="1" noChangeArrowheads="1"/>
          </p:cNvPicPr>
          <p:nvPr/>
        </p:nvPicPr>
        <p:blipFill>
          <a:blip r:embed="rId4" cstate="print"/>
          <a:srcRect/>
          <a:stretch>
            <a:fillRect/>
          </a:stretch>
        </p:blipFill>
        <p:spPr bwMode="auto">
          <a:xfrm>
            <a:off x="323850" y="5661025"/>
            <a:ext cx="923925" cy="923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ext Box 2"/>
          <p:cNvSpPr txBox="1">
            <a:spLocks noChangeArrowheads="1"/>
          </p:cNvSpPr>
          <p:nvPr/>
        </p:nvSpPr>
        <p:spPr bwMode="auto">
          <a:xfrm>
            <a:off x="381000" y="381000"/>
            <a:ext cx="8763000" cy="954088"/>
          </a:xfrm>
          <a:prstGeom prst="rect">
            <a:avLst/>
          </a:prstGeom>
          <a:noFill/>
          <a:ln w="9525">
            <a:noFill/>
            <a:miter lim="800000"/>
            <a:headEnd/>
            <a:tailEnd/>
          </a:ln>
        </p:spPr>
        <p:txBody>
          <a:bodyPr>
            <a:spAutoFit/>
          </a:bodyPr>
          <a:lstStyle/>
          <a:p>
            <a:r>
              <a:rPr lang="fr-BE" sz="2800">
                <a:latin typeface="Arial" charset="0"/>
                <a:cs typeface="Arial" charset="0"/>
              </a:rPr>
              <a:t>Precambrische plooiingsfase : 600 miljoen jaar geleden</a:t>
            </a:r>
            <a:endParaRPr lang="nl-NL" sz="2800">
              <a:latin typeface="Arial" charset="0"/>
              <a:cs typeface="Arial" charset="0"/>
            </a:endParaRPr>
          </a:p>
        </p:txBody>
      </p:sp>
      <p:pic>
        <p:nvPicPr>
          <p:cNvPr id="60419" name="Picture 3" descr="C:\Documents and Settings\Jeroen\Mijn documenten\aardrijkskunde\afbeeldingen\plooiingsfasen.jpg"/>
          <p:cNvPicPr>
            <a:picLocks noChangeAspect="1" noChangeArrowheads="1"/>
          </p:cNvPicPr>
          <p:nvPr/>
        </p:nvPicPr>
        <p:blipFill>
          <a:blip r:embed="rId2" cstate="print">
            <a:lum bright="-24000" contrast="12000"/>
          </a:blip>
          <a:srcRect b="18214"/>
          <a:stretch>
            <a:fillRect/>
          </a:stretch>
        </p:blipFill>
        <p:spPr bwMode="auto">
          <a:xfrm>
            <a:off x="1066800" y="2590800"/>
            <a:ext cx="7010400" cy="4056063"/>
          </a:xfrm>
          <a:prstGeom prst="rect">
            <a:avLst/>
          </a:prstGeom>
          <a:noFill/>
          <a:ln w="9525">
            <a:noFill/>
            <a:miter lim="800000"/>
            <a:headEnd/>
            <a:tailEnd/>
          </a:ln>
        </p:spPr>
      </p:pic>
      <p:sp>
        <p:nvSpPr>
          <p:cNvPr id="60420" name="Text Box 4"/>
          <p:cNvSpPr txBox="1">
            <a:spLocks noChangeArrowheads="1"/>
          </p:cNvSpPr>
          <p:nvPr/>
        </p:nvSpPr>
        <p:spPr bwMode="auto">
          <a:xfrm>
            <a:off x="1979613" y="908050"/>
            <a:ext cx="6275387" cy="461963"/>
          </a:xfrm>
          <a:prstGeom prst="rect">
            <a:avLst/>
          </a:prstGeom>
          <a:noFill/>
          <a:ln w="9525">
            <a:noFill/>
            <a:miter lim="800000"/>
            <a:headEnd/>
            <a:tailEnd/>
          </a:ln>
        </p:spPr>
        <p:txBody>
          <a:bodyPr wrap="none">
            <a:spAutoFit/>
          </a:bodyPr>
          <a:lstStyle/>
          <a:p>
            <a:r>
              <a:rPr lang="fr-BE">
                <a:latin typeface="Arial" charset="0"/>
                <a:cs typeface="Arial" charset="0"/>
              </a:rPr>
              <a:t>Vbn : Canadees Schild , Afrikaans Schild , ...</a:t>
            </a:r>
            <a:endParaRPr lang="nl-NL">
              <a:latin typeface="Arial" charset="0"/>
              <a:cs typeface="Arial" charset="0"/>
            </a:endParaRPr>
          </a:p>
        </p:txBody>
      </p:sp>
      <p:sp>
        <p:nvSpPr>
          <p:cNvPr id="47109" name="Line 5"/>
          <p:cNvSpPr>
            <a:spLocks noChangeShapeType="1"/>
          </p:cNvSpPr>
          <p:nvPr/>
        </p:nvSpPr>
        <p:spPr bwMode="auto">
          <a:xfrm flipH="1">
            <a:off x="3124200" y="1341438"/>
            <a:ext cx="439738" cy="2011362"/>
          </a:xfrm>
          <a:prstGeom prst="line">
            <a:avLst/>
          </a:prstGeom>
          <a:noFill/>
          <a:ln w="50800">
            <a:solidFill>
              <a:schemeClr val="tx1"/>
            </a:solidFill>
            <a:round/>
            <a:headEnd/>
            <a:tailEnd type="triangle" w="med" len="med"/>
          </a:ln>
        </p:spPr>
        <p:txBody>
          <a:bodyPr/>
          <a:lstStyle/>
          <a:p>
            <a:endParaRPr lang="nl-BE"/>
          </a:p>
        </p:txBody>
      </p:sp>
      <p:sp>
        <p:nvSpPr>
          <p:cNvPr id="47110" name="Line 6"/>
          <p:cNvSpPr>
            <a:spLocks noChangeShapeType="1"/>
          </p:cNvSpPr>
          <p:nvPr/>
        </p:nvSpPr>
        <p:spPr bwMode="auto">
          <a:xfrm flipH="1">
            <a:off x="5024438" y="1412875"/>
            <a:ext cx="1276350" cy="3119438"/>
          </a:xfrm>
          <a:prstGeom prst="line">
            <a:avLst/>
          </a:prstGeom>
          <a:noFill/>
          <a:ln w="50800">
            <a:solidFill>
              <a:schemeClr val="tx1"/>
            </a:solidFill>
            <a:round/>
            <a:headEnd/>
            <a:tailEnd type="triangle" w="med" len="med"/>
          </a:ln>
        </p:spPr>
        <p:txBody>
          <a:bodyPr/>
          <a:lstStyle/>
          <a:p>
            <a:endParaRPr lang="nl-BE"/>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710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71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9" grpId="0" animBg="1"/>
      <p:bldP spid="4711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ext Box 2"/>
          <p:cNvSpPr txBox="1">
            <a:spLocks noChangeArrowheads="1"/>
          </p:cNvSpPr>
          <p:nvPr/>
        </p:nvSpPr>
        <p:spPr bwMode="auto">
          <a:xfrm>
            <a:off x="381000" y="381000"/>
            <a:ext cx="8763000" cy="519113"/>
          </a:xfrm>
          <a:prstGeom prst="rect">
            <a:avLst/>
          </a:prstGeom>
          <a:noFill/>
          <a:ln w="9525">
            <a:noFill/>
            <a:miter lim="800000"/>
            <a:headEnd/>
            <a:tailEnd/>
          </a:ln>
        </p:spPr>
        <p:txBody>
          <a:bodyPr>
            <a:spAutoFit/>
          </a:bodyPr>
          <a:lstStyle/>
          <a:p>
            <a:r>
              <a:rPr lang="fr-BE" sz="2800">
                <a:latin typeface="Arial" charset="0"/>
                <a:cs typeface="Arial" charset="0"/>
              </a:rPr>
              <a:t>Caledonische plooiingsfase : 430 miljoen jaar geleden</a:t>
            </a:r>
            <a:endParaRPr lang="nl-NL" sz="2800">
              <a:latin typeface="Arial" charset="0"/>
              <a:cs typeface="Arial" charset="0"/>
            </a:endParaRPr>
          </a:p>
        </p:txBody>
      </p:sp>
      <p:sp>
        <p:nvSpPr>
          <p:cNvPr id="61443" name="Text Box 3"/>
          <p:cNvSpPr txBox="1">
            <a:spLocks noChangeArrowheads="1"/>
          </p:cNvSpPr>
          <p:nvPr/>
        </p:nvSpPr>
        <p:spPr bwMode="auto">
          <a:xfrm>
            <a:off x="441325" y="955675"/>
            <a:ext cx="6738938" cy="461963"/>
          </a:xfrm>
          <a:prstGeom prst="rect">
            <a:avLst/>
          </a:prstGeom>
          <a:noFill/>
          <a:ln w="9525">
            <a:noFill/>
            <a:miter lim="800000"/>
            <a:headEnd/>
            <a:tailEnd/>
          </a:ln>
        </p:spPr>
        <p:txBody>
          <a:bodyPr wrap="none">
            <a:spAutoFit/>
          </a:bodyPr>
          <a:lstStyle/>
          <a:p>
            <a:r>
              <a:rPr lang="fr-BE">
                <a:latin typeface="Arial" charset="0"/>
                <a:cs typeface="Arial" charset="0"/>
              </a:rPr>
              <a:t>Vbn : Noorwegen , Highlands van Schotland , ...</a:t>
            </a:r>
            <a:endParaRPr lang="nl-NL">
              <a:latin typeface="Arial" charset="0"/>
              <a:cs typeface="Arial" charset="0"/>
            </a:endParaRPr>
          </a:p>
        </p:txBody>
      </p:sp>
      <p:pic>
        <p:nvPicPr>
          <p:cNvPr id="61444" name="Picture 4" descr="C:\Documents and Settings\Jeroen\Mijn documenten\aardrijkskunde\afbeeldingen\gebergten europa.jpg"/>
          <p:cNvPicPr>
            <a:picLocks noChangeAspect="1" noChangeArrowheads="1"/>
          </p:cNvPicPr>
          <p:nvPr/>
        </p:nvPicPr>
        <p:blipFill>
          <a:blip r:embed="rId2" cstate="print">
            <a:lum bright="-18000" contrast="12000"/>
          </a:blip>
          <a:srcRect b="12271"/>
          <a:stretch>
            <a:fillRect/>
          </a:stretch>
        </p:blipFill>
        <p:spPr bwMode="auto">
          <a:xfrm>
            <a:off x="2133600" y="2133600"/>
            <a:ext cx="5162550" cy="4267200"/>
          </a:xfrm>
          <a:prstGeom prst="rect">
            <a:avLst/>
          </a:prstGeom>
          <a:noFill/>
          <a:ln w="9525">
            <a:noFill/>
            <a:miter lim="800000"/>
            <a:headEnd/>
            <a:tailEnd/>
          </a:ln>
        </p:spPr>
      </p:pic>
      <p:sp>
        <p:nvSpPr>
          <p:cNvPr id="48133" name="Line 5"/>
          <p:cNvSpPr>
            <a:spLocks noChangeShapeType="1"/>
          </p:cNvSpPr>
          <p:nvPr/>
        </p:nvSpPr>
        <p:spPr bwMode="auto">
          <a:xfrm flipH="1">
            <a:off x="3048000" y="1371600"/>
            <a:ext cx="1143000" cy="2362200"/>
          </a:xfrm>
          <a:prstGeom prst="line">
            <a:avLst/>
          </a:prstGeom>
          <a:noFill/>
          <a:ln w="50800">
            <a:solidFill>
              <a:schemeClr val="tx1"/>
            </a:solidFill>
            <a:round/>
            <a:headEnd/>
            <a:tailEnd type="triangle" w="med" len="med"/>
          </a:ln>
        </p:spPr>
        <p:txBody>
          <a:bodyPr/>
          <a:lstStyle/>
          <a:p>
            <a:endParaRPr lang="nl-BE"/>
          </a:p>
        </p:txBody>
      </p:sp>
      <p:sp>
        <p:nvSpPr>
          <p:cNvPr id="48134" name="Line 6"/>
          <p:cNvSpPr>
            <a:spLocks noChangeShapeType="1"/>
          </p:cNvSpPr>
          <p:nvPr/>
        </p:nvSpPr>
        <p:spPr bwMode="auto">
          <a:xfrm>
            <a:off x="2133600" y="1447800"/>
            <a:ext cx="1981200" cy="1600200"/>
          </a:xfrm>
          <a:prstGeom prst="line">
            <a:avLst/>
          </a:prstGeom>
          <a:noFill/>
          <a:ln w="50800">
            <a:solidFill>
              <a:schemeClr val="tx1"/>
            </a:solidFill>
            <a:round/>
            <a:headEnd/>
            <a:tailEnd type="triangle" w="med" len="med"/>
          </a:ln>
        </p:spPr>
        <p:txBody>
          <a:bodyPr/>
          <a:lstStyle/>
          <a:p>
            <a:endParaRPr lang="nl-BE"/>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813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81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3" grpId="0" animBg="1"/>
      <p:bldP spid="4813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3" descr="mid-ocean rug"/>
          <p:cNvPicPr>
            <a:picLocks noChangeAspect="1" noChangeArrowheads="1"/>
          </p:cNvPicPr>
          <p:nvPr/>
        </p:nvPicPr>
        <p:blipFill>
          <a:blip r:embed="rId2" cstate="print"/>
          <a:srcRect/>
          <a:stretch>
            <a:fillRect/>
          </a:stretch>
        </p:blipFill>
        <p:spPr bwMode="auto">
          <a:xfrm>
            <a:off x="5586413" y="476250"/>
            <a:ext cx="3557587" cy="3960813"/>
          </a:xfrm>
          <a:prstGeom prst="rect">
            <a:avLst/>
          </a:prstGeom>
          <a:noFill/>
          <a:ln w="9525">
            <a:noFill/>
            <a:miter lim="800000"/>
            <a:headEnd/>
            <a:tailEnd/>
          </a:ln>
        </p:spPr>
      </p:pic>
      <p:pic>
        <p:nvPicPr>
          <p:cNvPr id="34819" name="Picture 4" descr="afrika rift"/>
          <p:cNvPicPr>
            <a:picLocks noChangeAspect="1" noChangeArrowheads="1"/>
          </p:cNvPicPr>
          <p:nvPr/>
        </p:nvPicPr>
        <p:blipFill>
          <a:blip r:embed="rId3" cstate="print"/>
          <a:srcRect/>
          <a:stretch>
            <a:fillRect/>
          </a:stretch>
        </p:blipFill>
        <p:spPr bwMode="auto">
          <a:xfrm>
            <a:off x="6264275" y="4938713"/>
            <a:ext cx="2879725" cy="1919287"/>
          </a:xfrm>
          <a:prstGeom prst="rect">
            <a:avLst/>
          </a:prstGeom>
          <a:noFill/>
          <a:ln w="9525">
            <a:noFill/>
            <a:miter lim="800000"/>
            <a:headEnd/>
            <a:tailEnd/>
          </a:ln>
        </p:spPr>
      </p:pic>
      <p:pic>
        <p:nvPicPr>
          <p:cNvPr id="34820" name="Picture 5" descr="vorming van surtsey"/>
          <p:cNvPicPr>
            <a:picLocks noChangeAspect="1" noChangeArrowheads="1"/>
          </p:cNvPicPr>
          <p:nvPr/>
        </p:nvPicPr>
        <p:blipFill>
          <a:blip r:embed="rId4" cstate="print"/>
          <a:srcRect/>
          <a:stretch>
            <a:fillRect/>
          </a:stretch>
        </p:blipFill>
        <p:spPr bwMode="auto">
          <a:xfrm>
            <a:off x="0" y="4932363"/>
            <a:ext cx="2665413" cy="1925637"/>
          </a:xfrm>
          <a:prstGeom prst="rect">
            <a:avLst/>
          </a:prstGeom>
          <a:noFill/>
          <a:ln w="9525">
            <a:noFill/>
            <a:miter lim="800000"/>
            <a:headEnd/>
            <a:tailEnd/>
          </a:ln>
        </p:spPr>
      </p:pic>
      <p:sp>
        <p:nvSpPr>
          <p:cNvPr id="33798" name="Text Box 6"/>
          <p:cNvSpPr txBox="1">
            <a:spLocks noChangeArrowheads="1"/>
          </p:cNvSpPr>
          <p:nvPr/>
        </p:nvSpPr>
        <p:spPr bwMode="auto">
          <a:xfrm>
            <a:off x="4500563" y="6072188"/>
            <a:ext cx="1655762" cy="366712"/>
          </a:xfrm>
          <a:prstGeom prst="rect">
            <a:avLst/>
          </a:prstGeom>
          <a:noFill/>
          <a:ln w="9525">
            <a:noFill/>
            <a:miter lim="800000"/>
            <a:headEnd/>
            <a:tailEnd/>
          </a:ln>
        </p:spPr>
        <p:txBody>
          <a:bodyPr>
            <a:spAutoFit/>
          </a:bodyPr>
          <a:lstStyle/>
          <a:p>
            <a:pPr>
              <a:spcBef>
                <a:spcPct val="50000"/>
              </a:spcBef>
            </a:pPr>
            <a:r>
              <a:rPr lang="nl-BE" sz="1800" b="1">
                <a:solidFill>
                  <a:srgbClr val="0066FF"/>
                </a:solidFill>
                <a:latin typeface="Arial" charset="0"/>
              </a:rPr>
              <a:t>Fase B</a:t>
            </a:r>
          </a:p>
        </p:txBody>
      </p:sp>
      <p:sp>
        <p:nvSpPr>
          <p:cNvPr id="33799" name="Text Box 7"/>
          <p:cNvSpPr txBox="1">
            <a:spLocks noChangeArrowheads="1"/>
          </p:cNvSpPr>
          <p:nvPr/>
        </p:nvSpPr>
        <p:spPr bwMode="auto">
          <a:xfrm>
            <a:off x="2627313" y="3429000"/>
            <a:ext cx="1368425" cy="366713"/>
          </a:xfrm>
          <a:prstGeom prst="rect">
            <a:avLst/>
          </a:prstGeom>
          <a:noFill/>
          <a:ln w="9525">
            <a:noFill/>
            <a:miter lim="800000"/>
            <a:headEnd/>
            <a:tailEnd/>
          </a:ln>
        </p:spPr>
        <p:txBody>
          <a:bodyPr>
            <a:spAutoFit/>
          </a:bodyPr>
          <a:lstStyle/>
          <a:p>
            <a:pPr>
              <a:spcBef>
                <a:spcPct val="50000"/>
              </a:spcBef>
            </a:pPr>
            <a:r>
              <a:rPr lang="nl-BE" sz="1800" b="1">
                <a:solidFill>
                  <a:srgbClr val="0066FF"/>
                </a:solidFill>
                <a:latin typeface="Arial" charset="0"/>
              </a:rPr>
              <a:t>Fase A</a:t>
            </a:r>
          </a:p>
        </p:txBody>
      </p:sp>
      <p:sp>
        <p:nvSpPr>
          <p:cNvPr id="33800" name="Text Box 8"/>
          <p:cNvSpPr txBox="1">
            <a:spLocks noChangeArrowheads="1"/>
          </p:cNvSpPr>
          <p:nvPr/>
        </p:nvSpPr>
        <p:spPr bwMode="auto">
          <a:xfrm>
            <a:off x="2667000" y="6248400"/>
            <a:ext cx="1368425" cy="366713"/>
          </a:xfrm>
          <a:prstGeom prst="rect">
            <a:avLst/>
          </a:prstGeom>
          <a:noFill/>
          <a:ln w="9525">
            <a:noFill/>
            <a:miter lim="800000"/>
            <a:headEnd/>
            <a:tailEnd/>
          </a:ln>
        </p:spPr>
        <p:txBody>
          <a:bodyPr>
            <a:spAutoFit/>
          </a:bodyPr>
          <a:lstStyle/>
          <a:p>
            <a:pPr>
              <a:spcBef>
                <a:spcPct val="50000"/>
              </a:spcBef>
            </a:pPr>
            <a:r>
              <a:rPr lang="nl-BE" sz="1800" b="1">
                <a:solidFill>
                  <a:srgbClr val="0066FF"/>
                </a:solidFill>
                <a:latin typeface="Arial" charset="0"/>
              </a:rPr>
              <a:t>Fase D</a:t>
            </a:r>
          </a:p>
        </p:txBody>
      </p:sp>
      <p:sp>
        <p:nvSpPr>
          <p:cNvPr id="33801" name="Text Box 9"/>
          <p:cNvSpPr txBox="1">
            <a:spLocks noChangeArrowheads="1"/>
          </p:cNvSpPr>
          <p:nvPr/>
        </p:nvSpPr>
        <p:spPr bwMode="auto">
          <a:xfrm>
            <a:off x="2500313" y="1714500"/>
            <a:ext cx="1547812" cy="366713"/>
          </a:xfrm>
          <a:prstGeom prst="rect">
            <a:avLst/>
          </a:prstGeom>
          <a:noFill/>
          <a:ln w="9525">
            <a:noFill/>
            <a:miter lim="800000"/>
            <a:headEnd/>
            <a:tailEnd/>
          </a:ln>
        </p:spPr>
        <p:txBody>
          <a:bodyPr>
            <a:spAutoFit/>
          </a:bodyPr>
          <a:lstStyle/>
          <a:p>
            <a:pPr>
              <a:spcBef>
                <a:spcPct val="50000"/>
              </a:spcBef>
            </a:pPr>
            <a:r>
              <a:rPr lang="nl-BE" sz="1800" b="1">
                <a:solidFill>
                  <a:srgbClr val="0066FF"/>
                </a:solidFill>
                <a:latin typeface="Arial" charset="0"/>
              </a:rPr>
              <a:t>Fase</a:t>
            </a:r>
            <a:r>
              <a:rPr lang="nl-BE" sz="1800" b="1">
                <a:solidFill>
                  <a:srgbClr val="FFFF00"/>
                </a:solidFill>
                <a:latin typeface="Arial" charset="0"/>
              </a:rPr>
              <a:t> </a:t>
            </a:r>
            <a:r>
              <a:rPr lang="nl-BE" sz="1800" b="1">
                <a:solidFill>
                  <a:srgbClr val="0066FF"/>
                </a:solidFill>
                <a:latin typeface="Arial" charset="0"/>
              </a:rPr>
              <a:t>C</a:t>
            </a:r>
          </a:p>
        </p:txBody>
      </p:sp>
      <p:pic>
        <p:nvPicPr>
          <p:cNvPr id="34825" name="Picture 10" descr="Bron13d"/>
          <p:cNvPicPr>
            <a:picLocks noChangeAspect="1" noChangeArrowheads="1"/>
          </p:cNvPicPr>
          <p:nvPr/>
        </p:nvPicPr>
        <p:blipFill>
          <a:blip r:embed="rId5" cstate="print"/>
          <a:srcRect/>
          <a:stretch>
            <a:fillRect/>
          </a:stretch>
        </p:blipFill>
        <p:spPr bwMode="auto">
          <a:xfrm>
            <a:off x="0" y="0"/>
            <a:ext cx="2333625" cy="2520950"/>
          </a:xfrm>
          <a:prstGeom prst="rect">
            <a:avLst/>
          </a:prstGeom>
          <a:noFill/>
          <a:ln w="9525">
            <a:noFill/>
            <a:miter lim="800000"/>
            <a:headEnd/>
            <a:tailEnd/>
          </a:ln>
        </p:spPr>
      </p:pic>
      <p:pic>
        <p:nvPicPr>
          <p:cNvPr id="34826" name="Picture 11" descr="Bron13a-"/>
          <p:cNvPicPr>
            <a:picLocks noChangeAspect="1" noChangeArrowheads="1"/>
          </p:cNvPicPr>
          <p:nvPr/>
        </p:nvPicPr>
        <p:blipFill>
          <a:blip r:embed="rId6" cstate="print"/>
          <a:srcRect/>
          <a:stretch>
            <a:fillRect/>
          </a:stretch>
        </p:blipFill>
        <p:spPr bwMode="auto">
          <a:xfrm>
            <a:off x="0" y="2636838"/>
            <a:ext cx="2555875" cy="2095500"/>
          </a:xfrm>
          <a:prstGeom prst="rect">
            <a:avLst/>
          </a:prstGeom>
          <a:noFill/>
          <a:ln w="9525">
            <a:noFill/>
            <a:miter lim="800000"/>
            <a:headEnd/>
            <a:tailEnd/>
          </a:ln>
        </p:spPr>
      </p:pic>
      <p:sp>
        <p:nvSpPr>
          <p:cNvPr id="34827" name="Text Box 12"/>
          <p:cNvSpPr txBox="1">
            <a:spLocks noChangeArrowheads="1"/>
          </p:cNvSpPr>
          <p:nvPr/>
        </p:nvSpPr>
        <p:spPr bwMode="auto">
          <a:xfrm>
            <a:off x="2362200" y="304800"/>
            <a:ext cx="2665413" cy="1311275"/>
          </a:xfrm>
          <a:prstGeom prst="rect">
            <a:avLst/>
          </a:prstGeom>
          <a:noFill/>
          <a:ln w="9525">
            <a:noFill/>
            <a:miter lim="800000"/>
            <a:headEnd/>
            <a:tailEnd/>
          </a:ln>
        </p:spPr>
        <p:txBody>
          <a:bodyPr>
            <a:spAutoFit/>
          </a:bodyPr>
          <a:lstStyle/>
          <a:p>
            <a:pPr>
              <a:spcBef>
                <a:spcPct val="50000"/>
              </a:spcBef>
            </a:pPr>
            <a:r>
              <a:rPr lang="nl-BE" sz="2000" b="1"/>
              <a:t>Satellietfoto: Sinai tussen de Golf van Akaba en de Golf van Suez</a:t>
            </a:r>
          </a:p>
        </p:txBody>
      </p:sp>
      <p:sp>
        <p:nvSpPr>
          <p:cNvPr id="34828" name="Text Box 13"/>
          <p:cNvSpPr txBox="1">
            <a:spLocks noChangeArrowheads="1"/>
          </p:cNvSpPr>
          <p:nvPr/>
        </p:nvSpPr>
        <p:spPr bwMode="auto">
          <a:xfrm>
            <a:off x="2555875" y="2636838"/>
            <a:ext cx="2735263" cy="396875"/>
          </a:xfrm>
          <a:prstGeom prst="rect">
            <a:avLst/>
          </a:prstGeom>
          <a:noFill/>
          <a:ln w="9525">
            <a:noFill/>
            <a:miter lim="800000"/>
            <a:headEnd/>
            <a:tailEnd/>
          </a:ln>
        </p:spPr>
        <p:txBody>
          <a:bodyPr>
            <a:spAutoFit/>
          </a:bodyPr>
          <a:lstStyle/>
          <a:p>
            <a:pPr>
              <a:spcBef>
                <a:spcPct val="50000"/>
              </a:spcBef>
            </a:pPr>
            <a:r>
              <a:rPr lang="nl-BE" sz="2000" b="1"/>
              <a:t>Rio Grande rift (USA)</a:t>
            </a:r>
          </a:p>
        </p:txBody>
      </p:sp>
      <p:sp>
        <p:nvSpPr>
          <p:cNvPr id="34829" name="Text Box 14"/>
          <p:cNvSpPr txBox="1">
            <a:spLocks noChangeArrowheads="1"/>
          </p:cNvSpPr>
          <p:nvPr/>
        </p:nvSpPr>
        <p:spPr bwMode="auto">
          <a:xfrm>
            <a:off x="2514600" y="4876800"/>
            <a:ext cx="1657350" cy="1311275"/>
          </a:xfrm>
          <a:prstGeom prst="rect">
            <a:avLst/>
          </a:prstGeom>
          <a:noFill/>
          <a:ln w="9525">
            <a:noFill/>
            <a:miter lim="800000"/>
            <a:headEnd/>
            <a:tailEnd/>
          </a:ln>
        </p:spPr>
        <p:txBody>
          <a:bodyPr>
            <a:spAutoFit/>
          </a:bodyPr>
          <a:lstStyle/>
          <a:p>
            <a:pPr>
              <a:spcBef>
                <a:spcPct val="50000"/>
              </a:spcBef>
            </a:pPr>
            <a:r>
              <a:rPr lang="nl-BE" sz="2000" b="1"/>
              <a:t>Vorming van het eiland Surtsey (IJsland)</a:t>
            </a:r>
          </a:p>
        </p:txBody>
      </p:sp>
      <p:sp>
        <p:nvSpPr>
          <p:cNvPr id="34830" name="Text Box 15"/>
          <p:cNvSpPr txBox="1">
            <a:spLocks noChangeArrowheads="1"/>
          </p:cNvSpPr>
          <p:nvPr/>
        </p:nvSpPr>
        <p:spPr bwMode="auto">
          <a:xfrm>
            <a:off x="4343400" y="4495800"/>
            <a:ext cx="2016125" cy="1311275"/>
          </a:xfrm>
          <a:prstGeom prst="rect">
            <a:avLst/>
          </a:prstGeom>
          <a:noFill/>
          <a:ln w="9525">
            <a:noFill/>
            <a:miter lim="800000"/>
            <a:headEnd/>
            <a:tailEnd/>
          </a:ln>
        </p:spPr>
        <p:txBody>
          <a:bodyPr>
            <a:spAutoFit/>
          </a:bodyPr>
          <a:lstStyle/>
          <a:p>
            <a:pPr>
              <a:spcBef>
                <a:spcPct val="50000"/>
              </a:spcBef>
            </a:pPr>
            <a:r>
              <a:rPr lang="nl-BE" sz="2000" b="1"/>
              <a:t>Schuine luchtfoto van het Oost-Afrikaans riftsysteem</a:t>
            </a:r>
          </a:p>
        </p:txBody>
      </p:sp>
      <p:sp>
        <p:nvSpPr>
          <p:cNvPr id="33808" name="Freeform 16"/>
          <p:cNvSpPr>
            <a:spLocks/>
          </p:cNvSpPr>
          <p:nvPr/>
        </p:nvSpPr>
        <p:spPr bwMode="auto">
          <a:xfrm>
            <a:off x="911225" y="3141663"/>
            <a:ext cx="1573213" cy="1366837"/>
          </a:xfrm>
          <a:custGeom>
            <a:avLst/>
            <a:gdLst>
              <a:gd name="T0" fmla="*/ 2147483647 w 991"/>
              <a:gd name="T1" fmla="*/ 2147483647 h 861"/>
              <a:gd name="T2" fmla="*/ 2147483647 w 991"/>
              <a:gd name="T3" fmla="*/ 2147483647 h 861"/>
              <a:gd name="T4" fmla="*/ 2147483647 w 991"/>
              <a:gd name="T5" fmla="*/ 2147483647 h 861"/>
              <a:gd name="T6" fmla="*/ 0 60000 65536"/>
              <a:gd name="T7" fmla="*/ 0 60000 65536"/>
              <a:gd name="T8" fmla="*/ 0 60000 65536"/>
              <a:gd name="T9" fmla="*/ 0 w 991"/>
              <a:gd name="T10" fmla="*/ 0 h 861"/>
              <a:gd name="T11" fmla="*/ 991 w 991"/>
              <a:gd name="T12" fmla="*/ 861 h 861"/>
            </a:gdLst>
            <a:ahLst/>
            <a:cxnLst>
              <a:cxn ang="T6">
                <a:pos x="T0" y="T1"/>
              </a:cxn>
              <a:cxn ang="T7">
                <a:pos x="T2" y="T3"/>
              </a:cxn>
              <a:cxn ang="T8">
                <a:pos x="T4" y="T5"/>
              </a:cxn>
            </a:cxnLst>
            <a:rect l="T9" t="T10" r="T11" b="T12"/>
            <a:pathLst>
              <a:path w="991" h="861">
                <a:moveTo>
                  <a:pt x="219" y="45"/>
                </a:moveTo>
                <a:cubicBezTo>
                  <a:pt x="109" y="22"/>
                  <a:pt x="0" y="0"/>
                  <a:pt x="129" y="136"/>
                </a:cubicBezTo>
                <a:cubicBezTo>
                  <a:pt x="258" y="272"/>
                  <a:pt x="847" y="740"/>
                  <a:pt x="991" y="861"/>
                </a:cubicBezTo>
              </a:path>
            </a:pathLst>
          </a:custGeom>
          <a:noFill/>
          <a:ln w="63500">
            <a:solidFill>
              <a:srgbClr val="FF0000"/>
            </a:solidFill>
            <a:round/>
            <a:headEnd/>
            <a:tailEnd/>
          </a:ln>
        </p:spPr>
        <p:txBody>
          <a:bodyPr/>
          <a:lstStyle/>
          <a:p>
            <a:endParaRPr lang="nl-BE"/>
          </a:p>
        </p:txBody>
      </p:sp>
      <p:sp>
        <p:nvSpPr>
          <p:cNvPr id="33809" name="Freeform 17"/>
          <p:cNvSpPr>
            <a:spLocks/>
          </p:cNvSpPr>
          <p:nvPr/>
        </p:nvSpPr>
        <p:spPr bwMode="auto">
          <a:xfrm>
            <a:off x="1174750" y="620713"/>
            <a:ext cx="577850" cy="2147887"/>
          </a:xfrm>
          <a:custGeom>
            <a:avLst/>
            <a:gdLst>
              <a:gd name="T0" fmla="*/ 2147483647 w 364"/>
              <a:gd name="T1" fmla="*/ 0 h 1353"/>
              <a:gd name="T2" fmla="*/ 2147483647 w 364"/>
              <a:gd name="T3" fmla="*/ 2147483647 h 1353"/>
              <a:gd name="T4" fmla="*/ 2147483647 w 364"/>
              <a:gd name="T5" fmla="*/ 2147483647 h 1353"/>
              <a:gd name="T6" fmla="*/ 2147483647 w 364"/>
              <a:gd name="T7" fmla="*/ 2147483647 h 1353"/>
              <a:gd name="T8" fmla="*/ 0 60000 65536"/>
              <a:gd name="T9" fmla="*/ 0 60000 65536"/>
              <a:gd name="T10" fmla="*/ 0 60000 65536"/>
              <a:gd name="T11" fmla="*/ 0 60000 65536"/>
              <a:gd name="T12" fmla="*/ 0 w 364"/>
              <a:gd name="T13" fmla="*/ 0 h 1353"/>
              <a:gd name="T14" fmla="*/ 364 w 364"/>
              <a:gd name="T15" fmla="*/ 1353 h 1353"/>
            </a:gdLst>
            <a:ahLst/>
            <a:cxnLst>
              <a:cxn ang="T8">
                <a:pos x="T0" y="T1"/>
              </a:cxn>
              <a:cxn ang="T9">
                <a:pos x="T2" y="T3"/>
              </a:cxn>
              <a:cxn ang="T10">
                <a:pos x="T4" y="T5"/>
              </a:cxn>
              <a:cxn ang="T11">
                <a:pos x="T6" y="T7"/>
              </a:cxn>
            </a:cxnLst>
            <a:rect l="T12" t="T13" r="T14" b="T15"/>
            <a:pathLst>
              <a:path w="364" h="1353">
                <a:moveTo>
                  <a:pt x="280" y="0"/>
                </a:moveTo>
                <a:cubicBezTo>
                  <a:pt x="322" y="15"/>
                  <a:pt x="364" y="31"/>
                  <a:pt x="326" y="227"/>
                </a:cubicBezTo>
                <a:cubicBezTo>
                  <a:pt x="288" y="423"/>
                  <a:pt x="106" y="1005"/>
                  <a:pt x="53" y="1179"/>
                </a:cubicBezTo>
                <a:cubicBezTo>
                  <a:pt x="0" y="1353"/>
                  <a:pt x="4" y="1311"/>
                  <a:pt x="8" y="1270"/>
                </a:cubicBezTo>
              </a:path>
            </a:pathLst>
          </a:custGeom>
          <a:noFill/>
          <a:ln w="63500">
            <a:solidFill>
              <a:srgbClr val="FF0000"/>
            </a:solidFill>
            <a:round/>
            <a:headEnd/>
            <a:tailEnd/>
          </a:ln>
        </p:spPr>
        <p:txBody>
          <a:bodyPr/>
          <a:lstStyle/>
          <a:p>
            <a:endParaRPr lang="nl-BE"/>
          </a:p>
        </p:txBody>
      </p:sp>
      <p:sp>
        <p:nvSpPr>
          <p:cNvPr id="33810" name="Freeform 18"/>
          <p:cNvSpPr>
            <a:spLocks/>
          </p:cNvSpPr>
          <p:nvPr/>
        </p:nvSpPr>
        <p:spPr bwMode="auto">
          <a:xfrm>
            <a:off x="-12700" y="981075"/>
            <a:ext cx="984250" cy="1727200"/>
          </a:xfrm>
          <a:custGeom>
            <a:avLst/>
            <a:gdLst>
              <a:gd name="T0" fmla="*/ 2147483647 w 620"/>
              <a:gd name="T1" fmla="*/ 0 h 1088"/>
              <a:gd name="T2" fmla="*/ 2147483647 w 620"/>
              <a:gd name="T3" fmla="*/ 2147483647 h 1088"/>
              <a:gd name="T4" fmla="*/ 2147483647 w 620"/>
              <a:gd name="T5" fmla="*/ 2147483647 h 1088"/>
              <a:gd name="T6" fmla="*/ 2147483647 w 620"/>
              <a:gd name="T7" fmla="*/ 2147483647 h 1088"/>
              <a:gd name="T8" fmla="*/ 0 60000 65536"/>
              <a:gd name="T9" fmla="*/ 0 60000 65536"/>
              <a:gd name="T10" fmla="*/ 0 60000 65536"/>
              <a:gd name="T11" fmla="*/ 0 60000 65536"/>
              <a:gd name="T12" fmla="*/ 0 w 620"/>
              <a:gd name="T13" fmla="*/ 0 h 1088"/>
              <a:gd name="T14" fmla="*/ 620 w 620"/>
              <a:gd name="T15" fmla="*/ 1088 h 1088"/>
            </a:gdLst>
            <a:ahLst/>
            <a:cxnLst>
              <a:cxn ang="T8">
                <a:pos x="T0" y="T1"/>
              </a:cxn>
              <a:cxn ang="T9">
                <a:pos x="T2" y="T3"/>
              </a:cxn>
              <a:cxn ang="T10">
                <a:pos x="T4" y="T5"/>
              </a:cxn>
              <a:cxn ang="T11">
                <a:pos x="T6" y="T7"/>
              </a:cxn>
            </a:cxnLst>
            <a:rect l="T12" t="T13" r="T14" b="T15"/>
            <a:pathLst>
              <a:path w="620" h="1088">
                <a:moveTo>
                  <a:pt x="121" y="0"/>
                </a:moveTo>
                <a:cubicBezTo>
                  <a:pt x="60" y="64"/>
                  <a:pt x="0" y="128"/>
                  <a:pt x="30" y="272"/>
                </a:cubicBezTo>
                <a:cubicBezTo>
                  <a:pt x="60" y="416"/>
                  <a:pt x="205" y="726"/>
                  <a:pt x="303" y="862"/>
                </a:cubicBezTo>
                <a:cubicBezTo>
                  <a:pt x="401" y="998"/>
                  <a:pt x="510" y="1043"/>
                  <a:pt x="620" y="1088"/>
                </a:cubicBezTo>
              </a:path>
            </a:pathLst>
          </a:custGeom>
          <a:noFill/>
          <a:ln w="63500">
            <a:solidFill>
              <a:srgbClr val="FF0000"/>
            </a:solidFill>
            <a:round/>
            <a:headEnd/>
            <a:tailEnd/>
          </a:ln>
        </p:spPr>
        <p:txBody>
          <a:bodyPr/>
          <a:lstStyle/>
          <a:p>
            <a:endParaRPr lang="nl-BE"/>
          </a:p>
        </p:txBody>
      </p:sp>
      <p:sp>
        <p:nvSpPr>
          <p:cNvPr id="33811" name="Freeform 19"/>
          <p:cNvSpPr>
            <a:spLocks/>
          </p:cNvSpPr>
          <p:nvPr/>
        </p:nvSpPr>
        <p:spPr bwMode="auto">
          <a:xfrm>
            <a:off x="1068388" y="6021388"/>
            <a:ext cx="334962" cy="863600"/>
          </a:xfrm>
          <a:custGeom>
            <a:avLst/>
            <a:gdLst>
              <a:gd name="T0" fmla="*/ 2147483647 w 211"/>
              <a:gd name="T1" fmla="*/ 0 h 544"/>
              <a:gd name="T2" fmla="*/ 2147483647 w 211"/>
              <a:gd name="T3" fmla="*/ 2147483647 h 544"/>
              <a:gd name="T4" fmla="*/ 2147483647 w 211"/>
              <a:gd name="T5" fmla="*/ 2147483647 h 544"/>
              <a:gd name="T6" fmla="*/ 2147483647 w 211"/>
              <a:gd name="T7" fmla="*/ 2147483647 h 544"/>
              <a:gd name="T8" fmla="*/ 0 60000 65536"/>
              <a:gd name="T9" fmla="*/ 0 60000 65536"/>
              <a:gd name="T10" fmla="*/ 0 60000 65536"/>
              <a:gd name="T11" fmla="*/ 0 60000 65536"/>
              <a:gd name="T12" fmla="*/ 0 w 211"/>
              <a:gd name="T13" fmla="*/ 0 h 544"/>
              <a:gd name="T14" fmla="*/ 211 w 211"/>
              <a:gd name="T15" fmla="*/ 544 h 544"/>
            </a:gdLst>
            <a:ahLst/>
            <a:cxnLst>
              <a:cxn ang="T8">
                <a:pos x="T0" y="T1"/>
              </a:cxn>
              <a:cxn ang="T9">
                <a:pos x="T2" y="T3"/>
              </a:cxn>
              <a:cxn ang="T10">
                <a:pos x="T4" y="T5"/>
              </a:cxn>
              <a:cxn ang="T11">
                <a:pos x="T6" y="T7"/>
              </a:cxn>
            </a:cxnLst>
            <a:rect l="T12" t="T13" r="T14" b="T15"/>
            <a:pathLst>
              <a:path w="211" h="544">
                <a:moveTo>
                  <a:pt x="211" y="0"/>
                </a:moveTo>
                <a:cubicBezTo>
                  <a:pt x="135" y="38"/>
                  <a:pt x="60" y="76"/>
                  <a:pt x="30" y="136"/>
                </a:cubicBezTo>
                <a:cubicBezTo>
                  <a:pt x="0" y="196"/>
                  <a:pt x="0" y="295"/>
                  <a:pt x="30" y="363"/>
                </a:cubicBezTo>
                <a:cubicBezTo>
                  <a:pt x="60" y="431"/>
                  <a:pt x="135" y="487"/>
                  <a:pt x="211" y="544"/>
                </a:cubicBezTo>
              </a:path>
            </a:pathLst>
          </a:custGeom>
          <a:noFill/>
          <a:ln w="63500">
            <a:solidFill>
              <a:srgbClr val="FF0000"/>
            </a:solidFill>
            <a:round/>
            <a:headEnd/>
            <a:tailEnd/>
          </a:ln>
        </p:spPr>
        <p:txBody>
          <a:bodyPr/>
          <a:lstStyle/>
          <a:p>
            <a:endParaRPr lang="nl-BE"/>
          </a:p>
        </p:txBody>
      </p:sp>
      <p:sp>
        <p:nvSpPr>
          <p:cNvPr id="33812" name="Freeform 20"/>
          <p:cNvSpPr>
            <a:spLocks/>
          </p:cNvSpPr>
          <p:nvPr/>
        </p:nvSpPr>
        <p:spPr bwMode="auto">
          <a:xfrm>
            <a:off x="8088313" y="5157788"/>
            <a:ext cx="587375" cy="1800225"/>
          </a:xfrm>
          <a:custGeom>
            <a:avLst/>
            <a:gdLst>
              <a:gd name="T0" fmla="*/ 2147483647 w 370"/>
              <a:gd name="T1" fmla="*/ 2147483647 h 1134"/>
              <a:gd name="T2" fmla="*/ 2147483647 w 370"/>
              <a:gd name="T3" fmla="*/ 2147483647 h 1134"/>
              <a:gd name="T4" fmla="*/ 2147483647 w 370"/>
              <a:gd name="T5" fmla="*/ 2147483647 h 1134"/>
              <a:gd name="T6" fmla="*/ 2147483647 w 370"/>
              <a:gd name="T7" fmla="*/ 0 h 1134"/>
              <a:gd name="T8" fmla="*/ 0 60000 65536"/>
              <a:gd name="T9" fmla="*/ 0 60000 65536"/>
              <a:gd name="T10" fmla="*/ 0 60000 65536"/>
              <a:gd name="T11" fmla="*/ 0 60000 65536"/>
              <a:gd name="T12" fmla="*/ 0 w 370"/>
              <a:gd name="T13" fmla="*/ 0 h 1134"/>
              <a:gd name="T14" fmla="*/ 370 w 370"/>
              <a:gd name="T15" fmla="*/ 1134 h 1134"/>
            </a:gdLst>
            <a:ahLst/>
            <a:cxnLst>
              <a:cxn ang="T8">
                <a:pos x="T0" y="T1"/>
              </a:cxn>
              <a:cxn ang="T9">
                <a:pos x="T2" y="T3"/>
              </a:cxn>
              <a:cxn ang="T10">
                <a:pos x="T4" y="T5"/>
              </a:cxn>
              <a:cxn ang="T11">
                <a:pos x="T6" y="T7"/>
              </a:cxn>
            </a:cxnLst>
            <a:rect l="T12" t="T13" r="T14" b="T15"/>
            <a:pathLst>
              <a:path w="370" h="1134">
                <a:moveTo>
                  <a:pt x="370" y="1134"/>
                </a:moveTo>
                <a:cubicBezTo>
                  <a:pt x="264" y="880"/>
                  <a:pt x="158" y="627"/>
                  <a:pt x="98" y="453"/>
                </a:cubicBezTo>
                <a:cubicBezTo>
                  <a:pt x="38" y="279"/>
                  <a:pt x="0" y="165"/>
                  <a:pt x="8" y="90"/>
                </a:cubicBezTo>
                <a:cubicBezTo>
                  <a:pt x="16" y="15"/>
                  <a:pt x="121" y="15"/>
                  <a:pt x="144" y="0"/>
                </a:cubicBezTo>
              </a:path>
            </a:pathLst>
          </a:custGeom>
          <a:noFill/>
          <a:ln w="63500">
            <a:solidFill>
              <a:srgbClr val="FF0000"/>
            </a:solidFill>
            <a:round/>
            <a:headEnd/>
            <a:tailEnd/>
          </a:ln>
        </p:spPr>
        <p:txBody>
          <a:bodyPr/>
          <a:lstStyle/>
          <a:p>
            <a:endParaRPr lang="nl-BE"/>
          </a:p>
        </p:txBody>
      </p:sp>
      <p:sp>
        <p:nvSpPr>
          <p:cNvPr id="33813" name="Line 21"/>
          <p:cNvSpPr>
            <a:spLocks noChangeShapeType="1"/>
          </p:cNvSpPr>
          <p:nvPr/>
        </p:nvSpPr>
        <p:spPr bwMode="auto">
          <a:xfrm>
            <a:off x="1692275" y="1557338"/>
            <a:ext cx="576263" cy="0"/>
          </a:xfrm>
          <a:prstGeom prst="line">
            <a:avLst/>
          </a:prstGeom>
          <a:noFill/>
          <a:ln w="63500">
            <a:solidFill>
              <a:srgbClr val="0000FF"/>
            </a:solidFill>
            <a:round/>
            <a:headEnd/>
            <a:tailEnd type="triangle" w="med" len="med"/>
          </a:ln>
        </p:spPr>
        <p:txBody>
          <a:bodyPr/>
          <a:lstStyle/>
          <a:p>
            <a:endParaRPr lang="nl-BE"/>
          </a:p>
        </p:txBody>
      </p:sp>
      <p:sp>
        <p:nvSpPr>
          <p:cNvPr id="33814" name="Line 22"/>
          <p:cNvSpPr>
            <a:spLocks noChangeShapeType="1"/>
          </p:cNvSpPr>
          <p:nvPr/>
        </p:nvSpPr>
        <p:spPr bwMode="auto">
          <a:xfrm flipH="1">
            <a:off x="971550" y="1557338"/>
            <a:ext cx="360363" cy="0"/>
          </a:xfrm>
          <a:prstGeom prst="line">
            <a:avLst/>
          </a:prstGeom>
          <a:noFill/>
          <a:ln w="50800">
            <a:solidFill>
              <a:srgbClr val="0000FF"/>
            </a:solidFill>
            <a:round/>
            <a:headEnd/>
            <a:tailEnd type="triangle" w="med" len="med"/>
          </a:ln>
        </p:spPr>
        <p:txBody>
          <a:bodyPr/>
          <a:lstStyle/>
          <a:p>
            <a:endParaRPr lang="nl-BE"/>
          </a:p>
        </p:txBody>
      </p:sp>
      <p:sp>
        <p:nvSpPr>
          <p:cNvPr id="33815" name="Line 23"/>
          <p:cNvSpPr>
            <a:spLocks noChangeShapeType="1"/>
          </p:cNvSpPr>
          <p:nvPr/>
        </p:nvSpPr>
        <p:spPr bwMode="auto">
          <a:xfrm>
            <a:off x="395288" y="1916113"/>
            <a:ext cx="504825" cy="0"/>
          </a:xfrm>
          <a:prstGeom prst="line">
            <a:avLst/>
          </a:prstGeom>
          <a:noFill/>
          <a:ln w="63500">
            <a:solidFill>
              <a:srgbClr val="0000FF"/>
            </a:solidFill>
            <a:round/>
            <a:headEnd/>
            <a:tailEnd type="triangle" w="med" len="med"/>
          </a:ln>
        </p:spPr>
        <p:txBody>
          <a:bodyPr/>
          <a:lstStyle/>
          <a:p>
            <a:endParaRPr lang="nl-BE"/>
          </a:p>
        </p:txBody>
      </p:sp>
      <p:sp>
        <p:nvSpPr>
          <p:cNvPr id="33816" name="Line 24"/>
          <p:cNvSpPr>
            <a:spLocks noChangeShapeType="1"/>
          </p:cNvSpPr>
          <p:nvPr/>
        </p:nvSpPr>
        <p:spPr bwMode="auto">
          <a:xfrm flipH="1">
            <a:off x="0" y="3573463"/>
            <a:ext cx="971550" cy="215900"/>
          </a:xfrm>
          <a:prstGeom prst="line">
            <a:avLst/>
          </a:prstGeom>
          <a:noFill/>
          <a:ln w="63500">
            <a:solidFill>
              <a:srgbClr val="0000FF"/>
            </a:solidFill>
            <a:round/>
            <a:headEnd/>
            <a:tailEnd type="triangle" w="med" len="med"/>
          </a:ln>
        </p:spPr>
        <p:txBody>
          <a:bodyPr/>
          <a:lstStyle/>
          <a:p>
            <a:endParaRPr lang="nl-BE"/>
          </a:p>
        </p:txBody>
      </p:sp>
      <p:sp>
        <p:nvSpPr>
          <p:cNvPr id="33817" name="Line 25"/>
          <p:cNvSpPr>
            <a:spLocks noChangeShapeType="1"/>
          </p:cNvSpPr>
          <p:nvPr/>
        </p:nvSpPr>
        <p:spPr bwMode="auto">
          <a:xfrm flipV="1">
            <a:off x="1619250" y="3357563"/>
            <a:ext cx="865188" cy="215900"/>
          </a:xfrm>
          <a:prstGeom prst="line">
            <a:avLst/>
          </a:prstGeom>
          <a:noFill/>
          <a:ln w="63500">
            <a:solidFill>
              <a:srgbClr val="0000FF"/>
            </a:solidFill>
            <a:round/>
            <a:headEnd/>
            <a:tailEnd type="triangle" w="med" len="med"/>
          </a:ln>
        </p:spPr>
        <p:txBody>
          <a:bodyPr/>
          <a:lstStyle/>
          <a:p>
            <a:endParaRPr lang="nl-BE"/>
          </a:p>
        </p:txBody>
      </p:sp>
      <p:sp>
        <p:nvSpPr>
          <p:cNvPr id="33818" name="Line 26"/>
          <p:cNvSpPr>
            <a:spLocks noChangeShapeType="1"/>
          </p:cNvSpPr>
          <p:nvPr/>
        </p:nvSpPr>
        <p:spPr bwMode="auto">
          <a:xfrm flipH="1">
            <a:off x="0" y="6524625"/>
            <a:ext cx="900113" cy="0"/>
          </a:xfrm>
          <a:prstGeom prst="line">
            <a:avLst/>
          </a:prstGeom>
          <a:noFill/>
          <a:ln w="63500">
            <a:solidFill>
              <a:srgbClr val="0000FF"/>
            </a:solidFill>
            <a:round/>
            <a:headEnd/>
            <a:tailEnd type="triangle" w="med" len="med"/>
          </a:ln>
        </p:spPr>
        <p:txBody>
          <a:bodyPr/>
          <a:lstStyle/>
          <a:p>
            <a:endParaRPr lang="nl-BE"/>
          </a:p>
        </p:txBody>
      </p:sp>
      <p:sp>
        <p:nvSpPr>
          <p:cNvPr id="33819" name="Line 27"/>
          <p:cNvSpPr>
            <a:spLocks noChangeShapeType="1"/>
          </p:cNvSpPr>
          <p:nvPr/>
        </p:nvSpPr>
        <p:spPr bwMode="auto">
          <a:xfrm>
            <a:off x="395288" y="6308725"/>
            <a:ext cx="0" cy="0"/>
          </a:xfrm>
          <a:prstGeom prst="line">
            <a:avLst/>
          </a:prstGeom>
          <a:noFill/>
          <a:ln w="9525">
            <a:solidFill>
              <a:schemeClr val="tx1"/>
            </a:solidFill>
            <a:round/>
            <a:headEnd/>
            <a:tailEnd type="triangle" w="med" len="med"/>
          </a:ln>
        </p:spPr>
        <p:txBody>
          <a:bodyPr/>
          <a:lstStyle/>
          <a:p>
            <a:endParaRPr lang="nl-BE"/>
          </a:p>
        </p:txBody>
      </p:sp>
      <p:sp>
        <p:nvSpPr>
          <p:cNvPr id="33820" name="Line 28"/>
          <p:cNvSpPr>
            <a:spLocks noChangeShapeType="1"/>
          </p:cNvSpPr>
          <p:nvPr/>
        </p:nvSpPr>
        <p:spPr bwMode="auto">
          <a:xfrm>
            <a:off x="1331913" y="6453188"/>
            <a:ext cx="576262" cy="0"/>
          </a:xfrm>
          <a:prstGeom prst="line">
            <a:avLst/>
          </a:prstGeom>
          <a:noFill/>
          <a:ln w="63500">
            <a:solidFill>
              <a:srgbClr val="0000FF"/>
            </a:solidFill>
            <a:round/>
            <a:headEnd/>
            <a:tailEnd type="triangle" w="med" len="med"/>
          </a:ln>
        </p:spPr>
        <p:txBody>
          <a:bodyPr/>
          <a:lstStyle/>
          <a:p>
            <a:endParaRPr lang="nl-BE"/>
          </a:p>
        </p:txBody>
      </p:sp>
      <p:sp>
        <p:nvSpPr>
          <p:cNvPr id="33821" name="Line 29"/>
          <p:cNvSpPr>
            <a:spLocks noChangeShapeType="1"/>
          </p:cNvSpPr>
          <p:nvPr/>
        </p:nvSpPr>
        <p:spPr bwMode="auto">
          <a:xfrm flipH="1">
            <a:off x="6588125" y="5734050"/>
            <a:ext cx="1152525" cy="0"/>
          </a:xfrm>
          <a:prstGeom prst="line">
            <a:avLst/>
          </a:prstGeom>
          <a:noFill/>
          <a:ln w="63500">
            <a:solidFill>
              <a:srgbClr val="0000FF"/>
            </a:solidFill>
            <a:round/>
            <a:headEnd/>
            <a:tailEnd type="triangle" w="med" len="med"/>
          </a:ln>
        </p:spPr>
        <p:txBody>
          <a:bodyPr/>
          <a:lstStyle/>
          <a:p>
            <a:endParaRPr lang="nl-BE"/>
          </a:p>
        </p:txBody>
      </p:sp>
      <p:sp>
        <p:nvSpPr>
          <p:cNvPr id="33822" name="Line 30"/>
          <p:cNvSpPr>
            <a:spLocks noChangeShapeType="1"/>
          </p:cNvSpPr>
          <p:nvPr/>
        </p:nvSpPr>
        <p:spPr bwMode="auto">
          <a:xfrm>
            <a:off x="8316913" y="5516563"/>
            <a:ext cx="576262" cy="0"/>
          </a:xfrm>
          <a:prstGeom prst="line">
            <a:avLst/>
          </a:prstGeom>
          <a:noFill/>
          <a:ln w="63500">
            <a:solidFill>
              <a:srgbClr val="0000FF"/>
            </a:solidFill>
            <a:round/>
            <a:headEnd/>
            <a:tailEnd type="triangle" w="med" len="med"/>
          </a:ln>
        </p:spPr>
        <p:txBody>
          <a:bodyPr/>
          <a:lstStyle/>
          <a:p>
            <a:endParaRPr lang="nl-BE"/>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3798"/>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33799"/>
                                        </p:tgtEl>
                                        <p:attrNameLst>
                                          <p:attrName>style.visibility</p:attrName>
                                        </p:attrNameLst>
                                      </p:cBhvr>
                                      <p:to>
                                        <p:strVal val="visible"/>
                                      </p:to>
                                    </p:set>
                                  </p:childTnLst>
                                </p:cTn>
                              </p:par>
                            </p:childTnLst>
                          </p:cTn>
                        </p:par>
                        <p:par>
                          <p:cTn id="10" fill="hold" nodeType="afterGroup">
                            <p:stCondLst>
                              <p:cond delay="1000"/>
                            </p:stCondLst>
                            <p:childTnLst>
                              <p:par>
                                <p:cTn id="11" presetID="1" presetClass="entr" presetSubtype="0" fill="hold" grpId="0" nodeType="afterEffect">
                                  <p:stCondLst>
                                    <p:cond delay="0"/>
                                  </p:stCondLst>
                                  <p:childTnLst>
                                    <p:set>
                                      <p:cBhvr>
                                        <p:cTn id="12" dur="1" fill="hold">
                                          <p:stCondLst>
                                            <p:cond delay="499"/>
                                          </p:stCondLst>
                                        </p:cTn>
                                        <p:tgtEl>
                                          <p:spTgt spid="33800"/>
                                        </p:tgtEl>
                                        <p:attrNameLst>
                                          <p:attrName>style.visibility</p:attrName>
                                        </p:attrNameLst>
                                      </p:cBhvr>
                                      <p:to>
                                        <p:strVal val="visible"/>
                                      </p:to>
                                    </p:set>
                                  </p:childTnLst>
                                </p:cTn>
                              </p:par>
                            </p:childTnLst>
                          </p:cTn>
                        </p:par>
                        <p:par>
                          <p:cTn id="13" fill="hold" nodeType="afterGroup">
                            <p:stCondLst>
                              <p:cond delay="1500"/>
                            </p:stCondLst>
                            <p:childTnLst>
                              <p:par>
                                <p:cTn id="14" presetID="1" presetClass="entr" presetSubtype="0" fill="hold" grpId="0" nodeType="afterEffect">
                                  <p:stCondLst>
                                    <p:cond delay="0"/>
                                  </p:stCondLst>
                                  <p:childTnLst>
                                    <p:set>
                                      <p:cBhvr>
                                        <p:cTn id="15" dur="1" fill="hold">
                                          <p:stCondLst>
                                            <p:cond delay="499"/>
                                          </p:stCondLst>
                                        </p:cTn>
                                        <p:tgtEl>
                                          <p:spTgt spid="33801"/>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grpId="0" nodeType="clickEffect">
                                  <p:stCondLst>
                                    <p:cond delay="0"/>
                                  </p:stCondLst>
                                  <p:childTnLst>
                                    <p:set>
                                      <p:cBhvr>
                                        <p:cTn id="19" dur="1" fill="hold">
                                          <p:stCondLst>
                                            <p:cond delay="499"/>
                                          </p:stCondLst>
                                        </p:cTn>
                                        <p:tgtEl>
                                          <p:spTgt spid="33808"/>
                                        </p:tgtEl>
                                        <p:attrNameLst>
                                          <p:attrName>style.visibility</p:attrName>
                                        </p:attrNameLst>
                                      </p:cBhvr>
                                      <p:to>
                                        <p:strVal val="visible"/>
                                      </p:to>
                                    </p:set>
                                  </p:childTnLst>
                                </p:cTn>
                              </p:par>
                            </p:childTnLst>
                          </p:cTn>
                        </p:par>
                        <p:par>
                          <p:cTn id="20" fill="hold" nodeType="afterGroup">
                            <p:stCondLst>
                              <p:cond delay="500"/>
                            </p:stCondLst>
                            <p:childTnLst>
                              <p:par>
                                <p:cTn id="21" presetID="1" presetClass="entr" presetSubtype="0" fill="hold" grpId="0" nodeType="afterEffect">
                                  <p:stCondLst>
                                    <p:cond delay="0"/>
                                  </p:stCondLst>
                                  <p:childTnLst>
                                    <p:set>
                                      <p:cBhvr>
                                        <p:cTn id="22" dur="1" fill="hold">
                                          <p:stCondLst>
                                            <p:cond delay="499"/>
                                          </p:stCondLst>
                                        </p:cTn>
                                        <p:tgtEl>
                                          <p:spTgt spid="33809"/>
                                        </p:tgtEl>
                                        <p:attrNameLst>
                                          <p:attrName>style.visibility</p:attrName>
                                        </p:attrNameLst>
                                      </p:cBhvr>
                                      <p:to>
                                        <p:strVal val="visible"/>
                                      </p:to>
                                    </p:set>
                                  </p:childTnLst>
                                </p:cTn>
                              </p:par>
                            </p:childTnLst>
                          </p:cTn>
                        </p:par>
                        <p:par>
                          <p:cTn id="23" fill="hold" nodeType="afterGroup">
                            <p:stCondLst>
                              <p:cond delay="1000"/>
                            </p:stCondLst>
                            <p:childTnLst>
                              <p:par>
                                <p:cTn id="24" presetID="1" presetClass="entr" presetSubtype="0" fill="hold" grpId="0" nodeType="afterEffect">
                                  <p:stCondLst>
                                    <p:cond delay="0"/>
                                  </p:stCondLst>
                                  <p:childTnLst>
                                    <p:set>
                                      <p:cBhvr>
                                        <p:cTn id="25" dur="1" fill="hold">
                                          <p:stCondLst>
                                            <p:cond delay="499"/>
                                          </p:stCondLst>
                                        </p:cTn>
                                        <p:tgtEl>
                                          <p:spTgt spid="33810"/>
                                        </p:tgtEl>
                                        <p:attrNameLst>
                                          <p:attrName>style.visibility</p:attrName>
                                        </p:attrNameLst>
                                      </p:cBhvr>
                                      <p:to>
                                        <p:strVal val="visible"/>
                                      </p:to>
                                    </p:set>
                                  </p:childTnLst>
                                </p:cTn>
                              </p:par>
                            </p:childTnLst>
                          </p:cTn>
                        </p:par>
                        <p:par>
                          <p:cTn id="26" fill="hold" nodeType="afterGroup">
                            <p:stCondLst>
                              <p:cond delay="1500"/>
                            </p:stCondLst>
                            <p:childTnLst>
                              <p:par>
                                <p:cTn id="27" presetID="1" presetClass="entr" presetSubtype="0" fill="hold" grpId="0" nodeType="afterEffect">
                                  <p:stCondLst>
                                    <p:cond delay="0"/>
                                  </p:stCondLst>
                                  <p:childTnLst>
                                    <p:set>
                                      <p:cBhvr>
                                        <p:cTn id="28" dur="1" fill="hold">
                                          <p:stCondLst>
                                            <p:cond delay="499"/>
                                          </p:stCondLst>
                                        </p:cTn>
                                        <p:tgtEl>
                                          <p:spTgt spid="33811"/>
                                        </p:tgtEl>
                                        <p:attrNameLst>
                                          <p:attrName>style.visibility</p:attrName>
                                        </p:attrNameLst>
                                      </p:cBhvr>
                                      <p:to>
                                        <p:strVal val="visible"/>
                                      </p:to>
                                    </p:set>
                                  </p:childTnLst>
                                </p:cTn>
                              </p:par>
                            </p:childTnLst>
                          </p:cTn>
                        </p:par>
                        <p:par>
                          <p:cTn id="29" fill="hold" nodeType="afterGroup">
                            <p:stCondLst>
                              <p:cond delay="2000"/>
                            </p:stCondLst>
                            <p:childTnLst>
                              <p:par>
                                <p:cTn id="30" presetID="1" presetClass="entr" presetSubtype="0" fill="hold" grpId="0" nodeType="afterEffect">
                                  <p:stCondLst>
                                    <p:cond delay="0"/>
                                  </p:stCondLst>
                                  <p:childTnLst>
                                    <p:set>
                                      <p:cBhvr>
                                        <p:cTn id="31" dur="1" fill="hold">
                                          <p:stCondLst>
                                            <p:cond delay="499"/>
                                          </p:stCondLst>
                                        </p:cTn>
                                        <p:tgtEl>
                                          <p:spTgt spid="33813"/>
                                        </p:tgtEl>
                                        <p:attrNameLst>
                                          <p:attrName>style.visibility</p:attrName>
                                        </p:attrNameLst>
                                      </p:cBhvr>
                                      <p:to>
                                        <p:strVal val="visible"/>
                                      </p:to>
                                    </p:set>
                                  </p:childTnLst>
                                </p:cTn>
                              </p:par>
                            </p:childTnLst>
                          </p:cTn>
                        </p:par>
                        <p:par>
                          <p:cTn id="32" fill="hold" nodeType="afterGroup">
                            <p:stCondLst>
                              <p:cond delay="2500"/>
                            </p:stCondLst>
                            <p:childTnLst>
                              <p:par>
                                <p:cTn id="33" presetID="1" presetClass="entr" presetSubtype="0" fill="hold" grpId="0" nodeType="afterEffect">
                                  <p:stCondLst>
                                    <p:cond delay="0"/>
                                  </p:stCondLst>
                                  <p:childTnLst>
                                    <p:set>
                                      <p:cBhvr>
                                        <p:cTn id="34" dur="1" fill="hold">
                                          <p:stCondLst>
                                            <p:cond delay="499"/>
                                          </p:stCondLst>
                                        </p:cTn>
                                        <p:tgtEl>
                                          <p:spTgt spid="33814"/>
                                        </p:tgtEl>
                                        <p:attrNameLst>
                                          <p:attrName>style.visibility</p:attrName>
                                        </p:attrNameLst>
                                      </p:cBhvr>
                                      <p:to>
                                        <p:strVal val="visible"/>
                                      </p:to>
                                    </p:set>
                                  </p:childTnLst>
                                </p:cTn>
                              </p:par>
                            </p:childTnLst>
                          </p:cTn>
                        </p:par>
                        <p:par>
                          <p:cTn id="35" fill="hold" nodeType="afterGroup">
                            <p:stCondLst>
                              <p:cond delay="3000"/>
                            </p:stCondLst>
                            <p:childTnLst>
                              <p:par>
                                <p:cTn id="36" presetID="1" presetClass="entr" presetSubtype="0" fill="hold" grpId="0" nodeType="afterEffect">
                                  <p:stCondLst>
                                    <p:cond delay="0"/>
                                  </p:stCondLst>
                                  <p:childTnLst>
                                    <p:set>
                                      <p:cBhvr>
                                        <p:cTn id="37" dur="1" fill="hold">
                                          <p:stCondLst>
                                            <p:cond delay="499"/>
                                          </p:stCondLst>
                                        </p:cTn>
                                        <p:tgtEl>
                                          <p:spTgt spid="33815"/>
                                        </p:tgtEl>
                                        <p:attrNameLst>
                                          <p:attrName>style.visibility</p:attrName>
                                        </p:attrNameLst>
                                      </p:cBhvr>
                                      <p:to>
                                        <p:strVal val="visible"/>
                                      </p:to>
                                    </p:set>
                                  </p:childTnLst>
                                </p:cTn>
                              </p:par>
                            </p:childTnLst>
                          </p:cTn>
                        </p:par>
                        <p:par>
                          <p:cTn id="38" fill="hold" nodeType="afterGroup">
                            <p:stCondLst>
                              <p:cond delay="3500"/>
                            </p:stCondLst>
                            <p:childTnLst>
                              <p:par>
                                <p:cTn id="39" presetID="1" presetClass="entr" presetSubtype="0" fill="hold" grpId="0" nodeType="afterEffect">
                                  <p:stCondLst>
                                    <p:cond delay="0"/>
                                  </p:stCondLst>
                                  <p:childTnLst>
                                    <p:set>
                                      <p:cBhvr>
                                        <p:cTn id="40" dur="1" fill="hold">
                                          <p:stCondLst>
                                            <p:cond delay="499"/>
                                          </p:stCondLst>
                                        </p:cTn>
                                        <p:tgtEl>
                                          <p:spTgt spid="33816"/>
                                        </p:tgtEl>
                                        <p:attrNameLst>
                                          <p:attrName>style.visibility</p:attrName>
                                        </p:attrNameLst>
                                      </p:cBhvr>
                                      <p:to>
                                        <p:strVal val="visible"/>
                                      </p:to>
                                    </p:set>
                                  </p:childTnLst>
                                </p:cTn>
                              </p:par>
                            </p:childTnLst>
                          </p:cTn>
                        </p:par>
                        <p:par>
                          <p:cTn id="41" fill="hold" nodeType="afterGroup">
                            <p:stCondLst>
                              <p:cond delay="4000"/>
                            </p:stCondLst>
                            <p:childTnLst>
                              <p:par>
                                <p:cTn id="42" presetID="1" presetClass="entr" presetSubtype="0" fill="hold" grpId="0" nodeType="afterEffect">
                                  <p:stCondLst>
                                    <p:cond delay="0"/>
                                  </p:stCondLst>
                                  <p:childTnLst>
                                    <p:set>
                                      <p:cBhvr>
                                        <p:cTn id="43" dur="1" fill="hold">
                                          <p:stCondLst>
                                            <p:cond delay="499"/>
                                          </p:stCondLst>
                                        </p:cTn>
                                        <p:tgtEl>
                                          <p:spTgt spid="33817"/>
                                        </p:tgtEl>
                                        <p:attrNameLst>
                                          <p:attrName>style.visibility</p:attrName>
                                        </p:attrNameLst>
                                      </p:cBhvr>
                                      <p:to>
                                        <p:strVal val="visible"/>
                                      </p:to>
                                    </p:set>
                                  </p:childTnLst>
                                </p:cTn>
                              </p:par>
                            </p:childTnLst>
                          </p:cTn>
                        </p:par>
                        <p:par>
                          <p:cTn id="44" fill="hold" nodeType="afterGroup">
                            <p:stCondLst>
                              <p:cond delay="4500"/>
                            </p:stCondLst>
                            <p:childTnLst>
                              <p:par>
                                <p:cTn id="45" presetID="1" presetClass="entr" presetSubtype="0" fill="hold" grpId="0" nodeType="afterEffect">
                                  <p:stCondLst>
                                    <p:cond delay="0"/>
                                  </p:stCondLst>
                                  <p:childTnLst>
                                    <p:set>
                                      <p:cBhvr>
                                        <p:cTn id="46" dur="1" fill="hold">
                                          <p:stCondLst>
                                            <p:cond delay="499"/>
                                          </p:stCondLst>
                                        </p:cTn>
                                        <p:tgtEl>
                                          <p:spTgt spid="33818"/>
                                        </p:tgtEl>
                                        <p:attrNameLst>
                                          <p:attrName>style.visibility</p:attrName>
                                        </p:attrNameLst>
                                      </p:cBhvr>
                                      <p:to>
                                        <p:strVal val="visible"/>
                                      </p:to>
                                    </p:set>
                                  </p:childTnLst>
                                </p:cTn>
                              </p:par>
                            </p:childTnLst>
                          </p:cTn>
                        </p:par>
                        <p:par>
                          <p:cTn id="47" fill="hold" nodeType="afterGroup">
                            <p:stCondLst>
                              <p:cond delay="5000"/>
                            </p:stCondLst>
                            <p:childTnLst>
                              <p:par>
                                <p:cTn id="48" presetID="1" presetClass="entr" presetSubtype="0" fill="hold" grpId="0" nodeType="afterEffect">
                                  <p:stCondLst>
                                    <p:cond delay="0"/>
                                  </p:stCondLst>
                                  <p:childTnLst>
                                    <p:set>
                                      <p:cBhvr>
                                        <p:cTn id="49" dur="1" fill="hold">
                                          <p:stCondLst>
                                            <p:cond delay="499"/>
                                          </p:stCondLst>
                                        </p:cTn>
                                        <p:tgtEl>
                                          <p:spTgt spid="33819"/>
                                        </p:tgtEl>
                                        <p:attrNameLst>
                                          <p:attrName>style.visibility</p:attrName>
                                        </p:attrNameLst>
                                      </p:cBhvr>
                                      <p:to>
                                        <p:strVal val="visible"/>
                                      </p:to>
                                    </p:set>
                                  </p:childTnLst>
                                </p:cTn>
                              </p:par>
                            </p:childTnLst>
                          </p:cTn>
                        </p:par>
                        <p:par>
                          <p:cTn id="50" fill="hold" nodeType="afterGroup">
                            <p:stCondLst>
                              <p:cond delay="5500"/>
                            </p:stCondLst>
                            <p:childTnLst>
                              <p:par>
                                <p:cTn id="51" presetID="1" presetClass="entr" presetSubtype="0" fill="hold" grpId="0" nodeType="afterEffect">
                                  <p:stCondLst>
                                    <p:cond delay="0"/>
                                  </p:stCondLst>
                                  <p:childTnLst>
                                    <p:set>
                                      <p:cBhvr>
                                        <p:cTn id="52" dur="1" fill="hold">
                                          <p:stCondLst>
                                            <p:cond delay="499"/>
                                          </p:stCondLst>
                                        </p:cTn>
                                        <p:tgtEl>
                                          <p:spTgt spid="33820"/>
                                        </p:tgtEl>
                                        <p:attrNameLst>
                                          <p:attrName>style.visibility</p:attrName>
                                        </p:attrNameLst>
                                      </p:cBhvr>
                                      <p:to>
                                        <p:strVal val="visible"/>
                                      </p:to>
                                    </p:set>
                                  </p:childTnLst>
                                </p:cTn>
                              </p:par>
                            </p:childTnLst>
                          </p:cTn>
                        </p:par>
                        <p:par>
                          <p:cTn id="53" fill="hold" nodeType="afterGroup">
                            <p:stCondLst>
                              <p:cond delay="6000"/>
                            </p:stCondLst>
                            <p:childTnLst>
                              <p:par>
                                <p:cTn id="54" presetID="1" presetClass="entr" presetSubtype="0" fill="hold" grpId="0" nodeType="afterEffect">
                                  <p:stCondLst>
                                    <p:cond delay="0"/>
                                  </p:stCondLst>
                                  <p:childTnLst>
                                    <p:set>
                                      <p:cBhvr>
                                        <p:cTn id="55" dur="1" fill="hold">
                                          <p:stCondLst>
                                            <p:cond delay="499"/>
                                          </p:stCondLst>
                                        </p:cTn>
                                        <p:tgtEl>
                                          <p:spTgt spid="33812"/>
                                        </p:tgtEl>
                                        <p:attrNameLst>
                                          <p:attrName>style.visibility</p:attrName>
                                        </p:attrNameLst>
                                      </p:cBhvr>
                                      <p:to>
                                        <p:strVal val="visible"/>
                                      </p:to>
                                    </p:set>
                                  </p:childTnLst>
                                </p:cTn>
                              </p:par>
                            </p:childTnLst>
                          </p:cTn>
                        </p:par>
                        <p:par>
                          <p:cTn id="56" fill="hold" nodeType="afterGroup">
                            <p:stCondLst>
                              <p:cond delay="6500"/>
                            </p:stCondLst>
                            <p:childTnLst>
                              <p:par>
                                <p:cTn id="57" presetID="1" presetClass="entr" presetSubtype="0" fill="hold" grpId="0" nodeType="afterEffect">
                                  <p:stCondLst>
                                    <p:cond delay="0"/>
                                  </p:stCondLst>
                                  <p:childTnLst>
                                    <p:set>
                                      <p:cBhvr>
                                        <p:cTn id="58" dur="1" fill="hold">
                                          <p:stCondLst>
                                            <p:cond delay="499"/>
                                          </p:stCondLst>
                                        </p:cTn>
                                        <p:tgtEl>
                                          <p:spTgt spid="33821"/>
                                        </p:tgtEl>
                                        <p:attrNameLst>
                                          <p:attrName>style.visibility</p:attrName>
                                        </p:attrNameLst>
                                      </p:cBhvr>
                                      <p:to>
                                        <p:strVal val="visible"/>
                                      </p:to>
                                    </p:set>
                                  </p:childTnLst>
                                </p:cTn>
                              </p:par>
                            </p:childTnLst>
                          </p:cTn>
                        </p:par>
                        <p:par>
                          <p:cTn id="59" fill="hold" nodeType="afterGroup">
                            <p:stCondLst>
                              <p:cond delay="7000"/>
                            </p:stCondLst>
                            <p:childTnLst>
                              <p:par>
                                <p:cTn id="60" presetID="1" presetClass="entr" presetSubtype="0" fill="hold" grpId="0" nodeType="afterEffect">
                                  <p:stCondLst>
                                    <p:cond delay="0"/>
                                  </p:stCondLst>
                                  <p:childTnLst>
                                    <p:set>
                                      <p:cBhvr>
                                        <p:cTn id="61" dur="1" fill="hold">
                                          <p:stCondLst>
                                            <p:cond delay="499"/>
                                          </p:stCondLst>
                                        </p:cTn>
                                        <p:tgtEl>
                                          <p:spTgt spid="338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8" grpId="0" autoUpdateAnimBg="0"/>
      <p:bldP spid="33799" grpId="0" autoUpdateAnimBg="0"/>
      <p:bldP spid="33800" grpId="0" autoUpdateAnimBg="0"/>
      <p:bldP spid="33801" grpId="0" autoUpdateAnimBg="0"/>
      <p:bldP spid="33808" grpId="0" animBg="1"/>
      <p:bldP spid="33809" grpId="0" animBg="1"/>
      <p:bldP spid="33810" grpId="0" animBg="1"/>
      <p:bldP spid="33811" grpId="0" animBg="1"/>
      <p:bldP spid="33812" grpId="0" animBg="1"/>
      <p:bldP spid="33813" grpId="0" animBg="1"/>
      <p:bldP spid="33814" grpId="0" animBg="1"/>
      <p:bldP spid="33815" grpId="0" animBg="1"/>
      <p:bldP spid="33816" grpId="0" animBg="1"/>
      <p:bldP spid="33817" grpId="0" animBg="1"/>
      <p:bldP spid="33818" grpId="0" animBg="1"/>
      <p:bldP spid="33819" grpId="0" animBg="1"/>
      <p:bldP spid="33820" grpId="0" animBg="1"/>
      <p:bldP spid="33821" grpId="0" animBg="1"/>
      <p:bldP spid="3382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ext Box 2"/>
          <p:cNvSpPr txBox="1">
            <a:spLocks noChangeArrowheads="1"/>
          </p:cNvSpPr>
          <p:nvPr/>
        </p:nvSpPr>
        <p:spPr bwMode="auto">
          <a:xfrm>
            <a:off x="381000" y="381000"/>
            <a:ext cx="8763000" cy="519113"/>
          </a:xfrm>
          <a:prstGeom prst="rect">
            <a:avLst/>
          </a:prstGeom>
          <a:noFill/>
          <a:ln w="9525">
            <a:noFill/>
            <a:miter lim="800000"/>
            <a:headEnd/>
            <a:tailEnd/>
          </a:ln>
        </p:spPr>
        <p:txBody>
          <a:bodyPr>
            <a:spAutoFit/>
          </a:bodyPr>
          <a:lstStyle/>
          <a:p>
            <a:r>
              <a:rPr lang="fr-BE" sz="2800">
                <a:latin typeface="Arial" charset="0"/>
                <a:cs typeface="Arial" charset="0"/>
              </a:rPr>
              <a:t>Hercynische plooiingsfase : 300 miljoen jaar geleden</a:t>
            </a:r>
            <a:endParaRPr lang="nl-NL" sz="2800">
              <a:latin typeface="Arial" charset="0"/>
              <a:cs typeface="Arial" charset="0"/>
            </a:endParaRPr>
          </a:p>
        </p:txBody>
      </p:sp>
      <p:sp>
        <p:nvSpPr>
          <p:cNvPr id="62467" name="Text Box 3"/>
          <p:cNvSpPr txBox="1">
            <a:spLocks noChangeArrowheads="1"/>
          </p:cNvSpPr>
          <p:nvPr/>
        </p:nvSpPr>
        <p:spPr bwMode="auto">
          <a:xfrm>
            <a:off x="247650" y="908050"/>
            <a:ext cx="8896350" cy="461963"/>
          </a:xfrm>
          <a:prstGeom prst="rect">
            <a:avLst/>
          </a:prstGeom>
          <a:noFill/>
          <a:ln w="9525">
            <a:noFill/>
            <a:miter lim="800000"/>
            <a:headEnd/>
            <a:tailEnd/>
          </a:ln>
        </p:spPr>
        <p:txBody>
          <a:bodyPr wrap="none">
            <a:spAutoFit/>
          </a:bodyPr>
          <a:lstStyle/>
          <a:p>
            <a:r>
              <a:rPr lang="fr-BE">
                <a:latin typeface="Arial" charset="0"/>
                <a:cs typeface="Arial" charset="0"/>
              </a:rPr>
              <a:t>Vbn : Spanje-Portugal , Ardennen/Eifel, Normandië/Bretagne, ...</a:t>
            </a:r>
            <a:endParaRPr lang="nl-NL">
              <a:latin typeface="Arial" charset="0"/>
              <a:cs typeface="Arial" charset="0"/>
            </a:endParaRPr>
          </a:p>
        </p:txBody>
      </p:sp>
      <p:pic>
        <p:nvPicPr>
          <p:cNvPr id="62468" name="Picture 4" descr="C:\Documents and Settings\Jeroen\Mijn documenten\aardrijkskunde\afbeeldingen\gebergten europa.jpg"/>
          <p:cNvPicPr>
            <a:picLocks noChangeAspect="1" noChangeArrowheads="1"/>
          </p:cNvPicPr>
          <p:nvPr/>
        </p:nvPicPr>
        <p:blipFill>
          <a:blip r:embed="rId2" cstate="print">
            <a:lum bright="-18000" contrast="12000"/>
          </a:blip>
          <a:srcRect b="12271"/>
          <a:stretch>
            <a:fillRect/>
          </a:stretch>
        </p:blipFill>
        <p:spPr bwMode="auto">
          <a:xfrm>
            <a:off x="1524000" y="1600200"/>
            <a:ext cx="6096000" cy="5038725"/>
          </a:xfrm>
          <a:prstGeom prst="rect">
            <a:avLst/>
          </a:prstGeom>
          <a:noFill/>
          <a:ln w="9525">
            <a:noFill/>
            <a:miter lim="800000"/>
            <a:headEnd/>
            <a:tailEnd/>
          </a:ln>
        </p:spPr>
      </p:pic>
      <p:sp>
        <p:nvSpPr>
          <p:cNvPr id="49157" name="Line 5"/>
          <p:cNvSpPr>
            <a:spLocks noChangeShapeType="1"/>
          </p:cNvSpPr>
          <p:nvPr/>
        </p:nvSpPr>
        <p:spPr bwMode="auto">
          <a:xfrm flipH="1">
            <a:off x="3429000" y="1371600"/>
            <a:ext cx="762000" cy="3200400"/>
          </a:xfrm>
          <a:prstGeom prst="line">
            <a:avLst/>
          </a:prstGeom>
          <a:noFill/>
          <a:ln w="50800">
            <a:solidFill>
              <a:schemeClr val="tx1"/>
            </a:solidFill>
            <a:round/>
            <a:headEnd/>
            <a:tailEnd type="triangle" w="med" len="med"/>
          </a:ln>
        </p:spPr>
        <p:txBody>
          <a:bodyPr/>
          <a:lstStyle/>
          <a:p>
            <a:endParaRPr lang="nl-BE"/>
          </a:p>
        </p:txBody>
      </p:sp>
      <p:sp>
        <p:nvSpPr>
          <p:cNvPr id="49158" name="Line 6"/>
          <p:cNvSpPr>
            <a:spLocks noChangeShapeType="1"/>
          </p:cNvSpPr>
          <p:nvPr/>
        </p:nvSpPr>
        <p:spPr bwMode="auto">
          <a:xfrm flipH="1">
            <a:off x="1981200" y="1447800"/>
            <a:ext cx="152400" cy="4419600"/>
          </a:xfrm>
          <a:prstGeom prst="line">
            <a:avLst/>
          </a:prstGeom>
          <a:noFill/>
          <a:ln w="50800">
            <a:solidFill>
              <a:schemeClr val="tx1"/>
            </a:solidFill>
            <a:round/>
            <a:headEnd/>
            <a:tailEnd type="triangle" w="med" len="med"/>
          </a:ln>
        </p:spPr>
        <p:txBody>
          <a:bodyPr/>
          <a:lstStyle/>
          <a:p>
            <a:endParaRPr lang="nl-BE"/>
          </a:p>
        </p:txBody>
      </p:sp>
      <p:sp>
        <p:nvSpPr>
          <p:cNvPr id="49159" name="Line 7"/>
          <p:cNvSpPr>
            <a:spLocks noChangeShapeType="1"/>
          </p:cNvSpPr>
          <p:nvPr/>
        </p:nvSpPr>
        <p:spPr bwMode="auto">
          <a:xfrm flipH="1">
            <a:off x="2590800" y="1371600"/>
            <a:ext cx="4114800" cy="3505200"/>
          </a:xfrm>
          <a:prstGeom prst="line">
            <a:avLst/>
          </a:prstGeom>
          <a:noFill/>
          <a:ln w="50800">
            <a:solidFill>
              <a:schemeClr val="tx1"/>
            </a:solidFill>
            <a:round/>
            <a:headEnd/>
            <a:tailEnd type="triangle" w="med" len="med"/>
          </a:ln>
        </p:spPr>
        <p:txBody>
          <a:bodyPr/>
          <a:lstStyle/>
          <a:p>
            <a:endParaRPr lang="nl-BE"/>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915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915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91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7" grpId="0" animBg="1"/>
      <p:bldP spid="49158" grpId="0" animBg="1"/>
      <p:bldP spid="49159"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ext Box 2"/>
          <p:cNvSpPr txBox="1">
            <a:spLocks noChangeArrowheads="1"/>
          </p:cNvSpPr>
          <p:nvPr/>
        </p:nvSpPr>
        <p:spPr bwMode="auto">
          <a:xfrm>
            <a:off x="381000" y="381000"/>
            <a:ext cx="8763000" cy="519113"/>
          </a:xfrm>
          <a:prstGeom prst="rect">
            <a:avLst/>
          </a:prstGeom>
          <a:noFill/>
          <a:ln w="9525">
            <a:noFill/>
            <a:miter lim="800000"/>
            <a:headEnd/>
            <a:tailEnd/>
          </a:ln>
        </p:spPr>
        <p:txBody>
          <a:bodyPr>
            <a:spAutoFit/>
          </a:bodyPr>
          <a:lstStyle/>
          <a:p>
            <a:r>
              <a:rPr lang="fr-BE" sz="2800">
                <a:latin typeface="Arial" charset="0"/>
                <a:cs typeface="Arial" charset="0"/>
              </a:rPr>
              <a:t>Alpiene plooiingsfase : 35 miljoen jaar geleden</a:t>
            </a:r>
            <a:endParaRPr lang="nl-NL" sz="2800">
              <a:latin typeface="Arial" charset="0"/>
              <a:cs typeface="Arial" charset="0"/>
            </a:endParaRPr>
          </a:p>
        </p:txBody>
      </p:sp>
      <p:sp>
        <p:nvSpPr>
          <p:cNvPr id="63491" name="Text Box 4"/>
          <p:cNvSpPr txBox="1">
            <a:spLocks noChangeArrowheads="1"/>
          </p:cNvSpPr>
          <p:nvPr/>
        </p:nvSpPr>
        <p:spPr bwMode="auto">
          <a:xfrm>
            <a:off x="441325" y="955675"/>
            <a:ext cx="5370513" cy="461963"/>
          </a:xfrm>
          <a:prstGeom prst="rect">
            <a:avLst/>
          </a:prstGeom>
          <a:noFill/>
          <a:ln w="9525">
            <a:noFill/>
            <a:miter lim="800000"/>
            <a:headEnd/>
            <a:tailEnd/>
          </a:ln>
        </p:spPr>
        <p:txBody>
          <a:bodyPr wrap="none">
            <a:spAutoFit/>
          </a:bodyPr>
          <a:lstStyle/>
          <a:p>
            <a:r>
              <a:rPr lang="fr-BE">
                <a:latin typeface="Arial" charset="0"/>
                <a:cs typeface="Arial" charset="0"/>
              </a:rPr>
              <a:t>Vbn : Alpen, Pyreneëen, Apenijnen, ...</a:t>
            </a:r>
            <a:endParaRPr lang="nl-NL">
              <a:latin typeface="Arial" charset="0"/>
              <a:cs typeface="Arial" charset="0"/>
            </a:endParaRPr>
          </a:p>
        </p:txBody>
      </p:sp>
      <p:pic>
        <p:nvPicPr>
          <p:cNvPr id="63492" name="Picture 7" descr="C:\Documents and Settings\Jeroen\Mijn documenten\aardrijkskunde\afbeeldingen\gebergten europa.jpg"/>
          <p:cNvPicPr>
            <a:picLocks noChangeAspect="1" noChangeArrowheads="1"/>
          </p:cNvPicPr>
          <p:nvPr/>
        </p:nvPicPr>
        <p:blipFill>
          <a:blip r:embed="rId2" cstate="print">
            <a:lum bright="-18000" contrast="12000"/>
          </a:blip>
          <a:srcRect b="12271"/>
          <a:stretch>
            <a:fillRect/>
          </a:stretch>
        </p:blipFill>
        <p:spPr bwMode="auto">
          <a:xfrm>
            <a:off x="1524000" y="1600200"/>
            <a:ext cx="6096000" cy="5038725"/>
          </a:xfrm>
          <a:prstGeom prst="rect">
            <a:avLst/>
          </a:prstGeom>
          <a:noFill/>
          <a:ln w="9525">
            <a:noFill/>
            <a:miter lim="800000"/>
            <a:headEnd/>
            <a:tailEnd/>
          </a:ln>
        </p:spPr>
      </p:pic>
      <p:sp>
        <p:nvSpPr>
          <p:cNvPr id="46086" name="Line 6"/>
          <p:cNvSpPr>
            <a:spLocks noChangeShapeType="1"/>
          </p:cNvSpPr>
          <p:nvPr/>
        </p:nvSpPr>
        <p:spPr bwMode="auto">
          <a:xfrm flipH="1">
            <a:off x="2743200" y="1371600"/>
            <a:ext cx="152400" cy="4114800"/>
          </a:xfrm>
          <a:prstGeom prst="line">
            <a:avLst/>
          </a:prstGeom>
          <a:noFill/>
          <a:ln w="50800">
            <a:solidFill>
              <a:schemeClr val="tx1"/>
            </a:solidFill>
            <a:round/>
            <a:headEnd/>
            <a:tailEnd type="triangle" w="med" len="med"/>
          </a:ln>
        </p:spPr>
        <p:txBody>
          <a:bodyPr/>
          <a:lstStyle/>
          <a:p>
            <a:endParaRPr lang="nl-BE"/>
          </a:p>
        </p:txBody>
      </p:sp>
      <p:sp>
        <p:nvSpPr>
          <p:cNvPr id="46088" name="Line 8"/>
          <p:cNvSpPr>
            <a:spLocks noChangeShapeType="1"/>
          </p:cNvSpPr>
          <p:nvPr/>
        </p:nvSpPr>
        <p:spPr bwMode="auto">
          <a:xfrm>
            <a:off x="1676400" y="1371600"/>
            <a:ext cx="1828800" cy="3657600"/>
          </a:xfrm>
          <a:prstGeom prst="line">
            <a:avLst/>
          </a:prstGeom>
          <a:noFill/>
          <a:ln w="50800">
            <a:solidFill>
              <a:schemeClr val="tx1"/>
            </a:solidFill>
            <a:round/>
            <a:headEnd/>
            <a:tailEnd type="triangle" w="med" len="med"/>
          </a:ln>
        </p:spPr>
        <p:txBody>
          <a:bodyPr/>
          <a:lstStyle/>
          <a:p>
            <a:endParaRPr lang="nl-BE"/>
          </a:p>
        </p:txBody>
      </p:sp>
      <p:sp>
        <p:nvSpPr>
          <p:cNvPr id="46089" name="Line 9"/>
          <p:cNvSpPr>
            <a:spLocks noChangeShapeType="1"/>
          </p:cNvSpPr>
          <p:nvPr/>
        </p:nvSpPr>
        <p:spPr bwMode="auto">
          <a:xfrm flipH="1">
            <a:off x="3962400" y="1371600"/>
            <a:ext cx="152400" cy="4267200"/>
          </a:xfrm>
          <a:prstGeom prst="line">
            <a:avLst/>
          </a:prstGeom>
          <a:noFill/>
          <a:ln w="50800">
            <a:solidFill>
              <a:schemeClr val="tx1"/>
            </a:solidFill>
            <a:round/>
            <a:headEnd/>
            <a:tailEnd type="triangle" w="med" len="med"/>
          </a:ln>
        </p:spPr>
        <p:txBody>
          <a:bodyPr/>
          <a:lstStyle/>
          <a:p>
            <a:endParaRPr lang="nl-BE"/>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608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608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60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6" grpId="0" animBg="1"/>
      <p:bldP spid="46088" grpId="0" animBg="1"/>
      <p:bldP spid="4608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ext Box 3"/>
          <p:cNvSpPr txBox="1">
            <a:spLocks noChangeArrowheads="1"/>
          </p:cNvSpPr>
          <p:nvPr/>
        </p:nvSpPr>
        <p:spPr bwMode="auto">
          <a:xfrm>
            <a:off x="2051050" y="188913"/>
            <a:ext cx="4359275" cy="701675"/>
          </a:xfrm>
          <a:prstGeom prst="rect">
            <a:avLst/>
          </a:prstGeom>
          <a:noFill/>
          <a:ln w="9525">
            <a:noFill/>
            <a:miter lim="800000"/>
            <a:headEnd/>
            <a:tailEnd/>
          </a:ln>
        </p:spPr>
        <p:txBody>
          <a:bodyPr wrap="none">
            <a:spAutoFit/>
          </a:bodyPr>
          <a:lstStyle/>
          <a:p>
            <a:r>
              <a:rPr lang="fr-BE" sz="4000" b="1" u="sng">
                <a:latin typeface="Arial" charset="0"/>
                <a:cs typeface="Arial" charset="0"/>
              </a:rPr>
              <a:t>AARDBEVINGEN</a:t>
            </a:r>
            <a:endParaRPr lang="nl-NL" sz="4000" b="1" u="sng">
              <a:latin typeface="Arial" charset="0"/>
              <a:cs typeface="Arial" charset="0"/>
            </a:endParaRPr>
          </a:p>
        </p:txBody>
      </p:sp>
      <p:pic>
        <p:nvPicPr>
          <p:cNvPr id="64515" name="Picture 4" descr="C:\Documents and Settings\Jeroen\Mijn documenten\Mijn afbeeldingen\earthquake.jpg">
            <a:hlinkClick r:id="rId2"/>
          </p:cNvPr>
          <p:cNvPicPr>
            <a:picLocks noChangeAspect="1" noChangeArrowheads="1"/>
          </p:cNvPicPr>
          <p:nvPr/>
        </p:nvPicPr>
        <p:blipFill>
          <a:blip r:embed="rId3" cstate="print">
            <a:lum bright="-12000"/>
          </a:blip>
          <a:srcRect/>
          <a:stretch>
            <a:fillRect/>
          </a:stretch>
        </p:blipFill>
        <p:spPr bwMode="auto">
          <a:xfrm>
            <a:off x="4103688" y="1844675"/>
            <a:ext cx="5040312" cy="3779838"/>
          </a:xfrm>
          <a:prstGeom prst="rect">
            <a:avLst/>
          </a:prstGeom>
          <a:noFill/>
          <a:ln w="9525">
            <a:noFill/>
            <a:miter lim="800000"/>
            <a:headEnd/>
            <a:tailEnd/>
          </a:ln>
        </p:spPr>
      </p:pic>
      <p:pic>
        <p:nvPicPr>
          <p:cNvPr id="64516" name="Picture 6" descr="http://www.vvsneekwitzwart.nl/Data/SWZ/Modules/TekstPagina/Front/images/_specifiek/M_663/filmpje.jpg">
            <a:hlinkClick r:id="rId4"/>
          </p:cNvPr>
          <p:cNvPicPr>
            <a:picLocks noChangeAspect="1" noChangeArrowheads="1"/>
          </p:cNvPicPr>
          <p:nvPr/>
        </p:nvPicPr>
        <p:blipFill>
          <a:blip r:embed="rId5" cstate="print"/>
          <a:srcRect/>
          <a:stretch>
            <a:fillRect/>
          </a:stretch>
        </p:blipFill>
        <p:spPr bwMode="auto">
          <a:xfrm>
            <a:off x="6300788" y="5732463"/>
            <a:ext cx="922337" cy="923925"/>
          </a:xfrm>
          <a:prstGeom prst="rect">
            <a:avLst/>
          </a:prstGeom>
          <a:noFill/>
          <a:ln w="9525">
            <a:noFill/>
            <a:miter lim="800000"/>
            <a:headEnd/>
            <a:tailEnd/>
          </a:ln>
        </p:spPr>
      </p:pic>
      <p:pic>
        <p:nvPicPr>
          <p:cNvPr id="64517" name="Picture 5" descr="http://www.vkblog.nl/static/pub/mm/tempest/149954/Image/earthquake.jpg"/>
          <p:cNvPicPr>
            <a:picLocks noChangeAspect="1" noChangeArrowheads="1"/>
          </p:cNvPicPr>
          <p:nvPr/>
        </p:nvPicPr>
        <p:blipFill>
          <a:blip r:embed="rId6" cstate="print"/>
          <a:srcRect/>
          <a:stretch>
            <a:fillRect/>
          </a:stretch>
        </p:blipFill>
        <p:spPr bwMode="auto">
          <a:xfrm>
            <a:off x="611188" y="4365625"/>
            <a:ext cx="3073400" cy="2303463"/>
          </a:xfrm>
          <a:prstGeom prst="rect">
            <a:avLst/>
          </a:prstGeom>
          <a:noFill/>
          <a:ln w="9525">
            <a:noFill/>
            <a:miter lim="800000"/>
            <a:headEnd/>
            <a:tailEnd/>
          </a:ln>
        </p:spPr>
      </p:pic>
      <p:pic>
        <p:nvPicPr>
          <p:cNvPr id="64518" name="Picture 7" descr="http://img.timeinc.net/time/photoessays/2008/china_earthquake/china_earthquake_01.jpg"/>
          <p:cNvPicPr>
            <a:picLocks noChangeAspect="1" noChangeArrowheads="1"/>
          </p:cNvPicPr>
          <p:nvPr/>
        </p:nvPicPr>
        <p:blipFill>
          <a:blip r:embed="rId7" cstate="print"/>
          <a:srcRect/>
          <a:stretch>
            <a:fillRect/>
          </a:stretch>
        </p:blipFill>
        <p:spPr bwMode="auto">
          <a:xfrm>
            <a:off x="250825" y="981075"/>
            <a:ext cx="4949825" cy="3271838"/>
          </a:xfrm>
          <a:prstGeom prst="rect">
            <a:avLst/>
          </a:prstGeom>
          <a:noFill/>
          <a:ln w="9525">
            <a:noFill/>
            <a:miter lim="800000"/>
            <a:headEnd/>
            <a:tailEnd/>
          </a:ln>
        </p:spPr>
      </p:pic>
      <p:pic>
        <p:nvPicPr>
          <p:cNvPr id="64519" name="Picture 9" descr="http://www.vvsneekwitzwart.nl/Data/SWZ/Modules/TekstPagina/Front/images/_specifiek/M_663/filmpje.jpg">
            <a:hlinkClick r:id="rId8"/>
          </p:cNvPr>
          <p:cNvPicPr>
            <a:picLocks noChangeAspect="1" noChangeArrowheads="1"/>
          </p:cNvPicPr>
          <p:nvPr/>
        </p:nvPicPr>
        <p:blipFill>
          <a:blip r:embed="rId5" cstate="print"/>
          <a:srcRect/>
          <a:stretch>
            <a:fillRect/>
          </a:stretch>
        </p:blipFill>
        <p:spPr bwMode="auto">
          <a:xfrm>
            <a:off x="5148263" y="5732463"/>
            <a:ext cx="923925" cy="923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a:spLocks noChangeArrowheads="1"/>
          </p:cNvSpPr>
          <p:nvPr/>
        </p:nvSpPr>
        <p:spPr bwMode="auto">
          <a:xfrm>
            <a:off x="395288" y="1268413"/>
            <a:ext cx="8280400" cy="3890962"/>
          </a:xfrm>
          <a:prstGeom prst="rect">
            <a:avLst/>
          </a:prstGeom>
          <a:noFill/>
          <a:ln w="9525">
            <a:noFill/>
            <a:miter lim="800000"/>
            <a:headEnd/>
            <a:tailEnd/>
          </a:ln>
        </p:spPr>
        <p:txBody>
          <a:bodyPr>
            <a:spAutoFit/>
          </a:bodyPr>
          <a:lstStyle/>
          <a:p>
            <a:pPr>
              <a:lnSpc>
                <a:spcPct val="150000"/>
              </a:lnSpc>
            </a:pPr>
            <a:r>
              <a:rPr lang="nl-BE" sz="2800">
                <a:latin typeface="Arial" charset="0"/>
                <a:cs typeface="Arial" charset="0"/>
              </a:rPr>
              <a:t>Als de platen langs elkaar heen bewegen, gaat dat niet altijd even soepel. De platen geven veel weerstand en houden elkaar tegen. Er ontstaat een grote spanning, die duurt tot dat de platen ineens losschieten. Dit zorgt voor een enorme schokgolf: een aardbeving!</a:t>
            </a:r>
          </a:p>
        </p:txBody>
      </p:sp>
      <p:sp>
        <p:nvSpPr>
          <p:cNvPr id="65539" name="Tekstvak 2"/>
          <p:cNvSpPr txBox="1">
            <a:spLocks noChangeArrowheads="1"/>
          </p:cNvSpPr>
          <p:nvPr/>
        </p:nvSpPr>
        <p:spPr bwMode="auto">
          <a:xfrm>
            <a:off x="468313" y="404813"/>
            <a:ext cx="5784850" cy="584200"/>
          </a:xfrm>
          <a:prstGeom prst="rect">
            <a:avLst/>
          </a:prstGeom>
          <a:noFill/>
          <a:ln w="9525">
            <a:noFill/>
            <a:miter lim="800000"/>
            <a:headEnd/>
            <a:tailEnd/>
          </a:ln>
        </p:spPr>
        <p:txBody>
          <a:bodyPr wrap="none">
            <a:spAutoFit/>
          </a:bodyPr>
          <a:lstStyle/>
          <a:p>
            <a:r>
              <a:rPr lang="nl-BE" sz="3200" u="sng">
                <a:latin typeface="Arial" charset="0"/>
                <a:cs typeface="Arial" charset="0"/>
              </a:rPr>
              <a:t>Hoe ontstaat een aardbeving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ext Box 2"/>
          <p:cNvSpPr txBox="1">
            <a:spLocks noChangeArrowheads="1"/>
          </p:cNvSpPr>
          <p:nvPr/>
        </p:nvSpPr>
        <p:spPr bwMode="auto">
          <a:xfrm>
            <a:off x="304800" y="152400"/>
            <a:ext cx="5557838" cy="584200"/>
          </a:xfrm>
          <a:prstGeom prst="rect">
            <a:avLst/>
          </a:prstGeom>
          <a:noFill/>
          <a:ln w="9525">
            <a:noFill/>
            <a:miter lim="800000"/>
            <a:headEnd/>
            <a:tailEnd/>
          </a:ln>
        </p:spPr>
        <p:txBody>
          <a:bodyPr wrap="none">
            <a:spAutoFit/>
          </a:bodyPr>
          <a:lstStyle/>
          <a:p>
            <a:r>
              <a:rPr lang="fr-BE" sz="3200" u="sng">
                <a:latin typeface="Arial" charset="0"/>
                <a:cs typeface="Arial" charset="0"/>
              </a:rPr>
              <a:t>Hoe ontstaan aardbevingen ?</a:t>
            </a:r>
            <a:endParaRPr lang="nl-NL" sz="3200" u="sng">
              <a:latin typeface="Arial" charset="0"/>
              <a:cs typeface="Arial" charset="0"/>
            </a:endParaRPr>
          </a:p>
        </p:txBody>
      </p:sp>
      <p:pic>
        <p:nvPicPr>
          <p:cNvPr id="66563" name="Picture 4" descr="http://mediatheek.thinkquest.nl/~ll125/nl/imagesnl/earthqke_nl.jpg"/>
          <p:cNvPicPr>
            <a:picLocks noChangeAspect="1" noChangeArrowheads="1"/>
          </p:cNvPicPr>
          <p:nvPr/>
        </p:nvPicPr>
        <p:blipFill>
          <a:blip r:embed="rId2" cstate="print">
            <a:lum bright="-30000" contrast="6000"/>
          </a:blip>
          <a:srcRect/>
          <a:stretch>
            <a:fillRect/>
          </a:stretch>
        </p:blipFill>
        <p:spPr bwMode="auto">
          <a:xfrm>
            <a:off x="609600" y="920750"/>
            <a:ext cx="7924800" cy="5765800"/>
          </a:xfrm>
          <a:prstGeom prst="rect">
            <a:avLst/>
          </a:prstGeom>
          <a:noFill/>
          <a:ln w="9525">
            <a:noFill/>
            <a:miter lim="800000"/>
            <a:headEnd/>
            <a:tailEnd/>
          </a:ln>
        </p:spPr>
      </p:pic>
      <p:sp>
        <p:nvSpPr>
          <p:cNvPr id="66564" name="Tekstvak 3"/>
          <p:cNvSpPr txBox="1">
            <a:spLocks noChangeArrowheads="1"/>
          </p:cNvSpPr>
          <p:nvPr/>
        </p:nvSpPr>
        <p:spPr bwMode="auto">
          <a:xfrm>
            <a:off x="6084888" y="620713"/>
            <a:ext cx="2852737" cy="1200150"/>
          </a:xfrm>
          <a:prstGeom prst="rect">
            <a:avLst/>
          </a:prstGeom>
          <a:noFill/>
          <a:ln w="9525">
            <a:noFill/>
            <a:miter lim="800000"/>
            <a:headEnd/>
            <a:tailEnd/>
          </a:ln>
        </p:spPr>
        <p:txBody>
          <a:bodyPr wrap="none">
            <a:spAutoFit/>
          </a:bodyPr>
          <a:lstStyle/>
          <a:p>
            <a:r>
              <a:rPr lang="nl-BE">
                <a:latin typeface="Arial" charset="0"/>
                <a:cs typeface="Arial" charset="0"/>
              </a:rPr>
              <a:t>HYPOCENTRUM ?</a:t>
            </a:r>
          </a:p>
          <a:p>
            <a:endParaRPr lang="nl-BE">
              <a:latin typeface="Arial" charset="0"/>
              <a:cs typeface="Arial" charset="0"/>
            </a:endParaRPr>
          </a:p>
          <a:p>
            <a:r>
              <a:rPr lang="nl-BE">
                <a:latin typeface="Arial" charset="0"/>
                <a:cs typeface="Arial" charset="0"/>
              </a:rPr>
              <a:t>EPICENTRUM ?</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ext Box 2"/>
          <p:cNvSpPr txBox="1">
            <a:spLocks noChangeArrowheads="1"/>
          </p:cNvSpPr>
          <p:nvPr/>
        </p:nvSpPr>
        <p:spPr bwMode="auto">
          <a:xfrm>
            <a:off x="517525" y="219075"/>
            <a:ext cx="8475663" cy="523875"/>
          </a:xfrm>
          <a:prstGeom prst="rect">
            <a:avLst/>
          </a:prstGeom>
          <a:noFill/>
          <a:ln w="9525">
            <a:noFill/>
            <a:miter lim="800000"/>
            <a:headEnd/>
            <a:tailEnd/>
          </a:ln>
        </p:spPr>
        <p:txBody>
          <a:bodyPr wrap="none">
            <a:spAutoFit/>
          </a:bodyPr>
          <a:lstStyle/>
          <a:p>
            <a:r>
              <a:rPr lang="fr-BE" sz="2800" b="1" u="sng">
                <a:latin typeface="Arial" charset="0"/>
                <a:cs typeface="Arial" charset="0"/>
              </a:rPr>
              <a:t>Hoe weet men hoe krachtig de aardbeving was ?</a:t>
            </a:r>
            <a:endParaRPr lang="nl-NL" sz="2800" b="1" u="sng">
              <a:latin typeface="Arial" charset="0"/>
              <a:cs typeface="Arial" charset="0"/>
            </a:endParaRPr>
          </a:p>
        </p:txBody>
      </p:sp>
      <p:pic>
        <p:nvPicPr>
          <p:cNvPr id="67587" name="Picture 6" descr="http://media.allrefer.com/s4/l/p0002352-seismograph.gif"/>
          <p:cNvPicPr>
            <a:picLocks noChangeAspect="1" noChangeArrowheads="1"/>
          </p:cNvPicPr>
          <p:nvPr/>
        </p:nvPicPr>
        <p:blipFill>
          <a:blip r:embed="rId2" cstate="print">
            <a:lum bright="-24000" contrast="6000"/>
          </a:blip>
          <a:srcRect/>
          <a:stretch>
            <a:fillRect/>
          </a:stretch>
        </p:blipFill>
        <p:spPr bwMode="auto">
          <a:xfrm>
            <a:off x="838200" y="1524000"/>
            <a:ext cx="7239000" cy="4900613"/>
          </a:xfrm>
          <a:prstGeom prst="rect">
            <a:avLst/>
          </a:prstGeom>
          <a:noFill/>
          <a:ln w="9525">
            <a:noFill/>
            <a:miter lim="800000"/>
            <a:headEnd/>
            <a:tailEnd/>
          </a:ln>
        </p:spPr>
      </p:pic>
      <p:sp>
        <p:nvSpPr>
          <p:cNvPr id="64516" name="Text Box 7"/>
          <p:cNvSpPr txBox="1">
            <a:spLocks noChangeArrowheads="1"/>
          </p:cNvSpPr>
          <p:nvPr/>
        </p:nvSpPr>
        <p:spPr bwMode="auto">
          <a:xfrm>
            <a:off x="609600" y="863600"/>
            <a:ext cx="8139113" cy="523875"/>
          </a:xfrm>
          <a:prstGeom prst="rect">
            <a:avLst/>
          </a:prstGeom>
          <a:noFill/>
          <a:ln w="9525">
            <a:noFill/>
            <a:miter lim="800000"/>
            <a:headEnd/>
            <a:tailEnd/>
          </a:ln>
        </p:spPr>
        <p:txBody>
          <a:bodyPr>
            <a:spAutoFit/>
          </a:bodyPr>
          <a:lstStyle/>
          <a:p>
            <a:r>
              <a:rPr lang="fr-BE" sz="2800">
                <a:latin typeface="Arial" charset="0"/>
                <a:cs typeface="Arial" charset="0"/>
              </a:rPr>
              <a:t>Opmeting van de trillingen met een </a:t>
            </a:r>
            <a:r>
              <a:rPr lang="fr-BE" sz="2800" b="1" i="1">
                <a:latin typeface="Arial" charset="0"/>
                <a:cs typeface="Arial" charset="0"/>
              </a:rPr>
              <a:t>seismograaf</a:t>
            </a:r>
            <a:endParaRPr lang="nl-NL" sz="2800" b="1" i="1">
              <a:latin typeface="Arial"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45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6"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ext Box 2"/>
          <p:cNvSpPr txBox="1">
            <a:spLocks noChangeArrowheads="1"/>
          </p:cNvSpPr>
          <p:nvPr/>
        </p:nvSpPr>
        <p:spPr bwMode="auto">
          <a:xfrm>
            <a:off x="323850" y="260350"/>
            <a:ext cx="8315325" cy="523875"/>
          </a:xfrm>
          <a:prstGeom prst="rect">
            <a:avLst/>
          </a:prstGeom>
          <a:noFill/>
          <a:ln w="9525">
            <a:noFill/>
            <a:miter lim="800000"/>
            <a:headEnd/>
            <a:tailEnd/>
          </a:ln>
        </p:spPr>
        <p:txBody>
          <a:bodyPr wrap="none">
            <a:spAutoFit/>
          </a:bodyPr>
          <a:lstStyle/>
          <a:p>
            <a:r>
              <a:rPr lang="fr-BE" sz="2800" b="1" u="sng">
                <a:latin typeface="Arial" charset="0"/>
                <a:cs typeface="Arial" charset="0"/>
              </a:rPr>
              <a:t>Hoe wordt de kracht van de beving uitgedrukt ?</a:t>
            </a:r>
            <a:endParaRPr lang="nl-NL" sz="2800" b="1" u="sng">
              <a:latin typeface="Arial" charset="0"/>
              <a:cs typeface="Arial" charset="0"/>
            </a:endParaRPr>
          </a:p>
        </p:txBody>
      </p:sp>
      <p:sp>
        <p:nvSpPr>
          <p:cNvPr id="65539" name="Text Box 3"/>
          <p:cNvSpPr txBox="1">
            <a:spLocks noChangeArrowheads="1"/>
          </p:cNvSpPr>
          <p:nvPr/>
        </p:nvSpPr>
        <p:spPr bwMode="auto">
          <a:xfrm>
            <a:off x="4643438" y="1916113"/>
            <a:ext cx="4194175" cy="585787"/>
          </a:xfrm>
          <a:prstGeom prst="rect">
            <a:avLst/>
          </a:prstGeom>
          <a:noFill/>
          <a:ln w="9525">
            <a:noFill/>
            <a:miter lim="800000"/>
            <a:headEnd/>
            <a:tailEnd/>
          </a:ln>
        </p:spPr>
        <p:txBody>
          <a:bodyPr wrap="none">
            <a:spAutoFit/>
          </a:bodyPr>
          <a:lstStyle/>
          <a:p>
            <a:r>
              <a:rPr lang="fr-BE" sz="3200">
                <a:latin typeface="Arial" charset="0"/>
                <a:cs typeface="Arial" charset="0"/>
              </a:rPr>
              <a:t>De schaal van Richter</a:t>
            </a:r>
            <a:endParaRPr lang="nl-NL" sz="3200">
              <a:latin typeface="Arial" charset="0"/>
              <a:cs typeface="Arial" charset="0"/>
            </a:endParaRPr>
          </a:p>
        </p:txBody>
      </p:sp>
      <p:pic>
        <p:nvPicPr>
          <p:cNvPr id="68612" name="Picture 5" descr="http://www.privateline.com/decibel/RichterScale.gif"/>
          <p:cNvPicPr>
            <a:picLocks noChangeAspect="1" noChangeArrowheads="1"/>
          </p:cNvPicPr>
          <p:nvPr/>
        </p:nvPicPr>
        <p:blipFill>
          <a:blip r:embed="rId2" cstate="print">
            <a:lum bright="-18000"/>
          </a:blip>
          <a:srcRect l="10001" r="27878" b="12930"/>
          <a:stretch>
            <a:fillRect/>
          </a:stretch>
        </p:blipFill>
        <p:spPr bwMode="auto">
          <a:xfrm>
            <a:off x="323850" y="1196975"/>
            <a:ext cx="4083050" cy="5111750"/>
          </a:xfrm>
          <a:prstGeom prst="rect">
            <a:avLst/>
          </a:prstGeom>
          <a:noFill/>
          <a:ln w="9525">
            <a:noFill/>
            <a:miter lim="800000"/>
            <a:headEnd/>
            <a:tailEnd/>
          </a:ln>
        </p:spPr>
      </p:pic>
      <p:sp>
        <p:nvSpPr>
          <p:cNvPr id="5" name="Rechthoek 4"/>
          <p:cNvSpPr>
            <a:spLocks noChangeArrowheads="1"/>
          </p:cNvSpPr>
          <p:nvPr/>
        </p:nvSpPr>
        <p:spPr bwMode="auto">
          <a:xfrm>
            <a:off x="4716463" y="3213100"/>
            <a:ext cx="4067175" cy="1570038"/>
          </a:xfrm>
          <a:prstGeom prst="rect">
            <a:avLst/>
          </a:prstGeom>
          <a:noFill/>
          <a:ln w="9525">
            <a:noFill/>
            <a:miter lim="800000"/>
            <a:headEnd/>
            <a:tailEnd/>
          </a:ln>
        </p:spPr>
        <p:txBody>
          <a:bodyPr>
            <a:spAutoFit/>
          </a:bodyPr>
          <a:lstStyle/>
          <a:p>
            <a:r>
              <a:rPr lang="nl-BE">
                <a:latin typeface="Arial" charset="0"/>
                <a:cs typeface="Arial" charset="0"/>
              </a:rPr>
              <a:t>De schaal is opgesteld door de Amerikaanse seismoloog Charles Francis Richter in 1935</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553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9" grpId="0"/>
      <p:bldP spid="5"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hthoek 1"/>
          <p:cNvSpPr>
            <a:spLocks noChangeArrowheads="1"/>
          </p:cNvSpPr>
          <p:nvPr/>
        </p:nvSpPr>
        <p:spPr bwMode="auto">
          <a:xfrm>
            <a:off x="179388" y="260350"/>
            <a:ext cx="8964612" cy="1939925"/>
          </a:xfrm>
          <a:prstGeom prst="rect">
            <a:avLst/>
          </a:prstGeom>
          <a:noFill/>
          <a:ln w="9525">
            <a:noFill/>
            <a:miter lim="800000"/>
            <a:headEnd/>
            <a:tailEnd/>
          </a:ln>
        </p:spPr>
        <p:txBody>
          <a:bodyPr>
            <a:spAutoFit/>
          </a:bodyPr>
          <a:lstStyle/>
          <a:p>
            <a:r>
              <a:rPr lang="nl-BE">
                <a:latin typeface="Arial" charset="0"/>
                <a:cs typeface="Arial" charset="0"/>
              </a:rPr>
              <a:t>De </a:t>
            </a:r>
            <a:r>
              <a:rPr lang="nl-BE" b="1">
                <a:latin typeface="Arial" charset="0"/>
                <a:cs typeface="Arial" charset="0"/>
              </a:rPr>
              <a:t>intensiteitsschaal van Mercalli</a:t>
            </a:r>
            <a:r>
              <a:rPr lang="nl-BE">
                <a:latin typeface="Arial" charset="0"/>
                <a:cs typeface="Arial" charset="0"/>
              </a:rPr>
              <a:t> is in 1902 ontworpen door de Italiaan Giuseppe Mercalli. De intensiteitsschaal van Mercalli is een alternatieve schaal om de sterkte van aardbevingen uit te drukken. Op deze schaal zijn het vooral de gevolgen van een aardbeving die worden weergegeven.</a:t>
            </a:r>
          </a:p>
        </p:txBody>
      </p:sp>
      <p:graphicFrame>
        <p:nvGraphicFramePr>
          <p:cNvPr id="5" name="Tabel 4"/>
          <p:cNvGraphicFramePr>
            <a:graphicFrameLocks noGrp="1"/>
          </p:cNvGraphicFramePr>
          <p:nvPr/>
        </p:nvGraphicFramePr>
        <p:xfrm>
          <a:off x="179388" y="2205038"/>
          <a:ext cx="8785225" cy="5761035"/>
        </p:xfrm>
        <a:graphic>
          <a:graphicData uri="http://schemas.openxmlformats.org/drawingml/2006/table">
            <a:tbl>
              <a:tblPr firstRow="1" bandRow="1">
                <a:tableStyleId>{5C22544A-7EE6-4342-B048-85BDC9FD1C3A}</a:tableStyleId>
              </a:tblPr>
              <a:tblGrid>
                <a:gridCol w="801154"/>
                <a:gridCol w="7984071"/>
              </a:tblGrid>
              <a:tr h="365780">
                <a:tc>
                  <a:txBody>
                    <a:bodyPr/>
                    <a:lstStyle/>
                    <a:p>
                      <a:r>
                        <a:rPr lang="nl-BE" sz="1800" dirty="0" smtClean="0"/>
                        <a:t>I</a:t>
                      </a:r>
                      <a:endParaRPr lang="nl-BE" sz="1800" dirty="0"/>
                    </a:p>
                  </a:txBody>
                  <a:tcPr marL="91443" marR="91443" marT="45723" marB="45723"/>
                </a:tc>
                <a:tc>
                  <a:txBody>
                    <a:bodyPr/>
                    <a:lstStyle/>
                    <a:p>
                      <a:r>
                        <a:rPr lang="nl-BE" sz="1800" dirty="0" smtClean="0"/>
                        <a:t>Niet gevoeld, slechts door seismometers geregistreerd</a:t>
                      </a:r>
                      <a:endParaRPr lang="nl-BE" sz="1800" dirty="0"/>
                    </a:p>
                  </a:txBody>
                  <a:tcPr marL="91443" marR="91443" marT="45723" marB="45723"/>
                </a:tc>
              </a:tr>
              <a:tr h="365780">
                <a:tc>
                  <a:txBody>
                    <a:bodyPr/>
                    <a:lstStyle/>
                    <a:p>
                      <a:r>
                        <a:rPr lang="nl-BE" sz="1800" dirty="0" smtClean="0"/>
                        <a:t>II</a:t>
                      </a:r>
                      <a:endParaRPr lang="nl-BE" sz="1800" dirty="0"/>
                    </a:p>
                  </a:txBody>
                  <a:tcPr marL="91443" marR="91443" marT="45723" marB="45723"/>
                </a:tc>
                <a:tc>
                  <a:txBody>
                    <a:bodyPr/>
                    <a:lstStyle/>
                    <a:p>
                      <a:r>
                        <a:rPr lang="nl-BE" sz="1800" dirty="0" smtClean="0"/>
                        <a:t>Nauwelijks gevoeld, alleen onder gunstige omstandigheden gevoeld.</a:t>
                      </a:r>
                      <a:endParaRPr lang="nl-BE" sz="1800" dirty="0"/>
                    </a:p>
                  </a:txBody>
                  <a:tcPr marL="91443" marR="91443" marT="45723" marB="45723"/>
                </a:tc>
              </a:tr>
              <a:tr h="365780">
                <a:tc>
                  <a:txBody>
                    <a:bodyPr/>
                    <a:lstStyle/>
                    <a:p>
                      <a:r>
                        <a:rPr lang="nl-BE" sz="1800" dirty="0" smtClean="0"/>
                        <a:t>III</a:t>
                      </a:r>
                      <a:endParaRPr lang="nl-BE" sz="1800" dirty="0"/>
                    </a:p>
                  </a:txBody>
                  <a:tcPr marL="91443" marR="91443" marT="45723" marB="45723"/>
                </a:tc>
                <a:tc>
                  <a:txBody>
                    <a:bodyPr/>
                    <a:lstStyle/>
                    <a:p>
                      <a:r>
                        <a:rPr lang="nl-BE" sz="1800" dirty="0" smtClean="0"/>
                        <a:t>Zwak, door enkele personen gevoeld. Trilling als van voorbijgaand verkeer.</a:t>
                      </a:r>
                      <a:endParaRPr lang="nl-BE" sz="1800" dirty="0"/>
                    </a:p>
                  </a:txBody>
                  <a:tcPr marL="91443" marR="91443" marT="45723" marB="45723"/>
                </a:tc>
              </a:tr>
              <a:tr h="640115">
                <a:tc>
                  <a:txBody>
                    <a:bodyPr/>
                    <a:lstStyle/>
                    <a:p>
                      <a:r>
                        <a:rPr lang="nl-BE" sz="1800" dirty="0" smtClean="0"/>
                        <a:t>IV</a:t>
                      </a:r>
                      <a:endParaRPr lang="nl-BE" sz="1800" dirty="0"/>
                    </a:p>
                  </a:txBody>
                  <a:tcPr marL="91443" marR="91443" marT="45723" marB="45723"/>
                </a:tc>
                <a:tc>
                  <a:txBody>
                    <a:bodyPr/>
                    <a:lstStyle/>
                    <a:p>
                      <a:r>
                        <a:rPr lang="nl-BE" sz="1800" dirty="0" smtClean="0"/>
                        <a:t>Vrij sterk, door velen gevoeld. Trillingen als van zwaar verkeer. Rammelen van ramen en deuren</a:t>
                      </a:r>
                      <a:endParaRPr lang="nl-BE" sz="1800" dirty="0"/>
                    </a:p>
                  </a:txBody>
                  <a:tcPr marL="91443" marR="91443" marT="45723" marB="45723"/>
                </a:tc>
              </a:tr>
              <a:tr h="640115">
                <a:tc>
                  <a:txBody>
                    <a:bodyPr/>
                    <a:lstStyle/>
                    <a:p>
                      <a:r>
                        <a:rPr lang="nl-BE" sz="1800" dirty="0" smtClean="0"/>
                        <a:t>V</a:t>
                      </a:r>
                      <a:endParaRPr lang="nl-BE" sz="1800" dirty="0"/>
                    </a:p>
                  </a:txBody>
                  <a:tcPr marL="91443" marR="91443" marT="45723" marB="45723"/>
                </a:tc>
                <a:tc>
                  <a:txBody>
                    <a:bodyPr/>
                    <a:lstStyle/>
                    <a:p>
                      <a:r>
                        <a:rPr lang="nl-BE" sz="1800" dirty="0" smtClean="0"/>
                        <a:t>Sterk, algemeen gevoeld. Opgehangen voorwerpen slingeren. Slapende mensen worden wakker.</a:t>
                      </a:r>
                      <a:endParaRPr lang="nl-BE" sz="1800" dirty="0"/>
                    </a:p>
                  </a:txBody>
                  <a:tcPr marL="91443" marR="91443" marT="45723" marB="45723"/>
                </a:tc>
              </a:tr>
              <a:tr h="640115">
                <a:tc>
                  <a:txBody>
                    <a:bodyPr/>
                    <a:lstStyle/>
                    <a:p>
                      <a:r>
                        <a:rPr lang="nl-BE" sz="1800" dirty="0" smtClean="0"/>
                        <a:t>VI</a:t>
                      </a:r>
                      <a:endParaRPr lang="nl-BE" sz="1800" dirty="0"/>
                    </a:p>
                  </a:txBody>
                  <a:tcPr marL="91443" marR="91443" marT="45723" marB="45723"/>
                </a:tc>
                <a:tc>
                  <a:txBody>
                    <a:bodyPr/>
                    <a:lstStyle/>
                    <a:p>
                      <a:r>
                        <a:rPr lang="nl-BE" sz="1800" dirty="0" smtClean="0"/>
                        <a:t>Lichte schade. Schrikreacties. Voorwerpen in huis vallen om. Lichte schade aan minder solide huizen.</a:t>
                      </a:r>
                      <a:endParaRPr lang="nl-BE" sz="1800" dirty="0"/>
                    </a:p>
                  </a:txBody>
                  <a:tcPr marL="91443" marR="91443" marT="45723" marB="45723"/>
                </a:tc>
              </a:tr>
              <a:tr h="640115">
                <a:tc>
                  <a:txBody>
                    <a:bodyPr/>
                    <a:lstStyle/>
                    <a:p>
                      <a:r>
                        <a:rPr lang="nl-BE" sz="1800" dirty="0" smtClean="0"/>
                        <a:t>VII</a:t>
                      </a:r>
                      <a:endParaRPr lang="nl-BE" sz="1800" dirty="0"/>
                    </a:p>
                  </a:txBody>
                  <a:tcPr marL="91443" marR="91443" marT="45723" marB="45723"/>
                </a:tc>
                <a:tc>
                  <a:txBody>
                    <a:bodyPr/>
                    <a:lstStyle/>
                    <a:p>
                      <a:r>
                        <a:rPr lang="nl-BE" sz="1800" dirty="0" smtClean="0"/>
                        <a:t>Behoorlijke schade. Schade aan veel gebouwen. Schoorstenen breken af. Golven in vijvers. Kerkklokken geven geluid.</a:t>
                      </a:r>
                      <a:endParaRPr lang="nl-BE" sz="1800" dirty="0"/>
                    </a:p>
                  </a:txBody>
                  <a:tcPr marL="91443" marR="91443" marT="45723" marB="45723"/>
                </a:tc>
              </a:tr>
              <a:tr h="640115">
                <a:tc>
                  <a:txBody>
                    <a:bodyPr/>
                    <a:lstStyle/>
                    <a:p>
                      <a:r>
                        <a:rPr lang="nl-BE" sz="1800" dirty="0" smtClean="0"/>
                        <a:t>VIII</a:t>
                      </a:r>
                      <a:endParaRPr lang="nl-BE" sz="1800" dirty="0"/>
                    </a:p>
                  </a:txBody>
                  <a:tcPr marL="91443" marR="91443" marT="45723" marB="45723"/>
                </a:tc>
                <a:tc>
                  <a:txBody>
                    <a:bodyPr/>
                    <a:lstStyle/>
                    <a:p>
                      <a:r>
                        <a:rPr lang="nl-BE" sz="1800" dirty="0" smtClean="0"/>
                        <a:t>Zware schade. Algehele paniek. Algemene schade aan gebouwen. Zwakke bouwwerken gedeeltelijk vernield.</a:t>
                      </a:r>
                      <a:endParaRPr lang="nl-BE" sz="1800" dirty="0"/>
                    </a:p>
                  </a:txBody>
                  <a:tcPr marL="91443" marR="91443" marT="45723" marB="45723"/>
                </a:tc>
              </a:tr>
              <a:tr h="365780">
                <a:tc>
                  <a:txBody>
                    <a:bodyPr/>
                    <a:lstStyle/>
                    <a:p>
                      <a:r>
                        <a:rPr lang="nl-BE" sz="1800" dirty="0" smtClean="0"/>
                        <a:t>IX</a:t>
                      </a:r>
                      <a:endParaRPr lang="nl-BE" sz="1800" dirty="0"/>
                    </a:p>
                  </a:txBody>
                  <a:tcPr marL="91443" marR="91443" marT="45723" marB="45723"/>
                </a:tc>
                <a:tc>
                  <a:txBody>
                    <a:bodyPr/>
                    <a:lstStyle/>
                    <a:p>
                      <a:r>
                        <a:rPr lang="nl-BE" sz="1800" dirty="0" smtClean="0"/>
                        <a:t>…</a:t>
                      </a:r>
                      <a:endParaRPr lang="nl-BE" sz="1800" dirty="0"/>
                    </a:p>
                  </a:txBody>
                  <a:tcPr marL="91443" marR="91443" marT="45723" marB="45723"/>
                </a:tc>
              </a:tr>
              <a:tr h="365780">
                <a:tc>
                  <a:txBody>
                    <a:bodyPr/>
                    <a:lstStyle/>
                    <a:p>
                      <a:endParaRPr lang="nl-BE" sz="1800"/>
                    </a:p>
                  </a:txBody>
                  <a:tcPr marL="91443" marR="91443" marT="45723" marB="45723"/>
                </a:tc>
                <a:tc>
                  <a:txBody>
                    <a:bodyPr/>
                    <a:lstStyle/>
                    <a:p>
                      <a:endParaRPr lang="nl-BE" sz="1800" dirty="0"/>
                    </a:p>
                  </a:txBody>
                  <a:tcPr marL="91443" marR="91443" marT="45723" marB="45723"/>
                </a:tc>
              </a:tr>
              <a:tr h="365780">
                <a:tc>
                  <a:txBody>
                    <a:bodyPr/>
                    <a:lstStyle/>
                    <a:p>
                      <a:endParaRPr lang="nl-BE" sz="1800"/>
                    </a:p>
                  </a:txBody>
                  <a:tcPr marL="91443" marR="91443" marT="45723" marB="45723"/>
                </a:tc>
                <a:tc>
                  <a:txBody>
                    <a:bodyPr/>
                    <a:lstStyle/>
                    <a:p>
                      <a:endParaRPr lang="nl-BE" sz="1800"/>
                    </a:p>
                  </a:txBody>
                  <a:tcPr marL="91443" marR="91443" marT="45723" marB="45723"/>
                </a:tc>
              </a:tr>
              <a:tr h="365780">
                <a:tc>
                  <a:txBody>
                    <a:bodyPr/>
                    <a:lstStyle/>
                    <a:p>
                      <a:endParaRPr lang="nl-BE" sz="1800"/>
                    </a:p>
                  </a:txBody>
                  <a:tcPr marL="91443" marR="91443" marT="45723" marB="45723"/>
                </a:tc>
                <a:tc>
                  <a:txBody>
                    <a:bodyPr/>
                    <a:lstStyle/>
                    <a:p>
                      <a:endParaRPr lang="nl-BE" sz="1800" dirty="0"/>
                    </a:p>
                  </a:txBody>
                  <a:tcPr marL="91443" marR="91443" marT="45723" marB="45723"/>
                </a:tc>
              </a:tr>
            </a:tbl>
          </a:graphicData>
        </a:graphic>
      </p:graphicFrame>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ext Box 2"/>
          <p:cNvSpPr txBox="1">
            <a:spLocks noChangeArrowheads="1"/>
          </p:cNvSpPr>
          <p:nvPr/>
        </p:nvSpPr>
        <p:spPr bwMode="auto">
          <a:xfrm>
            <a:off x="457200" y="304800"/>
            <a:ext cx="8382000" cy="1066800"/>
          </a:xfrm>
          <a:prstGeom prst="rect">
            <a:avLst/>
          </a:prstGeom>
          <a:noFill/>
          <a:ln w="9525">
            <a:noFill/>
            <a:miter lim="800000"/>
            <a:headEnd/>
            <a:tailEnd/>
          </a:ln>
        </p:spPr>
        <p:txBody>
          <a:bodyPr>
            <a:spAutoFit/>
          </a:bodyPr>
          <a:lstStyle/>
          <a:p>
            <a:r>
              <a:rPr lang="fr-BE" sz="3200" u="sng">
                <a:latin typeface="Arial" charset="0"/>
                <a:cs typeface="Arial" charset="0"/>
              </a:rPr>
              <a:t>Wat kunnen aardbevingen die ontstaan midden in een oceaan veroorzaken?</a:t>
            </a:r>
            <a:endParaRPr lang="nl-NL" sz="3200" u="sng">
              <a:latin typeface="Arial" charset="0"/>
              <a:cs typeface="Arial" charset="0"/>
            </a:endParaRPr>
          </a:p>
        </p:txBody>
      </p:sp>
      <p:pic>
        <p:nvPicPr>
          <p:cNvPr id="70659" name="Picture 4" descr="http://www.awitness.org/graphics/tsunami.jpg">
            <a:hlinkClick r:id="rId2"/>
          </p:cNvPr>
          <p:cNvPicPr>
            <a:picLocks noChangeAspect="1" noChangeArrowheads="1"/>
          </p:cNvPicPr>
          <p:nvPr/>
        </p:nvPicPr>
        <p:blipFill>
          <a:blip r:embed="rId3" cstate="print"/>
          <a:srcRect/>
          <a:stretch>
            <a:fillRect/>
          </a:stretch>
        </p:blipFill>
        <p:spPr bwMode="auto">
          <a:xfrm>
            <a:off x="4787900" y="1773238"/>
            <a:ext cx="3983038" cy="4137025"/>
          </a:xfrm>
          <a:prstGeom prst="rect">
            <a:avLst/>
          </a:prstGeom>
          <a:noFill/>
          <a:ln w="9525">
            <a:noFill/>
            <a:miter lim="800000"/>
            <a:headEnd/>
            <a:tailEnd/>
          </a:ln>
        </p:spPr>
      </p:pic>
      <p:sp>
        <p:nvSpPr>
          <p:cNvPr id="66564" name="Text Box 5"/>
          <p:cNvSpPr txBox="1">
            <a:spLocks noChangeArrowheads="1"/>
          </p:cNvSpPr>
          <p:nvPr/>
        </p:nvSpPr>
        <p:spPr bwMode="auto">
          <a:xfrm>
            <a:off x="539750" y="1557338"/>
            <a:ext cx="2663825" cy="708025"/>
          </a:xfrm>
          <a:prstGeom prst="rect">
            <a:avLst/>
          </a:prstGeom>
          <a:noFill/>
          <a:ln w="9525">
            <a:noFill/>
            <a:miter lim="800000"/>
            <a:headEnd/>
            <a:tailEnd/>
          </a:ln>
        </p:spPr>
        <p:txBody>
          <a:bodyPr wrap="none">
            <a:spAutoFit/>
          </a:bodyPr>
          <a:lstStyle/>
          <a:p>
            <a:r>
              <a:rPr lang="fr-BE" sz="4000" b="1">
                <a:latin typeface="Arial" charset="0"/>
                <a:cs typeface="Arial" charset="0"/>
              </a:rPr>
              <a:t>Tsunami’s</a:t>
            </a:r>
            <a:endParaRPr lang="nl-NL" sz="4000" b="1">
              <a:latin typeface="Arial" charset="0"/>
              <a:cs typeface="Arial" charset="0"/>
            </a:endParaRPr>
          </a:p>
        </p:txBody>
      </p:sp>
      <p:pic>
        <p:nvPicPr>
          <p:cNvPr id="70661" name="Picture 8" descr="http://www.pluspost.nl/wp-content/uploads/2010/11/tsunami.jpg"/>
          <p:cNvPicPr>
            <a:picLocks noChangeAspect="1" noChangeArrowheads="1"/>
          </p:cNvPicPr>
          <p:nvPr/>
        </p:nvPicPr>
        <p:blipFill>
          <a:blip r:embed="rId4" cstate="print"/>
          <a:srcRect/>
          <a:stretch>
            <a:fillRect/>
          </a:stretch>
        </p:blipFill>
        <p:spPr bwMode="auto">
          <a:xfrm>
            <a:off x="2771775" y="2790825"/>
            <a:ext cx="2736850" cy="4067175"/>
          </a:xfrm>
          <a:prstGeom prst="rect">
            <a:avLst/>
          </a:prstGeom>
          <a:noFill/>
          <a:ln w="9525">
            <a:noFill/>
            <a:miter lim="800000"/>
            <a:headEnd/>
            <a:tailEnd/>
          </a:ln>
        </p:spPr>
      </p:pic>
      <p:pic>
        <p:nvPicPr>
          <p:cNvPr id="70662" name="Picture 10" descr="http://2.bp.blogspot.com/_lMXL6MCOhdY/TKIjcKq5U7I/AAAAAAAAAGk/b7zdQkt2wPA/s1600/5452_Tsunami.jpg"/>
          <p:cNvPicPr>
            <a:picLocks noChangeAspect="1" noChangeArrowheads="1"/>
          </p:cNvPicPr>
          <p:nvPr/>
        </p:nvPicPr>
        <p:blipFill>
          <a:blip r:embed="rId5" cstate="print"/>
          <a:srcRect/>
          <a:stretch>
            <a:fillRect/>
          </a:stretch>
        </p:blipFill>
        <p:spPr bwMode="auto">
          <a:xfrm>
            <a:off x="323850" y="2708275"/>
            <a:ext cx="3205163" cy="2001838"/>
          </a:xfrm>
          <a:prstGeom prst="rect">
            <a:avLst/>
          </a:prstGeom>
          <a:noFill/>
          <a:ln w="9525">
            <a:noFill/>
            <a:miter lim="800000"/>
            <a:headEnd/>
            <a:tailEnd/>
          </a:ln>
        </p:spPr>
      </p:pic>
      <p:pic>
        <p:nvPicPr>
          <p:cNvPr id="70663" name="Picture 12" descr="http://www.vvsneekwitzwart.nl/Data/SWZ/Modules/TekstPagina/Front/images/_specifiek/M_663/filmpje.jpg">
            <a:hlinkClick r:id="rId6"/>
          </p:cNvPr>
          <p:cNvPicPr>
            <a:picLocks noChangeAspect="1" noChangeArrowheads="1"/>
          </p:cNvPicPr>
          <p:nvPr/>
        </p:nvPicPr>
        <p:blipFill>
          <a:blip r:embed="rId7" cstate="print"/>
          <a:srcRect/>
          <a:stretch>
            <a:fillRect/>
          </a:stretch>
        </p:blipFill>
        <p:spPr bwMode="auto">
          <a:xfrm>
            <a:off x="684213" y="5084763"/>
            <a:ext cx="1366837" cy="13684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65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4"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a:spLocks noChangeArrowheads="1"/>
          </p:cNvSpPr>
          <p:nvPr/>
        </p:nvSpPr>
        <p:spPr bwMode="auto">
          <a:xfrm>
            <a:off x="323850" y="1268413"/>
            <a:ext cx="4464050" cy="4216400"/>
          </a:xfrm>
          <a:prstGeom prst="rect">
            <a:avLst/>
          </a:prstGeom>
          <a:noFill/>
          <a:ln w="9525">
            <a:noFill/>
            <a:miter lim="800000"/>
            <a:headEnd/>
            <a:tailEnd/>
          </a:ln>
        </p:spPr>
        <p:txBody>
          <a:bodyPr>
            <a:spAutoFit/>
          </a:bodyPr>
          <a:lstStyle/>
          <a:p>
            <a:r>
              <a:rPr lang="nl-BE" sz="2800">
                <a:latin typeface="Arial" charset="0"/>
                <a:cs typeface="Arial" charset="0"/>
              </a:rPr>
              <a:t>Een </a:t>
            </a:r>
            <a:r>
              <a:rPr lang="nl-BE" sz="2800" b="1">
                <a:latin typeface="Arial" charset="0"/>
                <a:cs typeface="Arial" charset="0"/>
              </a:rPr>
              <a:t>tsunami</a:t>
            </a:r>
            <a:r>
              <a:rPr lang="nl-BE" sz="2800">
                <a:latin typeface="Arial" charset="0"/>
                <a:cs typeface="Arial" charset="0"/>
              </a:rPr>
              <a:t> is een vloedgolf uit de zee die de kuststrook onverwacht overspoelt, veelal veroorzaakt door een zeebeving. </a:t>
            </a:r>
          </a:p>
          <a:p>
            <a:endParaRPr lang="nl-BE" sz="2800">
              <a:latin typeface="Arial" charset="0"/>
              <a:cs typeface="Arial" charset="0"/>
            </a:endParaRPr>
          </a:p>
          <a:p>
            <a:r>
              <a:rPr lang="nl-BE" i="1">
                <a:latin typeface="Arial" charset="0"/>
                <a:cs typeface="Arial" charset="0"/>
              </a:rPr>
              <a:t>Het is een Japanse samenstelling van tsu ('haven') en nami ('hoge golf').</a:t>
            </a:r>
          </a:p>
        </p:txBody>
      </p:sp>
      <p:sp>
        <p:nvSpPr>
          <p:cNvPr id="71683" name="Tekstvak 2"/>
          <p:cNvSpPr txBox="1">
            <a:spLocks noChangeArrowheads="1"/>
          </p:cNvSpPr>
          <p:nvPr/>
        </p:nvSpPr>
        <p:spPr bwMode="auto">
          <a:xfrm>
            <a:off x="323850" y="333375"/>
            <a:ext cx="3978275" cy="584200"/>
          </a:xfrm>
          <a:prstGeom prst="rect">
            <a:avLst/>
          </a:prstGeom>
          <a:noFill/>
          <a:ln w="9525">
            <a:noFill/>
            <a:miter lim="800000"/>
            <a:headEnd/>
            <a:tailEnd/>
          </a:ln>
        </p:spPr>
        <p:txBody>
          <a:bodyPr wrap="none">
            <a:spAutoFit/>
          </a:bodyPr>
          <a:lstStyle/>
          <a:p>
            <a:r>
              <a:rPr lang="nl-BE" sz="3200" b="1">
                <a:latin typeface="Arial" charset="0"/>
                <a:cs typeface="Arial" charset="0"/>
              </a:rPr>
              <a:t>Wat zijn tsunami’s?</a:t>
            </a:r>
          </a:p>
        </p:txBody>
      </p:sp>
      <p:pic>
        <p:nvPicPr>
          <p:cNvPr id="4" name="Picture 6" descr="Bestand:Tsunami nl.png">
            <a:hlinkClick r:id="rId2"/>
          </p:cNvPr>
          <p:cNvPicPr>
            <a:picLocks noChangeAspect="1" noChangeArrowheads="1"/>
          </p:cNvPicPr>
          <p:nvPr/>
        </p:nvPicPr>
        <p:blipFill>
          <a:blip r:embed="rId3" cstate="print"/>
          <a:srcRect/>
          <a:stretch>
            <a:fillRect/>
          </a:stretch>
        </p:blipFill>
        <p:spPr bwMode="auto">
          <a:xfrm>
            <a:off x="5040313" y="1052513"/>
            <a:ext cx="3794125" cy="504031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4" descr="http://photojournal.jpl.nasa.gov/jpegMod/PIA03393_modest.jpg"/>
          <p:cNvPicPr>
            <a:picLocks noChangeAspect="1" noChangeArrowheads="1"/>
          </p:cNvPicPr>
          <p:nvPr/>
        </p:nvPicPr>
        <p:blipFill>
          <a:blip r:embed="rId2" cstate="print"/>
          <a:srcRect/>
          <a:stretch>
            <a:fillRect/>
          </a:stretch>
        </p:blipFill>
        <p:spPr bwMode="auto">
          <a:xfrm>
            <a:off x="3819525" y="0"/>
            <a:ext cx="5324475" cy="5076825"/>
          </a:xfrm>
          <a:prstGeom prst="rect">
            <a:avLst/>
          </a:prstGeom>
          <a:noFill/>
          <a:ln w="9525">
            <a:noFill/>
            <a:miter lim="800000"/>
            <a:headEnd/>
            <a:tailEnd/>
          </a:ln>
        </p:spPr>
      </p:pic>
      <p:pic>
        <p:nvPicPr>
          <p:cNvPr id="35843" name="Picture 2" descr="http://www.valette.nl/Valette_images/Le_Pariou_et_le_puy_de_Dome.jpg"/>
          <p:cNvPicPr>
            <a:picLocks noChangeAspect="1" noChangeArrowheads="1"/>
          </p:cNvPicPr>
          <p:nvPr/>
        </p:nvPicPr>
        <p:blipFill>
          <a:blip r:embed="rId3" cstate="print"/>
          <a:srcRect/>
          <a:stretch>
            <a:fillRect/>
          </a:stretch>
        </p:blipFill>
        <p:spPr bwMode="auto">
          <a:xfrm>
            <a:off x="0" y="2643188"/>
            <a:ext cx="4929188" cy="3697287"/>
          </a:xfrm>
          <a:prstGeom prst="rect">
            <a:avLst/>
          </a:prstGeom>
          <a:noFill/>
          <a:ln w="9525">
            <a:noFill/>
            <a:miter lim="800000"/>
            <a:headEnd/>
            <a:tailEnd/>
          </a:ln>
        </p:spPr>
      </p:pic>
      <p:sp>
        <p:nvSpPr>
          <p:cNvPr id="35844" name="Tekstvak 6"/>
          <p:cNvSpPr txBox="1">
            <a:spLocks noChangeArrowheads="1"/>
          </p:cNvSpPr>
          <p:nvPr/>
        </p:nvSpPr>
        <p:spPr bwMode="auto">
          <a:xfrm>
            <a:off x="0" y="857250"/>
            <a:ext cx="4800600" cy="954088"/>
          </a:xfrm>
          <a:prstGeom prst="rect">
            <a:avLst/>
          </a:prstGeom>
          <a:noFill/>
          <a:ln w="9525">
            <a:noFill/>
            <a:miter lim="800000"/>
            <a:headEnd/>
            <a:tailEnd/>
          </a:ln>
        </p:spPr>
        <p:txBody>
          <a:bodyPr wrap="none">
            <a:spAutoFit/>
          </a:bodyPr>
          <a:lstStyle/>
          <a:p>
            <a:r>
              <a:rPr lang="nl-BE" sz="2800" b="1">
                <a:latin typeface="Arial" charset="0"/>
                <a:cs typeface="Arial" charset="0"/>
              </a:rPr>
              <a:t>Rhöneslenk en vulkanisme</a:t>
            </a:r>
          </a:p>
          <a:p>
            <a:r>
              <a:rPr lang="nl-BE" sz="2800" b="1">
                <a:latin typeface="Arial" charset="0"/>
                <a:cs typeface="Arial" charset="0"/>
              </a:rPr>
              <a:t>Centraal-Massief</a:t>
            </a:r>
          </a:p>
        </p:txBody>
      </p:sp>
      <p:cxnSp>
        <p:nvCxnSpPr>
          <p:cNvPr id="9" name="Rechte verbindingslijn met pijl 8"/>
          <p:cNvCxnSpPr/>
          <p:nvPr/>
        </p:nvCxnSpPr>
        <p:spPr>
          <a:xfrm flipV="1">
            <a:off x="4357688" y="3071813"/>
            <a:ext cx="2786062" cy="1428750"/>
          </a:xfrm>
          <a:prstGeom prst="straightConnector1">
            <a:avLst/>
          </a:prstGeom>
          <a:ln w="889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Rechthoek 9"/>
          <p:cNvSpPr/>
          <p:nvPr/>
        </p:nvSpPr>
        <p:spPr>
          <a:xfrm>
            <a:off x="7643813" y="2000250"/>
            <a:ext cx="357187" cy="2357438"/>
          </a:xfrm>
          <a:prstGeom prst="rect">
            <a:avLst/>
          </a:prstGeom>
          <a:solidFill>
            <a:schemeClr val="accent1">
              <a:alpha val="47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nl-BE" b="1" dirty="0">
                <a:solidFill>
                  <a:schemeClr val="tx1"/>
                </a:solidFill>
                <a:latin typeface="Arial" pitchFamily="34" charset="0"/>
                <a:cs typeface="Arial" pitchFamily="34" charset="0"/>
              </a:rPr>
              <a:t>SLENK</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ekstvak 1"/>
          <p:cNvSpPr txBox="1">
            <a:spLocks noChangeArrowheads="1"/>
          </p:cNvSpPr>
          <p:nvPr/>
        </p:nvSpPr>
        <p:spPr bwMode="auto">
          <a:xfrm>
            <a:off x="468313" y="333375"/>
            <a:ext cx="5192712" cy="584200"/>
          </a:xfrm>
          <a:prstGeom prst="rect">
            <a:avLst/>
          </a:prstGeom>
          <a:noFill/>
          <a:ln w="9525">
            <a:noFill/>
            <a:miter lim="800000"/>
            <a:headEnd/>
            <a:tailEnd/>
          </a:ln>
        </p:spPr>
        <p:txBody>
          <a:bodyPr wrap="none">
            <a:spAutoFit/>
          </a:bodyPr>
          <a:lstStyle/>
          <a:p>
            <a:r>
              <a:rPr lang="nl-BE" sz="3200">
                <a:latin typeface="Arial" charset="0"/>
                <a:cs typeface="Arial" charset="0"/>
              </a:rPr>
              <a:t>Hoe ontstaat een tsunami ?</a:t>
            </a:r>
          </a:p>
        </p:txBody>
      </p:sp>
      <p:sp>
        <p:nvSpPr>
          <p:cNvPr id="3" name="Rechthoek 2"/>
          <p:cNvSpPr>
            <a:spLocks noChangeArrowheads="1"/>
          </p:cNvSpPr>
          <p:nvPr/>
        </p:nvSpPr>
        <p:spPr bwMode="auto">
          <a:xfrm>
            <a:off x="395288" y="1052513"/>
            <a:ext cx="8353425" cy="3540125"/>
          </a:xfrm>
          <a:prstGeom prst="rect">
            <a:avLst/>
          </a:prstGeom>
          <a:noFill/>
          <a:ln w="9525">
            <a:noFill/>
            <a:miter lim="800000"/>
            <a:headEnd/>
            <a:tailEnd/>
          </a:ln>
        </p:spPr>
        <p:txBody>
          <a:bodyPr>
            <a:spAutoFit/>
          </a:bodyPr>
          <a:lstStyle/>
          <a:p>
            <a:r>
              <a:rPr lang="nl-BE" sz="2800">
                <a:latin typeface="Arial" charset="0"/>
                <a:cs typeface="Arial" charset="0"/>
              </a:rPr>
              <a:t>Door een aardbeving op de oceaanbodem kan plots een groot volume water opgetild worden. Hierbij ontstaat er een golf die zich in alle richtingen verplaatst. In volle oceaan is deze golf niet echt gevaarlijk, maar wanneer de golf in kustzones ondieper water bereikt, vertraagt de voortplantingssnelheid en wordt de golf hoger, tot soms enkele tientallen meters.</a:t>
            </a:r>
          </a:p>
        </p:txBody>
      </p:sp>
      <p:pic>
        <p:nvPicPr>
          <p:cNvPr id="4" name="Picture 2" descr="Bestand:Tsunami-kueste.01.vm.jpg">
            <a:hlinkClick r:id="rId2"/>
          </p:cNvPr>
          <p:cNvPicPr>
            <a:picLocks noChangeAspect="1" noChangeArrowheads="1"/>
          </p:cNvPicPr>
          <p:nvPr/>
        </p:nvPicPr>
        <p:blipFill>
          <a:blip r:embed="rId3" cstate="print">
            <a:lum bright="-20000"/>
          </a:blip>
          <a:srcRect t="4382" b="7922"/>
          <a:stretch>
            <a:fillRect/>
          </a:stretch>
        </p:blipFill>
        <p:spPr bwMode="auto">
          <a:xfrm>
            <a:off x="1476375" y="4865688"/>
            <a:ext cx="5759450" cy="199231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2" descr="http://www.wdm.be/images/Tsunami/tsunami8.bmp"/>
          <p:cNvPicPr>
            <a:picLocks noChangeAspect="1" noChangeArrowheads="1"/>
          </p:cNvPicPr>
          <p:nvPr/>
        </p:nvPicPr>
        <p:blipFill>
          <a:blip r:embed="rId2" cstate="print"/>
          <a:srcRect/>
          <a:stretch>
            <a:fillRect/>
          </a:stretch>
        </p:blipFill>
        <p:spPr bwMode="auto">
          <a:xfrm>
            <a:off x="1187450" y="0"/>
            <a:ext cx="611505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ekstvak 1"/>
          <p:cNvSpPr txBox="1">
            <a:spLocks noChangeArrowheads="1"/>
          </p:cNvSpPr>
          <p:nvPr/>
        </p:nvSpPr>
        <p:spPr bwMode="auto">
          <a:xfrm>
            <a:off x="539750" y="188913"/>
            <a:ext cx="5776913" cy="584200"/>
          </a:xfrm>
          <a:prstGeom prst="rect">
            <a:avLst/>
          </a:prstGeom>
          <a:noFill/>
          <a:ln w="9525">
            <a:noFill/>
            <a:miter lim="800000"/>
            <a:headEnd/>
            <a:tailEnd/>
          </a:ln>
        </p:spPr>
        <p:txBody>
          <a:bodyPr wrap="none">
            <a:spAutoFit/>
          </a:bodyPr>
          <a:lstStyle/>
          <a:p>
            <a:r>
              <a:rPr lang="nl-BE" sz="3200" b="1">
                <a:latin typeface="Arial" charset="0"/>
                <a:cs typeface="Arial" charset="0"/>
              </a:rPr>
              <a:t>Voorspellen en voorkomen ?</a:t>
            </a:r>
          </a:p>
        </p:txBody>
      </p:sp>
      <p:sp>
        <p:nvSpPr>
          <p:cNvPr id="3" name="Tekstvak 2"/>
          <p:cNvSpPr txBox="1">
            <a:spLocks noChangeArrowheads="1"/>
          </p:cNvSpPr>
          <p:nvPr/>
        </p:nvSpPr>
        <p:spPr bwMode="auto">
          <a:xfrm>
            <a:off x="539750" y="908050"/>
            <a:ext cx="7920038" cy="1385888"/>
          </a:xfrm>
          <a:prstGeom prst="rect">
            <a:avLst/>
          </a:prstGeom>
          <a:noFill/>
          <a:ln w="9525">
            <a:noFill/>
            <a:miter lim="800000"/>
            <a:headEnd/>
            <a:tailEnd/>
          </a:ln>
        </p:spPr>
        <p:txBody>
          <a:bodyPr>
            <a:spAutoFit/>
          </a:bodyPr>
          <a:lstStyle/>
          <a:p>
            <a:r>
              <a:rPr lang="nl-BE" sz="2800">
                <a:latin typeface="Arial" charset="0"/>
                <a:cs typeface="Arial" charset="0"/>
              </a:rPr>
              <a:t>Het is nog vrijwel niet mogelijk om exact te voorspellen wanneer er op een bepaalde plaats een aardbeving zal ontstaan.</a:t>
            </a:r>
          </a:p>
        </p:txBody>
      </p:sp>
      <p:sp>
        <p:nvSpPr>
          <p:cNvPr id="4" name="Tekstvak 3"/>
          <p:cNvSpPr txBox="1">
            <a:spLocks noChangeArrowheads="1"/>
          </p:cNvSpPr>
          <p:nvPr/>
        </p:nvSpPr>
        <p:spPr bwMode="auto">
          <a:xfrm>
            <a:off x="468313" y="2420938"/>
            <a:ext cx="8135937" cy="1384300"/>
          </a:xfrm>
          <a:prstGeom prst="rect">
            <a:avLst/>
          </a:prstGeom>
          <a:noFill/>
          <a:ln w="9525">
            <a:noFill/>
            <a:miter lim="800000"/>
            <a:headEnd/>
            <a:tailEnd/>
          </a:ln>
        </p:spPr>
        <p:txBody>
          <a:bodyPr>
            <a:spAutoFit/>
          </a:bodyPr>
          <a:lstStyle/>
          <a:p>
            <a:r>
              <a:rPr lang="nl-BE" sz="2800">
                <a:latin typeface="Arial" charset="0"/>
                <a:cs typeface="Arial" charset="0"/>
              </a:rPr>
              <a:t>De krachten van een aardbeving zijn zo groot en doen zich voor op zo’n grote schaal dat het onmogelijk is om een aardbeving te voorkomen !</a:t>
            </a:r>
          </a:p>
        </p:txBody>
      </p:sp>
      <p:sp>
        <p:nvSpPr>
          <p:cNvPr id="74757" name="Tekstvak 4"/>
          <p:cNvSpPr txBox="1">
            <a:spLocks noChangeArrowheads="1"/>
          </p:cNvSpPr>
          <p:nvPr/>
        </p:nvSpPr>
        <p:spPr bwMode="auto">
          <a:xfrm>
            <a:off x="468313" y="4076700"/>
            <a:ext cx="8496300" cy="954088"/>
          </a:xfrm>
          <a:prstGeom prst="rect">
            <a:avLst/>
          </a:prstGeom>
          <a:noFill/>
          <a:ln w="9525">
            <a:noFill/>
            <a:miter lim="800000"/>
            <a:headEnd/>
            <a:tailEnd/>
          </a:ln>
        </p:spPr>
        <p:txBody>
          <a:bodyPr>
            <a:spAutoFit/>
          </a:bodyPr>
          <a:lstStyle/>
          <a:p>
            <a:r>
              <a:rPr lang="nl-BE" sz="2800" b="1">
                <a:latin typeface="Arial" charset="0"/>
                <a:cs typeface="Arial" charset="0"/>
              </a:rPr>
              <a:t>Wat kunnen we dan doen in gebieden die gevoelig zijn voor aardbevingen?</a:t>
            </a:r>
          </a:p>
        </p:txBody>
      </p:sp>
      <p:sp>
        <p:nvSpPr>
          <p:cNvPr id="6" name="Tekstvak 5"/>
          <p:cNvSpPr txBox="1">
            <a:spLocks noChangeArrowheads="1"/>
          </p:cNvSpPr>
          <p:nvPr/>
        </p:nvSpPr>
        <p:spPr bwMode="auto">
          <a:xfrm>
            <a:off x="539750" y="5084763"/>
            <a:ext cx="8064500" cy="2308225"/>
          </a:xfrm>
          <a:prstGeom prst="rect">
            <a:avLst/>
          </a:prstGeom>
          <a:noFill/>
          <a:ln w="9525">
            <a:noFill/>
            <a:miter lim="800000"/>
            <a:headEnd/>
            <a:tailEnd/>
          </a:ln>
        </p:spPr>
        <p:txBody>
          <a:bodyPr>
            <a:spAutoFit/>
          </a:bodyPr>
          <a:lstStyle/>
          <a:p>
            <a:pPr>
              <a:buFontTx/>
              <a:buChar char="-"/>
            </a:pPr>
            <a:r>
              <a:rPr lang="nl-BE">
                <a:latin typeface="Arial" charset="0"/>
                <a:cs typeface="Arial" charset="0"/>
              </a:rPr>
              <a:t> Constructie van gebouwen aanpassen zodat ze beter bestand zijn tegen trillingen.</a:t>
            </a:r>
          </a:p>
          <a:p>
            <a:endParaRPr lang="nl-BE">
              <a:latin typeface="Arial" charset="0"/>
              <a:cs typeface="Arial" charset="0"/>
            </a:endParaRPr>
          </a:p>
          <a:p>
            <a:pPr>
              <a:buFontTx/>
              <a:buChar char="-"/>
            </a:pPr>
            <a:r>
              <a:rPr lang="nl-BE">
                <a:latin typeface="Arial" charset="0"/>
                <a:cs typeface="Arial" charset="0"/>
              </a:rPr>
              <a:t> De lokale bevolking voorlichten.</a:t>
            </a:r>
          </a:p>
          <a:p>
            <a:endParaRPr lang="nl-BE">
              <a:latin typeface="Arial" charset="0"/>
              <a:cs typeface="Arial" charset="0"/>
            </a:endParaRPr>
          </a:p>
          <a:p>
            <a:endParaRPr lang="nl-BE"/>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hthoek 1"/>
          <p:cNvSpPr>
            <a:spLocks noChangeArrowheads="1"/>
          </p:cNvSpPr>
          <p:nvPr/>
        </p:nvSpPr>
        <p:spPr bwMode="auto">
          <a:xfrm>
            <a:off x="395288" y="1595438"/>
            <a:ext cx="8497887" cy="5570537"/>
          </a:xfrm>
          <a:prstGeom prst="rect">
            <a:avLst/>
          </a:prstGeom>
          <a:noFill/>
          <a:ln w="9525">
            <a:noFill/>
            <a:miter lim="800000"/>
            <a:headEnd/>
            <a:tailEnd/>
          </a:ln>
        </p:spPr>
        <p:txBody>
          <a:bodyPr>
            <a:spAutoFit/>
          </a:bodyPr>
          <a:lstStyle/>
          <a:p>
            <a:r>
              <a:rPr lang="nl-BE" sz="2800">
                <a:latin typeface="Arial" charset="0"/>
                <a:cs typeface="Arial" charset="0"/>
              </a:rPr>
              <a:t>Wetenschappers denken dat heel wat dieren aardbevingen voelen aankomen. Vlak voor een grote aardschok in Italië vorig jaar vluchtten padden vijf dagen van tevoren al weg. De onderzoekers zeggen dat dit geen toeval kan zijn. Ze vermoeden dat er voor de aardbevingen al trillingen waren die de padden voelden. Na de aardbeving kwamen de dieren ook weer terug. De wetenschappers willen nu verder onderzoeken of dieren ons in de toekomst kunnen helpen om een ramp eerder te zien aankomen.</a:t>
            </a:r>
          </a:p>
          <a:p>
            <a:r>
              <a:rPr lang="nl-BE"/>
              <a:t/>
            </a:r>
            <a:br>
              <a:rPr lang="nl-BE"/>
            </a:br>
            <a:endParaRPr lang="nl-BE"/>
          </a:p>
        </p:txBody>
      </p:sp>
      <p:grpSp>
        <p:nvGrpSpPr>
          <p:cNvPr id="2" name="Groep 3"/>
          <p:cNvGrpSpPr>
            <a:grpSpLocks/>
          </p:cNvGrpSpPr>
          <p:nvPr/>
        </p:nvGrpSpPr>
        <p:grpSpPr bwMode="auto">
          <a:xfrm>
            <a:off x="395288" y="260350"/>
            <a:ext cx="3660775" cy="981075"/>
            <a:chOff x="467544" y="0"/>
            <a:chExt cx="3660894" cy="980728"/>
          </a:xfrm>
        </p:grpSpPr>
        <p:sp>
          <p:nvSpPr>
            <p:cNvPr id="75780" name="Tekstvak 4"/>
            <p:cNvSpPr txBox="1">
              <a:spLocks noChangeArrowheads="1"/>
            </p:cNvSpPr>
            <p:nvPr/>
          </p:nvSpPr>
          <p:spPr bwMode="auto">
            <a:xfrm>
              <a:off x="1763688" y="260648"/>
              <a:ext cx="2364750" cy="646331"/>
            </a:xfrm>
            <a:prstGeom prst="rect">
              <a:avLst/>
            </a:prstGeom>
            <a:solidFill>
              <a:srgbClr val="FFFF00">
                <a:alpha val="49019"/>
              </a:srgbClr>
            </a:solidFill>
            <a:ln w="9525">
              <a:noFill/>
              <a:miter lim="800000"/>
              <a:headEnd/>
              <a:tailEnd/>
            </a:ln>
          </p:spPr>
          <p:txBody>
            <a:bodyPr wrap="none">
              <a:spAutoFit/>
            </a:bodyPr>
            <a:lstStyle/>
            <a:p>
              <a:r>
                <a:rPr lang="nl-BE" sz="3600" b="1">
                  <a:latin typeface="Arial" charset="0"/>
                  <a:cs typeface="Arial" charset="0"/>
                </a:rPr>
                <a:t>WEETJE !</a:t>
              </a:r>
            </a:p>
          </p:txBody>
        </p:sp>
        <p:pic>
          <p:nvPicPr>
            <p:cNvPr id="75781" name="Picture 2" descr="http://users.telenet.be/Mike_Nathalie/images/idee.jpg"/>
            <p:cNvPicPr>
              <a:picLocks noChangeAspect="1" noChangeArrowheads="1"/>
            </p:cNvPicPr>
            <p:nvPr/>
          </p:nvPicPr>
          <p:blipFill>
            <a:blip r:embed="rId2" cstate="print">
              <a:lum bright="-20000"/>
            </a:blip>
            <a:srcRect/>
            <a:stretch>
              <a:fillRect/>
            </a:stretch>
          </p:blipFill>
          <p:spPr bwMode="auto">
            <a:xfrm>
              <a:off x="467544" y="0"/>
              <a:ext cx="1089064" cy="980728"/>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Afbeelding 1" descr="ScannedImage-3.jpg"/>
          <p:cNvPicPr>
            <a:picLocks noChangeAspect="1"/>
          </p:cNvPicPr>
          <p:nvPr/>
        </p:nvPicPr>
        <p:blipFill>
          <a:blip r:embed="rId2" cstate="print">
            <a:lum bright="-20000"/>
          </a:blip>
          <a:srcRect l="9760" r="4205"/>
          <a:stretch>
            <a:fillRect/>
          </a:stretch>
        </p:blipFill>
        <p:spPr bwMode="auto">
          <a:xfrm>
            <a:off x="5076825" y="1196975"/>
            <a:ext cx="3887788" cy="5184775"/>
          </a:xfrm>
          <a:prstGeom prst="rect">
            <a:avLst/>
          </a:prstGeom>
          <a:noFill/>
          <a:ln w="9525">
            <a:noFill/>
            <a:miter lim="800000"/>
            <a:headEnd/>
            <a:tailEnd/>
          </a:ln>
        </p:spPr>
      </p:pic>
      <p:sp>
        <p:nvSpPr>
          <p:cNvPr id="76803" name="Tekstvak 2"/>
          <p:cNvSpPr txBox="1">
            <a:spLocks noChangeArrowheads="1"/>
          </p:cNvSpPr>
          <p:nvPr/>
        </p:nvSpPr>
        <p:spPr bwMode="auto">
          <a:xfrm>
            <a:off x="2555875" y="260350"/>
            <a:ext cx="3032125" cy="708025"/>
          </a:xfrm>
          <a:prstGeom prst="rect">
            <a:avLst/>
          </a:prstGeom>
          <a:noFill/>
          <a:ln w="9525">
            <a:noFill/>
            <a:miter lim="800000"/>
            <a:headEnd/>
            <a:tailEnd/>
          </a:ln>
        </p:spPr>
        <p:txBody>
          <a:bodyPr wrap="none">
            <a:spAutoFit/>
          </a:bodyPr>
          <a:lstStyle/>
          <a:p>
            <a:r>
              <a:rPr lang="nl-BE" sz="4000" b="1">
                <a:latin typeface="Arial" charset="0"/>
                <a:cs typeface="Arial" charset="0"/>
              </a:rPr>
              <a:t>VULKANEN</a:t>
            </a:r>
          </a:p>
        </p:txBody>
      </p:sp>
      <p:sp>
        <p:nvSpPr>
          <p:cNvPr id="76804" name="Tekstvak 3"/>
          <p:cNvSpPr txBox="1">
            <a:spLocks noChangeArrowheads="1"/>
          </p:cNvSpPr>
          <p:nvPr/>
        </p:nvSpPr>
        <p:spPr bwMode="auto">
          <a:xfrm>
            <a:off x="250825" y="981075"/>
            <a:ext cx="4537075" cy="3108325"/>
          </a:xfrm>
          <a:prstGeom prst="rect">
            <a:avLst/>
          </a:prstGeom>
          <a:noFill/>
          <a:ln w="9525">
            <a:noFill/>
            <a:miter lim="800000"/>
            <a:headEnd/>
            <a:tailEnd/>
          </a:ln>
        </p:spPr>
        <p:txBody>
          <a:bodyPr>
            <a:spAutoFit/>
          </a:bodyPr>
          <a:lstStyle/>
          <a:p>
            <a:r>
              <a:rPr lang="nl-BE" sz="2800">
                <a:latin typeface="Arial" charset="0"/>
                <a:cs typeface="Arial" charset="0"/>
              </a:rPr>
              <a:t>Bij de eruptie van een vulkaan komen </a:t>
            </a:r>
            <a:r>
              <a:rPr lang="nl-BE" sz="2800" b="1">
                <a:latin typeface="Arial" charset="0"/>
                <a:cs typeface="Arial" charset="0"/>
              </a:rPr>
              <a:t>gassen en het gesmolten gesteente uit de mantel (magma) </a:t>
            </a:r>
            <a:r>
              <a:rPr lang="nl-BE" sz="2800">
                <a:latin typeface="Arial" charset="0"/>
                <a:cs typeface="Arial" charset="0"/>
              </a:rPr>
              <a:t>naar de oppervlakte via breuken en spleten in de aardkorst.</a:t>
            </a:r>
          </a:p>
        </p:txBody>
      </p:sp>
      <p:sp>
        <p:nvSpPr>
          <p:cNvPr id="76805" name="Tekstvak 4"/>
          <p:cNvSpPr txBox="1">
            <a:spLocks noChangeArrowheads="1"/>
          </p:cNvSpPr>
          <p:nvPr/>
        </p:nvSpPr>
        <p:spPr bwMode="auto">
          <a:xfrm>
            <a:off x="323850" y="4292600"/>
            <a:ext cx="4608513" cy="2308225"/>
          </a:xfrm>
          <a:prstGeom prst="rect">
            <a:avLst/>
          </a:prstGeom>
          <a:noFill/>
          <a:ln w="9525">
            <a:noFill/>
            <a:miter lim="800000"/>
            <a:headEnd/>
            <a:tailEnd/>
          </a:ln>
        </p:spPr>
        <p:txBody>
          <a:bodyPr>
            <a:spAutoFit/>
          </a:bodyPr>
          <a:lstStyle/>
          <a:p>
            <a:r>
              <a:rPr lang="nl-BE">
                <a:latin typeface="Arial" charset="0"/>
                <a:cs typeface="Arial" charset="0"/>
              </a:rPr>
              <a:t>Na de uitbarsting vormt zich in de kraterpijp een nieuwe lavaprop en begint de druk in de magmakamer weer toe te nemen tot de volgende uitbarsting.</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ext Box 2"/>
          <p:cNvSpPr txBox="1">
            <a:spLocks noChangeArrowheads="1"/>
          </p:cNvSpPr>
          <p:nvPr/>
        </p:nvSpPr>
        <p:spPr bwMode="auto">
          <a:xfrm>
            <a:off x="323850" y="260350"/>
            <a:ext cx="3363913" cy="646113"/>
          </a:xfrm>
          <a:prstGeom prst="rect">
            <a:avLst/>
          </a:prstGeom>
          <a:noFill/>
          <a:ln w="9525">
            <a:noFill/>
            <a:miter lim="800000"/>
            <a:headEnd/>
            <a:tailEnd/>
          </a:ln>
        </p:spPr>
        <p:txBody>
          <a:bodyPr wrap="none">
            <a:spAutoFit/>
          </a:bodyPr>
          <a:lstStyle/>
          <a:p>
            <a:r>
              <a:rPr lang="fr-BE" sz="3600" b="1">
                <a:latin typeface="Arial" charset="0"/>
                <a:cs typeface="Arial" charset="0"/>
              </a:rPr>
              <a:t>HOOFDTYPES</a:t>
            </a:r>
            <a:endParaRPr lang="nl-NL" sz="3600" b="1">
              <a:latin typeface="Arial" charset="0"/>
              <a:cs typeface="Arial" charset="0"/>
            </a:endParaRPr>
          </a:p>
        </p:txBody>
      </p:sp>
      <p:sp>
        <p:nvSpPr>
          <p:cNvPr id="77827" name="AutoShape 6" descr="http://www.huifkar.moerstaal.nl/homepage/show/1119336.jpg"/>
          <p:cNvSpPr>
            <a:spLocks noChangeAspect="1" noChangeArrowheads="1"/>
          </p:cNvSpPr>
          <p:nvPr/>
        </p:nvSpPr>
        <p:spPr bwMode="auto">
          <a:xfrm>
            <a:off x="4424363" y="3281363"/>
            <a:ext cx="296862" cy="296862"/>
          </a:xfrm>
          <a:prstGeom prst="rect">
            <a:avLst/>
          </a:prstGeom>
          <a:noFill/>
          <a:ln w="9525">
            <a:noFill/>
            <a:miter lim="800000"/>
            <a:headEnd/>
            <a:tailEnd/>
          </a:ln>
        </p:spPr>
        <p:txBody>
          <a:bodyPr/>
          <a:lstStyle/>
          <a:p>
            <a:endParaRPr lang="nl-BE"/>
          </a:p>
        </p:txBody>
      </p:sp>
      <p:sp>
        <p:nvSpPr>
          <p:cNvPr id="77828" name="AutoShape 8" descr="http://www.huifkar.moerstaal.nl/homepage/show/1119336.jpg"/>
          <p:cNvSpPr>
            <a:spLocks noChangeAspect="1" noChangeArrowheads="1"/>
          </p:cNvSpPr>
          <p:nvPr/>
        </p:nvSpPr>
        <p:spPr bwMode="auto">
          <a:xfrm>
            <a:off x="4424363" y="3281363"/>
            <a:ext cx="296862" cy="296862"/>
          </a:xfrm>
          <a:prstGeom prst="rect">
            <a:avLst/>
          </a:prstGeom>
          <a:noFill/>
          <a:ln w="9525">
            <a:noFill/>
            <a:miter lim="800000"/>
            <a:headEnd/>
            <a:tailEnd/>
          </a:ln>
        </p:spPr>
        <p:txBody>
          <a:bodyPr/>
          <a:lstStyle/>
          <a:p>
            <a:endParaRPr lang="nl-BE"/>
          </a:p>
        </p:txBody>
      </p:sp>
      <p:pic>
        <p:nvPicPr>
          <p:cNvPr id="77829" name="Picture 16" descr="http://www.dse.nl/~mariekehaaijer/slakkenkegel.gif">
            <a:hlinkClick r:id="rId2"/>
          </p:cNvPr>
          <p:cNvPicPr>
            <a:picLocks noChangeAspect="1" noChangeArrowheads="1"/>
          </p:cNvPicPr>
          <p:nvPr/>
        </p:nvPicPr>
        <p:blipFill>
          <a:blip r:embed="rId3" cstate="print">
            <a:lum bright="-30000"/>
          </a:blip>
          <a:srcRect/>
          <a:stretch>
            <a:fillRect/>
          </a:stretch>
        </p:blipFill>
        <p:spPr bwMode="auto">
          <a:xfrm>
            <a:off x="5364163" y="836613"/>
            <a:ext cx="2732087" cy="2468562"/>
          </a:xfrm>
          <a:prstGeom prst="rect">
            <a:avLst/>
          </a:prstGeom>
          <a:noFill/>
          <a:ln w="9525">
            <a:noFill/>
            <a:miter lim="800000"/>
            <a:headEnd/>
            <a:tailEnd/>
          </a:ln>
        </p:spPr>
      </p:pic>
      <p:pic>
        <p:nvPicPr>
          <p:cNvPr id="77830" name="Picture 18" descr="http://www.dse.nl/~mariekehaaijer/schildvulkaan.gif">
            <a:hlinkClick r:id="rId4"/>
          </p:cNvPr>
          <p:cNvPicPr>
            <a:picLocks noChangeAspect="1" noChangeArrowheads="1"/>
          </p:cNvPicPr>
          <p:nvPr/>
        </p:nvPicPr>
        <p:blipFill>
          <a:blip r:embed="rId5" cstate="print">
            <a:lum bright="-30000"/>
          </a:blip>
          <a:srcRect t="15686"/>
          <a:stretch>
            <a:fillRect/>
          </a:stretch>
        </p:blipFill>
        <p:spPr bwMode="auto">
          <a:xfrm>
            <a:off x="0" y="1268413"/>
            <a:ext cx="3048000" cy="2071687"/>
          </a:xfrm>
          <a:prstGeom prst="rect">
            <a:avLst/>
          </a:prstGeom>
          <a:noFill/>
          <a:ln w="9525">
            <a:noFill/>
            <a:miter lim="800000"/>
            <a:headEnd/>
            <a:tailEnd/>
          </a:ln>
        </p:spPr>
      </p:pic>
      <p:sp>
        <p:nvSpPr>
          <p:cNvPr id="77831" name="Text Box 19"/>
          <p:cNvSpPr txBox="1">
            <a:spLocks noChangeArrowheads="1"/>
          </p:cNvSpPr>
          <p:nvPr/>
        </p:nvSpPr>
        <p:spPr bwMode="auto">
          <a:xfrm>
            <a:off x="179388" y="3429000"/>
            <a:ext cx="2941637" cy="584200"/>
          </a:xfrm>
          <a:prstGeom prst="rect">
            <a:avLst/>
          </a:prstGeom>
          <a:noFill/>
          <a:ln w="9525">
            <a:noFill/>
            <a:miter lim="800000"/>
            <a:headEnd/>
            <a:tailEnd/>
          </a:ln>
        </p:spPr>
        <p:txBody>
          <a:bodyPr wrap="none">
            <a:spAutoFit/>
          </a:bodyPr>
          <a:lstStyle/>
          <a:p>
            <a:r>
              <a:rPr lang="fr-BE" sz="3200">
                <a:latin typeface="Arial" charset="0"/>
                <a:cs typeface="Arial" charset="0"/>
              </a:rPr>
              <a:t>Schildvulkanen</a:t>
            </a:r>
            <a:endParaRPr lang="nl-NL" sz="3200">
              <a:latin typeface="Arial" charset="0"/>
              <a:cs typeface="Arial" charset="0"/>
            </a:endParaRPr>
          </a:p>
        </p:txBody>
      </p:sp>
      <p:sp>
        <p:nvSpPr>
          <p:cNvPr id="77832" name="Text Box 20"/>
          <p:cNvSpPr txBox="1">
            <a:spLocks noChangeArrowheads="1"/>
          </p:cNvSpPr>
          <p:nvPr/>
        </p:nvSpPr>
        <p:spPr bwMode="auto">
          <a:xfrm>
            <a:off x="4643438" y="3284538"/>
            <a:ext cx="4249737" cy="1077912"/>
          </a:xfrm>
          <a:prstGeom prst="rect">
            <a:avLst/>
          </a:prstGeom>
          <a:noFill/>
          <a:ln w="9525">
            <a:noFill/>
            <a:miter lim="800000"/>
            <a:headEnd/>
            <a:tailEnd/>
          </a:ln>
        </p:spPr>
        <p:txBody>
          <a:bodyPr>
            <a:spAutoFit/>
          </a:bodyPr>
          <a:lstStyle/>
          <a:p>
            <a:r>
              <a:rPr lang="fr-BE" sz="3200">
                <a:latin typeface="Arial" charset="0"/>
                <a:cs typeface="Arial" charset="0"/>
              </a:rPr>
              <a:t>Kegelvulkanen of stratovulkanen</a:t>
            </a:r>
            <a:endParaRPr lang="nl-NL" sz="3200">
              <a:latin typeface="Arial" charset="0"/>
              <a:cs typeface="Arial" charset="0"/>
            </a:endParaRPr>
          </a:p>
        </p:txBody>
      </p:sp>
      <p:sp>
        <p:nvSpPr>
          <p:cNvPr id="55317" name="Text Box 21"/>
          <p:cNvSpPr txBox="1">
            <a:spLocks noChangeArrowheads="1"/>
          </p:cNvSpPr>
          <p:nvPr/>
        </p:nvSpPr>
        <p:spPr bwMode="auto">
          <a:xfrm>
            <a:off x="250825" y="4365625"/>
            <a:ext cx="3902075" cy="1552575"/>
          </a:xfrm>
          <a:prstGeom prst="rect">
            <a:avLst/>
          </a:prstGeom>
          <a:noFill/>
          <a:ln w="9525">
            <a:noFill/>
            <a:miter lim="800000"/>
            <a:headEnd/>
            <a:tailEnd/>
          </a:ln>
        </p:spPr>
        <p:txBody>
          <a:bodyPr wrap="none">
            <a:spAutoFit/>
          </a:bodyPr>
          <a:lstStyle/>
          <a:p>
            <a:pPr>
              <a:buFontTx/>
              <a:buChar char="-"/>
            </a:pPr>
            <a:r>
              <a:rPr lang="fr-BE"/>
              <a:t>Brede vulkaan, zachte helling</a:t>
            </a:r>
          </a:p>
          <a:p>
            <a:pPr>
              <a:buFontTx/>
              <a:buChar char="-"/>
            </a:pPr>
            <a:r>
              <a:rPr lang="fr-BE"/>
              <a:t>Vloeibare lava</a:t>
            </a:r>
          </a:p>
          <a:p>
            <a:pPr>
              <a:buFontTx/>
              <a:buChar char="-"/>
            </a:pPr>
            <a:r>
              <a:rPr lang="fr-BE"/>
              <a:t>Rustige uitvloeiing</a:t>
            </a:r>
          </a:p>
          <a:p>
            <a:pPr>
              <a:buFontTx/>
              <a:buChar char="-"/>
            </a:pPr>
            <a:r>
              <a:rPr lang="fr-BE"/>
              <a:t>Langs oceanische ruggen</a:t>
            </a:r>
            <a:endParaRPr lang="nl-NL"/>
          </a:p>
        </p:txBody>
      </p:sp>
      <p:sp>
        <p:nvSpPr>
          <p:cNvPr id="55318" name="Text Box 22"/>
          <p:cNvSpPr txBox="1">
            <a:spLocks noChangeArrowheads="1"/>
          </p:cNvSpPr>
          <p:nvPr/>
        </p:nvSpPr>
        <p:spPr bwMode="auto">
          <a:xfrm>
            <a:off x="4643438" y="4365625"/>
            <a:ext cx="4191000" cy="1917700"/>
          </a:xfrm>
          <a:prstGeom prst="rect">
            <a:avLst/>
          </a:prstGeom>
          <a:noFill/>
          <a:ln w="9525">
            <a:noFill/>
            <a:miter lim="800000"/>
            <a:headEnd/>
            <a:tailEnd/>
          </a:ln>
        </p:spPr>
        <p:txBody>
          <a:bodyPr>
            <a:spAutoFit/>
          </a:bodyPr>
          <a:lstStyle/>
          <a:p>
            <a:pPr>
              <a:buFontTx/>
              <a:buChar char="-"/>
            </a:pPr>
            <a:r>
              <a:rPr lang="fr-BE"/>
              <a:t>Kegelvorm, steile helling</a:t>
            </a:r>
          </a:p>
          <a:p>
            <a:pPr>
              <a:buFontTx/>
              <a:buChar char="-"/>
            </a:pPr>
            <a:r>
              <a:rPr lang="fr-BE"/>
              <a:t>Taaiere lava</a:t>
            </a:r>
          </a:p>
          <a:p>
            <a:pPr>
              <a:buFontTx/>
              <a:buChar char="-"/>
            </a:pPr>
            <a:r>
              <a:rPr lang="fr-BE"/>
              <a:t>Explosieve vulkaan</a:t>
            </a:r>
          </a:p>
          <a:p>
            <a:pPr>
              <a:buFontTx/>
              <a:buChar char="-"/>
            </a:pPr>
            <a:r>
              <a:rPr lang="fr-BE"/>
              <a:t>Uitwerpen vulkanisch materiaal</a:t>
            </a:r>
          </a:p>
          <a:p>
            <a:pPr>
              <a:buFontTx/>
              <a:buChar char="-"/>
            </a:pPr>
            <a:r>
              <a:rPr lang="fr-BE"/>
              <a:t>Bij botsende plaatranden</a:t>
            </a:r>
            <a:endParaRPr lang="nl-NL"/>
          </a:p>
        </p:txBody>
      </p:sp>
      <p:pic>
        <p:nvPicPr>
          <p:cNvPr id="77835" name="Picture 6" descr="http://www.vvsneekwitzwart.nl/Data/SWZ/Modules/TekstPagina/Front/images/_specifiek/M_663/filmpje.jpg">
            <a:hlinkClick r:id="rId6"/>
          </p:cNvPr>
          <p:cNvPicPr>
            <a:picLocks noChangeAspect="1" noChangeArrowheads="1"/>
          </p:cNvPicPr>
          <p:nvPr/>
        </p:nvPicPr>
        <p:blipFill>
          <a:blip r:embed="rId7" cstate="print"/>
          <a:srcRect/>
          <a:stretch>
            <a:fillRect/>
          </a:stretch>
        </p:blipFill>
        <p:spPr bwMode="auto">
          <a:xfrm>
            <a:off x="7956550" y="260350"/>
            <a:ext cx="923925" cy="9239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5317">
                                            <p:txEl>
                                              <p:pRg st="0" end="0"/>
                                            </p:txEl>
                                          </p:spTgt>
                                        </p:tgtEl>
                                        <p:attrNameLst>
                                          <p:attrName>style.visibility</p:attrName>
                                        </p:attrNameLst>
                                      </p:cBhvr>
                                      <p:to>
                                        <p:strVal val="visible"/>
                                      </p:to>
                                    </p:set>
                                    <p:anim calcmode="lin" valueType="num">
                                      <p:cBhvr additive="base">
                                        <p:cTn id="7" dur="500" fill="hold"/>
                                        <p:tgtEl>
                                          <p:spTgt spid="5531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531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5317">
                                            <p:txEl>
                                              <p:pRg st="1" end="1"/>
                                            </p:txEl>
                                          </p:spTgt>
                                        </p:tgtEl>
                                        <p:attrNameLst>
                                          <p:attrName>style.visibility</p:attrName>
                                        </p:attrNameLst>
                                      </p:cBhvr>
                                      <p:to>
                                        <p:strVal val="visible"/>
                                      </p:to>
                                    </p:set>
                                    <p:anim calcmode="lin" valueType="num">
                                      <p:cBhvr additive="base">
                                        <p:cTn id="13" dur="500" fill="hold"/>
                                        <p:tgtEl>
                                          <p:spTgt spid="5531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531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5317">
                                            <p:txEl>
                                              <p:pRg st="2" end="2"/>
                                            </p:txEl>
                                          </p:spTgt>
                                        </p:tgtEl>
                                        <p:attrNameLst>
                                          <p:attrName>style.visibility</p:attrName>
                                        </p:attrNameLst>
                                      </p:cBhvr>
                                      <p:to>
                                        <p:strVal val="visible"/>
                                      </p:to>
                                    </p:set>
                                    <p:anim calcmode="lin" valueType="num">
                                      <p:cBhvr additive="base">
                                        <p:cTn id="19" dur="500" fill="hold"/>
                                        <p:tgtEl>
                                          <p:spTgt spid="55317">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531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55317">
                                            <p:txEl>
                                              <p:pRg st="3" end="3"/>
                                            </p:txEl>
                                          </p:spTgt>
                                        </p:tgtEl>
                                        <p:attrNameLst>
                                          <p:attrName>style.visibility</p:attrName>
                                        </p:attrNameLst>
                                      </p:cBhvr>
                                      <p:to>
                                        <p:strVal val="visible"/>
                                      </p:to>
                                    </p:set>
                                    <p:anim calcmode="lin" valueType="num">
                                      <p:cBhvr additive="base">
                                        <p:cTn id="25" dur="500" fill="hold"/>
                                        <p:tgtEl>
                                          <p:spTgt spid="55317">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5531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55318">
                                            <p:txEl>
                                              <p:pRg st="0" end="0"/>
                                            </p:txEl>
                                          </p:spTgt>
                                        </p:tgtEl>
                                        <p:attrNameLst>
                                          <p:attrName>style.visibility</p:attrName>
                                        </p:attrNameLst>
                                      </p:cBhvr>
                                      <p:to>
                                        <p:strVal val="visible"/>
                                      </p:to>
                                    </p:set>
                                    <p:anim calcmode="lin" valueType="num">
                                      <p:cBhvr additive="base">
                                        <p:cTn id="31" dur="500" fill="hold"/>
                                        <p:tgtEl>
                                          <p:spTgt spid="55318">
                                            <p:txEl>
                                              <p:pRg st="0" end="0"/>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5531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55318">
                                            <p:txEl>
                                              <p:pRg st="1" end="1"/>
                                            </p:txEl>
                                          </p:spTgt>
                                        </p:tgtEl>
                                        <p:attrNameLst>
                                          <p:attrName>style.visibility</p:attrName>
                                        </p:attrNameLst>
                                      </p:cBhvr>
                                      <p:to>
                                        <p:strVal val="visible"/>
                                      </p:to>
                                    </p:set>
                                    <p:anim calcmode="lin" valueType="num">
                                      <p:cBhvr additive="base">
                                        <p:cTn id="37" dur="500" fill="hold"/>
                                        <p:tgtEl>
                                          <p:spTgt spid="55318">
                                            <p:txEl>
                                              <p:pRg st="1" end="1"/>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55318">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55318">
                                            <p:txEl>
                                              <p:pRg st="2" end="2"/>
                                            </p:txEl>
                                          </p:spTgt>
                                        </p:tgtEl>
                                        <p:attrNameLst>
                                          <p:attrName>style.visibility</p:attrName>
                                        </p:attrNameLst>
                                      </p:cBhvr>
                                      <p:to>
                                        <p:strVal val="visible"/>
                                      </p:to>
                                    </p:set>
                                    <p:anim calcmode="lin" valueType="num">
                                      <p:cBhvr additive="base">
                                        <p:cTn id="43" dur="500" fill="hold"/>
                                        <p:tgtEl>
                                          <p:spTgt spid="55318">
                                            <p:txEl>
                                              <p:pRg st="2" end="2"/>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55318">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2" fill="hold" grpId="0" nodeType="clickEffect">
                                  <p:stCondLst>
                                    <p:cond delay="0"/>
                                  </p:stCondLst>
                                  <p:childTnLst>
                                    <p:set>
                                      <p:cBhvr>
                                        <p:cTn id="48" dur="1" fill="hold">
                                          <p:stCondLst>
                                            <p:cond delay="0"/>
                                          </p:stCondLst>
                                        </p:cTn>
                                        <p:tgtEl>
                                          <p:spTgt spid="55318">
                                            <p:txEl>
                                              <p:pRg st="3" end="3"/>
                                            </p:txEl>
                                          </p:spTgt>
                                        </p:tgtEl>
                                        <p:attrNameLst>
                                          <p:attrName>style.visibility</p:attrName>
                                        </p:attrNameLst>
                                      </p:cBhvr>
                                      <p:to>
                                        <p:strVal val="visible"/>
                                      </p:to>
                                    </p:set>
                                    <p:anim calcmode="lin" valueType="num">
                                      <p:cBhvr additive="base">
                                        <p:cTn id="49" dur="500" fill="hold"/>
                                        <p:tgtEl>
                                          <p:spTgt spid="55318">
                                            <p:txEl>
                                              <p:pRg st="3" end="3"/>
                                            </p:txEl>
                                          </p:spTgt>
                                        </p:tgtEl>
                                        <p:attrNameLst>
                                          <p:attrName>ppt_x</p:attrName>
                                        </p:attrNameLst>
                                      </p:cBhvr>
                                      <p:tavLst>
                                        <p:tav tm="0">
                                          <p:val>
                                            <p:strVal val="1+#ppt_w/2"/>
                                          </p:val>
                                        </p:tav>
                                        <p:tav tm="100000">
                                          <p:val>
                                            <p:strVal val="#ppt_x"/>
                                          </p:val>
                                        </p:tav>
                                      </p:tavLst>
                                    </p:anim>
                                    <p:anim calcmode="lin" valueType="num">
                                      <p:cBhvr additive="base">
                                        <p:cTn id="50" dur="500" fill="hold"/>
                                        <p:tgtEl>
                                          <p:spTgt spid="55318">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2" fill="hold" grpId="0" nodeType="clickEffect">
                                  <p:stCondLst>
                                    <p:cond delay="0"/>
                                  </p:stCondLst>
                                  <p:childTnLst>
                                    <p:set>
                                      <p:cBhvr>
                                        <p:cTn id="54" dur="1" fill="hold">
                                          <p:stCondLst>
                                            <p:cond delay="0"/>
                                          </p:stCondLst>
                                        </p:cTn>
                                        <p:tgtEl>
                                          <p:spTgt spid="55318">
                                            <p:txEl>
                                              <p:pRg st="4" end="4"/>
                                            </p:txEl>
                                          </p:spTgt>
                                        </p:tgtEl>
                                        <p:attrNameLst>
                                          <p:attrName>style.visibility</p:attrName>
                                        </p:attrNameLst>
                                      </p:cBhvr>
                                      <p:to>
                                        <p:strVal val="visible"/>
                                      </p:to>
                                    </p:set>
                                    <p:anim calcmode="lin" valueType="num">
                                      <p:cBhvr additive="base">
                                        <p:cTn id="55" dur="500" fill="hold"/>
                                        <p:tgtEl>
                                          <p:spTgt spid="55318">
                                            <p:txEl>
                                              <p:pRg st="4" end="4"/>
                                            </p:txEl>
                                          </p:spTgt>
                                        </p:tgtEl>
                                        <p:attrNameLst>
                                          <p:attrName>ppt_x</p:attrName>
                                        </p:attrNameLst>
                                      </p:cBhvr>
                                      <p:tavLst>
                                        <p:tav tm="0">
                                          <p:val>
                                            <p:strVal val="1+#ppt_w/2"/>
                                          </p:val>
                                        </p:tav>
                                        <p:tav tm="100000">
                                          <p:val>
                                            <p:strVal val="#ppt_x"/>
                                          </p:val>
                                        </p:tav>
                                      </p:tavLst>
                                    </p:anim>
                                    <p:anim calcmode="lin" valueType="num">
                                      <p:cBhvr additive="base">
                                        <p:cTn id="56" dur="500" fill="hold"/>
                                        <p:tgtEl>
                                          <p:spTgt spid="55318">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17" grpId="0" build="p" autoUpdateAnimBg="0"/>
      <p:bldP spid="55318" grpId="0" build="p"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Afbeelding 1" descr="ScannedImage-2.jpg"/>
          <p:cNvPicPr>
            <a:picLocks noChangeAspect="1"/>
          </p:cNvPicPr>
          <p:nvPr/>
        </p:nvPicPr>
        <p:blipFill>
          <a:blip r:embed="rId2" cstate="print">
            <a:lum bright="-10000"/>
          </a:blip>
          <a:srcRect l="8270" t="9259" r="15431" b="1852"/>
          <a:stretch>
            <a:fillRect/>
          </a:stretch>
        </p:blipFill>
        <p:spPr bwMode="auto">
          <a:xfrm>
            <a:off x="0" y="1628775"/>
            <a:ext cx="9218613" cy="4103688"/>
          </a:xfrm>
          <a:prstGeom prst="rect">
            <a:avLst/>
          </a:prstGeom>
          <a:noFill/>
          <a:ln w="9525">
            <a:noFill/>
            <a:miter lim="800000"/>
            <a:headEnd/>
            <a:tailEnd/>
          </a:ln>
        </p:spPr>
      </p:pic>
      <p:sp>
        <p:nvSpPr>
          <p:cNvPr id="78851" name="Tekstvak 2"/>
          <p:cNvSpPr txBox="1">
            <a:spLocks noChangeArrowheads="1"/>
          </p:cNvSpPr>
          <p:nvPr/>
        </p:nvSpPr>
        <p:spPr bwMode="auto">
          <a:xfrm>
            <a:off x="971550" y="333375"/>
            <a:ext cx="6981825" cy="646113"/>
          </a:xfrm>
          <a:prstGeom prst="rect">
            <a:avLst/>
          </a:prstGeom>
          <a:noFill/>
          <a:ln w="9525">
            <a:noFill/>
            <a:miter lim="800000"/>
            <a:headEnd/>
            <a:tailEnd/>
          </a:ln>
        </p:spPr>
        <p:txBody>
          <a:bodyPr wrap="none">
            <a:spAutoFit/>
          </a:bodyPr>
          <a:lstStyle/>
          <a:p>
            <a:r>
              <a:rPr lang="nl-BE" sz="3600">
                <a:latin typeface="Arial" charset="0"/>
                <a:cs typeface="Arial" charset="0"/>
              </a:rPr>
              <a:t>Lokalisering van de vulkaantypes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Bestand:Great Rift Valley.png">
            <a:hlinkClick r:id="rId2"/>
          </p:cNvPr>
          <p:cNvPicPr>
            <a:picLocks noChangeAspect="1" noChangeArrowheads="1"/>
          </p:cNvPicPr>
          <p:nvPr/>
        </p:nvPicPr>
        <p:blipFill>
          <a:blip r:embed="rId3" cstate="print"/>
          <a:srcRect/>
          <a:stretch>
            <a:fillRect/>
          </a:stretch>
        </p:blipFill>
        <p:spPr bwMode="auto">
          <a:xfrm>
            <a:off x="0" y="0"/>
            <a:ext cx="2714625" cy="2714625"/>
          </a:xfrm>
          <a:prstGeom prst="rect">
            <a:avLst/>
          </a:prstGeom>
          <a:noFill/>
          <a:ln w="9525">
            <a:noFill/>
            <a:miter lim="800000"/>
            <a:headEnd/>
            <a:tailEnd/>
          </a:ln>
        </p:spPr>
      </p:pic>
      <p:sp>
        <p:nvSpPr>
          <p:cNvPr id="36867" name="Tekstvak 4"/>
          <p:cNvSpPr txBox="1">
            <a:spLocks noChangeArrowheads="1"/>
          </p:cNvSpPr>
          <p:nvPr/>
        </p:nvSpPr>
        <p:spPr bwMode="auto">
          <a:xfrm>
            <a:off x="3286125" y="500063"/>
            <a:ext cx="5214938" cy="954087"/>
          </a:xfrm>
          <a:prstGeom prst="rect">
            <a:avLst/>
          </a:prstGeom>
          <a:noFill/>
          <a:ln w="9525">
            <a:noFill/>
            <a:miter lim="800000"/>
            <a:headEnd/>
            <a:tailEnd/>
          </a:ln>
        </p:spPr>
        <p:txBody>
          <a:bodyPr>
            <a:spAutoFit/>
          </a:bodyPr>
          <a:lstStyle/>
          <a:p>
            <a:r>
              <a:rPr lang="nl-BE" sz="2800" b="1">
                <a:latin typeface="Arial" charset="0"/>
                <a:cs typeface="Arial" charset="0"/>
              </a:rPr>
              <a:t>Oost-Afrikaanse merenzone (slenken)</a:t>
            </a:r>
          </a:p>
        </p:txBody>
      </p:sp>
      <p:pic>
        <p:nvPicPr>
          <p:cNvPr id="36868" name="Afbeelding 5" descr="slenkenzone.jpg"/>
          <p:cNvPicPr>
            <a:picLocks noChangeAspect="1"/>
          </p:cNvPicPr>
          <p:nvPr/>
        </p:nvPicPr>
        <p:blipFill>
          <a:blip r:embed="rId4" cstate="print"/>
          <a:srcRect l="10938" r="20313" b="10442"/>
          <a:stretch>
            <a:fillRect/>
          </a:stretch>
        </p:blipFill>
        <p:spPr bwMode="auto">
          <a:xfrm>
            <a:off x="2786063" y="1857375"/>
            <a:ext cx="6000750" cy="4786313"/>
          </a:xfrm>
          <a:prstGeom prst="rect">
            <a:avLst/>
          </a:prstGeom>
          <a:noFill/>
          <a:ln w="9525">
            <a:noFill/>
            <a:miter lim="800000"/>
            <a:headEnd/>
            <a:tailEnd/>
          </a:ln>
        </p:spPr>
      </p:pic>
      <p:sp>
        <p:nvSpPr>
          <p:cNvPr id="36869" name="Tekstvak 6"/>
          <p:cNvSpPr txBox="1">
            <a:spLocks noChangeArrowheads="1"/>
          </p:cNvSpPr>
          <p:nvPr/>
        </p:nvSpPr>
        <p:spPr bwMode="auto">
          <a:xfrm>
            <a:off x="357188" y="3714750"/>
            <a:ext cx="2168525" cy="523875"/>
          </a:xfrm>
          <a:prstGeom prst="rect">
            <a:avLst/>
          </a:prstGeom>
          <a:noFill/>
          <a:ln w="9525">
            <a:noFill/>
            <a:miter lim="800000"/>
            <a:headEnd/>
            <a:tailEnd/>
          </a:ln>
        </p:spPr>
        <p:txBody>
          <a:bodyPr wrap="none">
            <a:spAutoFit/>
          </a:bodyPr>
          <a:lstStyle/>
          <a:p>
            <a:r>
              <a:rPr lang="nl-BE" sz="2800" b="1">
                <a:latin typeface="Arial" charset="0"/>
                <a:cs typeface="Arial" charset="0"/>
              </a:rPr>
              <a:t>Vulkanisme</a:t>
            </a:r>
          </a:p>
        </p:txBody>
      </p:sp>
      <p:cxnSp>
        <p:nvCxnSpPr>
          <p:cNvPr id="9" name="Rechte verbindingslijn met pijl 8"/>
          <p:cNvCxnSpPr>
            <a:stCxn id="36869" idx="3"/>
          </p:cNvCxnSpPr>
          <p:nvPr/>
        </p:nvCxnSpPr>
        <p:spPr>
          <a:xfrm flipV="1">
            <a:off x="2525713" y="3143250"/>
            <a:ext cx="3760787" cy="833438"/>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36871" name="Afbeelding 11" descr="slenkenzone.jpg"/>
          <p:cNvPicPr>
            <a:picLocks noChangeAspect="1"/>
          </p:cNvPicPr>
          <p:nvPr/>
        </p:nvPicPr>
        <p:blipFill>
          <a:blip r:embed="rId4" cstate="print"/>
          <a:srcRect l="34491" t="58920" r="62842" b="36327"/>
          <a:stretch>
            <a:fillRect/>
          </a:stretch>
        </p:blipFill>
        <p:spPr bwMode="auto">
          <a:xfrm>
            <a:off x="928688" y="4214813"/>
            <a:ext cx="785812" cy="857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Afbeelding 3" descr="rode zee.jpg"/>
          <p:cNvPicPr>
            <a:picLocks noChangeAspect="1"/>
          </p:cNvPicPr>
          <p:nvPr/>
        </p:nvPicPr>
        <p:blipFill>
          <a:blip r:embed="rId2" cstate="print"/>
          <a:srcRect r="27344" b="10442"/>
          <a:stretch>
            <a:fillRect/>
          </a:stretch>
        </p:blipFill>
        <p:spPr bwMode="auto">
          <a:xfrm>
            <a:off x="928688" y="1428750"/>
            <a:ext cx="6643687" cy="5013325"/>
          </a:xfrm>
          <a:prstGeom prst="rect">
            <a:avLst/>
          </a:prstGeom>
          <a:noFill/>
          <a:ln w="9525">
            <a:noFill/>
            <a:miter lim="800000"/>
            <a:headEnd/>
            <a:tailEnd/>
          </a:ln>
        </p:spPr>
      </p:pic>
      <p:sp>
        <p:nvSpPr>
          <p:cNvPr id="37891" name="Tekstvak 4"/>
          <p:cNvSpPr txBox="1">
            <a:spLocks noChangeArrowheads="1"/>
          </p:cNvSpPr>
          <p:nvPr/>
        </p:nvSpPr>
        <p:spPr bwMode="auto">
          <a:xfrm>
            <a:off x="928688" y="357188"/>
            <a:ext cx="1982787" cy="584200"/>
          </a:xfrm>
          <a:prstGeom prst="rect">
            <a:avLst/>
          </a:prstGeom>
          <a:noFill/>
          <a:ln w="9525">
            <a:noFill/>
            <a:miter lim="800000"/>
            <a:headEnd/>
            <a:tailEnd/>
          </a:ln>
        </p:spPr>
        <p:txBody>
          <a:bodyPr wrap="none">
            <a:spAutoFit/>
          </a:bodyPr>
          <a:lstStyle/>
          <a:p>
            <a:r>
              <a:rPr lang="nl-BE" sz="3200" b="1" u="sng">
                <a:latin typeface="Arial" charset="0"/>
                <a:cs typeface="Arial" charset="0"/>
              </a:rPr>
              <a:t>Rode zee</a:t>
            </a:r>
          </a:p>
        </p:txBody>
      </p:sp>
      <p:sp>
        <p:nvSpPr>
          <p:cNvPr id="6" name="PIJL-RECHTS 5"/>
          <p:cNvSpPr/>
          <p:nvPr/>
        </p:nvSpPr>
        <p:spPr>
          <a:xfrm rot="19699264">
            <a:off x="4286250" y="3357563"/>
            <a:ext cx="1285875" cy="571500"/>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BE"/>
          </a:p>
        </p:txBody>
      </p:sp>
      <p:sp>
        <p:nvSpPr>
          <p:cNvPr id="7" name="PIJL-RECHTS 6"/>
          <p:cNvSpPr/>
          <p:nvPr/>
        </p:nvSpPr>
        <p:spPr>
          <a:xfrm rot="8960505">
            <a:off x="2484438" y="4430713"/>
            <a:ext cx="1285875" cy="571500"/>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BE"/>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Afbeelding 3" descr="ijsland.jpg"/>
          <p:cNvPicPr>
            <a:picLocks noChangeAspect="1"/>
          </p:cNvPicPr>
          <p:nvPr/>
        </p:nvPicPr>
        <p:blipFill>
          <a:blip r:embed="rId2" cstate="print"/>
          <a:srcRect l="12500" r="13281" b="14268"/>
          <a:stretch>
            <a:fillRect/>
          </a:stretch>
        </p:blipFill>
        <p:spPr bwMode="auto">
          <a:xfrm>
            <a:off x="285750" y="928688"/>
            <a:ext cx="6786563" cy="4799012"/>
          </a:xfrm>
          <a:prstGeom prst="rect">
            <a:avLst/>
          </a:prstGeom>
          <a:noFill/>
          <a:ln w="9525">
            <a:noFill/>
            <a:miter lim="800000"/>
            <a:headEnd/>
            <a:tailEnd/>
          </a:ln>
        </p:spPr>
      </p:pic>
      <p:sp>
        <p:nvSpPr>
          <p:cNvPr id="38915" name="Tekstvak 4"/>
          <p:cNvSpPr txBox="1">
            <a:spLocks noChangeArrowheads="1"/>
          </p:cNvSpPr>
          <p:nvPr/>
        </p:nvSpPr>
        <p:spPr bwMode="auto">
          <a:xfrm>
            <a:off x="571500" y="214313"/>
            <a:ext cx="7929563" cy="523875"/>
          </a:xfrm>
          <a:prstGeom prst="rect">
            <a:avLst/>
          </a:prstGeom>
          <a:noFill/>
          <a:ln w="9525">
            <a:noFill/>
            <a:miter lim="800000"/>
            <a:headEnd/>
            <a:tailEnd/>
          </a:ln>
        </p:spPr>
        <p:txBody>
          <a:bodyPr>
            <a:spAutoFit/>
          </a:bodyPr>
          <a:lstStyle/>
          <a:p>
            <a:r>
              <a:rPr lang="nl-BE" sz="2800">
                <a:latin typeface="Arial" charset="0"/>
                <a:cs typeface="Arial" charset="0"/>
              </a:rPr>
              <a:t>Midden-Atlantische rug met Ijsland en Azoren</a:t>
            </a:r>
          </a:p>
        </p:txBody>
      </p:sp>
      <p:pic>
        <p:nvPicPr>
          <p:cNvPr id="38916" name="Afbeelding 5" descr="azoren.jpg"/>
          <p:cNvPicPr>
            <a:picLocks noChangeAspect="1"/>
          </p:cNvPicPr>
          <p:nvPr/>
        </p:nvPicPr>
        <p:blipFill>
          <a:blip r:embed="rId3" cstate="print"/>
          <a:srcRect l="17999" t="22932" r="17999" b="19897"/>
          <a:stretch>
            <a:fillRect/>
          </a:stretch>
        </p:blipFill>
        <p:spPr bwMode="auto">
          <a:xfrm>
            <a:off x="5357813" y="4787900"/>
            <a:ext cx="3786187" cy="2070100"/>
          </a:xfrm>
          <a:prstGeom prst="rect">
            <a:avLst/>
          </a:prstGeom>
          <a:noFill/>
          <a:ln w="25400">
            <a:solidFill>
              <a:schemeClr val="tx1"/>
            </a:solidFill>
            <a:miter lim="800000"/>
            <a:headEnd/>
            <a:tailEnd/>
          </a:ln>
        </p:spPr>
      </p:pic>
      <p:cxnSp>
        <p:nvCxnSpPr>
          <p:cNvPr id="8" name="Rechte verbindingslijn met pijl 7"/>
          <p:cNvCxnSpPr/>
          <p:nvPr/>
        </p:nvCxnSpPr>
        <p:spPr>
          <a:xfrm rot="16200000" flipV="1">
            <a:off x="4607720" y="5393531"/>
            <a:ext cx="785812" cy="714375"/>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PIJL-RECHTS 9"/>
          <p:cNvSpPr/>
          <p:nvPr/>
        </p:nvSpPr>
        <p:spPr>
          <a:xfrm>
            <a:off x="4357688" y="2928938"/>
            <a:ext cx="1500187" cy="714375"/>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BE"/>
          </a:p>
        </p:txBody>
      </p:sp>
      <p:sp>
        <p:nvSpPr>
          <p:cNvPr id="11" name="PIJL-RECHTS 10"/>
          <p:cNvSpPr/>
          <p:nvPr/>
        </p:nvSpPr>
        <p:spPr>
          <a:xfrm rot="10800000">
            <a:off x="1643063" y="2928938"/>
            <a:ext cx="1500187" cy="714375"/>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BE"/>
          </a:p>
        </p:txBody>
      </p:sp>
      <p:sp>
        <p:nvSpPr>
          <p:cNvPr id="38920" name="Tekstvak 11"/>
          <p:cNvSpPr txBox="1">
            <a:spLocks noChangeArrowheads="1"/>
          </p:cNvSpPr>
          <p:nvPr/>
        </p:nvSpPr>
        <p:spPr bwMode="auto">
          <a:xfrm>
            <a:off x="5643563" y="6143625"/>
            <a:ext cx="1501775" cy="461963"/>
          </a:xfrm>
          <a:prstGeom prst="rect">
            <a:avLst/>
          </a:prstGeom>
          <a:noFill/>
          <a:ln w="9525">
            <a:noFill/>
            <a:miter lim="800000"/>
            <a:headEnd/>
            <a:tailEnd/>
          </a:ln>
        </p:spPr>
        <p:txBody>
          <a:bodyPr wrap="none">
            <a:spAutoFit/>
          </a:bodyPr>
          <a:lstStyle/>
          <a:p>
            <a:r>
              <a:rPr lang="nl-BE" b="1">
                <a:latin typeface="Arial" charset="0"/>
                <a:cs typeface="Arial" charset="0"/>
              </a:rPr>
              <a:t>AZOREN</a:t>
            </a:r>
          </a:p>
        </p:txBody>
      </p:sp>
      <p:sp>
        <p:nvSpPr>
          <p:cNvPr id="38921" name="Tekstvak 12"/>
          <p:cNvSpPr txBox="1">
            <a:spLocks noChangeArrowheads="1"/>
          </p:cNvSpPr>
          <p:nvPr/>
        </p:nvSpPr>
        <p:spPr bwMode="auto">
          <a:xfrm>
            <a:off x="4643438" y="1143000"/>
            <a:ext cx="1501775" cy="461963"/>
          </a:xfrm>
          <a:prstGeom prst="rect">
            <a:avLst/>
          </a:prstGeom>
          <a:noFill/>
          <a:ln w="9525">
            <a:noFill/>
            <a:miter lim="800000"/>
            <a:headEnd/>
            <a:tailEnd/>
          </a:ln>
        </p:spPr>
        <p:txBody>
          <a:bodyPr wrap="none">
            <a:spAutoFit/>
          </a:bodyPr>
          <a:lstStyle/>
          <a:p>
            <a:r>
              <a:rPr lang="nl-BE" b="1">
                <a:latin typeface="Arial" charset="0"/>
                <a:cs typeface="Arial" charset="0"/>
              </a:rPr>
              <a:t>IJSLAND</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2"/>
          <p:cNvSpPr txBox="1">
            <a:spLocks noChangeArrowheads="1"/>
          </p:cNvSpPr>
          <p:nvPr/>
        </p:nvSpPr>
        <p:spPr bwMode="auto">
          <a:xfrm>
            <a:off x="0" y="260350"/>
            <a:ext cx="9144000" cy="1189038"/>
          </a:xfrm>
          <a:prstGeom prst="rect">
            <a:avLst/>
          </a:prstGeom>
          <a:noFill/>
          <a:ln w="9525">
            <a:noFill/>
            <a:miter lim="800000"/>
            <a:headEnd/>
            <a:tailEnd/>
          </a:ln>
        </p:spPr>
        <p:txBody>
          <a:bodyPr>
            <a:spAutoFit/>
          </a:bodyPr>
          <a:lstStyle/>
          <a:p>
            <a:pPr algn="ctr">
              <a:spcBef>
                <a:spcPct val="50000"/>
              </a:spcBef>
            </a:pPr>
            <a:r>
              <a:rPr lang="nl-BE" sz="4000" b="1">
                <a:solidFill>
                  <a:srgbClr val="0000FF"/>
                </a:solidFill>
              </a:rPr>
              <a:t> </a:t>
            </a:r>
            <a:r>
              <a:rPr lang="nl-BE" sz="3200" b="1">
                <a:latin typeface="Arial" charset="0"/>
                <a:cs typeface="Arial" charset="0"/>
              </a:rPr>
              <a:t>Continentale korst en oceanische korst bewegen naar elkaar toe</a:t>
            </a:r>
          </a:p>
        </p:txBody>
      </p:sp>
      <p:pic>
        <p:nvPicPr>
          <p:cNvPr id="39939" name="Picture 3" descr="oc-co"/>
          <p:cNvPicPr>
            <a:picLocks noChangeAspect="1" noChangeArrowheads="1"/>
          </p:cNvPicPr>
          <p:nvPr/>
        </p:nvPicPr>
        <p:blipFill>
          <a:blip r:embed="rId2" cstate="print">
            <a:lum bright="-12000"/>
          </a:blip>
          <a:srcRect/>
          <a:stretch>
            <a:fillRect/>
          </a:stretch>
        </p:blipFill>
        <p:spPr bwMode="auto">
          <a:xfrm>
            <a:off x="0" y="1676400"/>
            <a:ext cx="9144000" cy="4849813"/>
          </a:xfrm>
          <a:prstGeom prst="rect">
            <a:avLst/>
          </a:prstGeom>
          <a:noFill/>
          <a:ln w="9525">
            <a:noFill/>
            <a:miter lim="800000"/>
            <a:headEnd/>
            <a:tailEnd/>
          </a:ln>
        </p:spPr>
      </p:pic>
      <p:sp>
        <p:nvSpPr>
          <p:cNvPr id="34820" name="AutoShape 4"/>
          <p:cNvSpPr>
            <a:spLocks noChangeArrowheads="1"/>
          </p:cNvSpPr>
          <p:nvPr/>
        </p:nvSpPr>
        <p:spPr bwMode="auto">
          <a:xfrm rot="10800000">
            <a:off x="6324600" y="4114800"/>
            <a:ext cx="325438" cy="1497013"/>
          </a:xfrm>
          <a:prstGeom prst="upArrow">
            <a:avLst>
              <a:gd name="adj1" fmla="val 60324"/>
              <a:gd name="adj2" fmla="val 131867"/>
            </a:avLst>
          </a:prstGeom>
          <a:solidFill>
            <a:srgbClr val="FFFF00"/>
          </a:solidFill>
          <a:ln w="9525">
            <a:solidFill>
              <a:srgbClr val="FFFF00"/>
            </a:solidFill>
            <a:miter lim="800000"/>
            <a:headEnd/>
            <a:tailEnd/>
          </a:ln>
        </p:spPr>
        <p:txBody>
          <a:bodyPr wrap="none" anchor="ctr"/>
          <a:lstStyle/>
          <a:p>
            <a:endParaRPr lang="nl-BE"/>
          </a:p>
        </p:txBody>
      </p:sp>
      <p:sp>
        <p:nvSpPr>
          <p:cNvPr id="34821" name="Text Box 5"/>
          <p:cNvSpPr txBox="1">
            <a:spLocks noChangeArrowheads="1"/>
          </p:cNvSpPr>
          <p:nvPr/>
        </p:nvSpPr>
        <p:spPr bwMode="auto">
          <a:xfrm>
            <a:off x="4876800" y="4724400"/>
            <a:ext cx="1508125" cy="457200"/>
          </a:xfrm>
          <a:prstGeom prst="rect">
            <a:avLst/>
          </a:prstGeom>
          <a:noFill/>
          <a:ln w="9525">
            <a:noFill/>
            <a:miter lim="800000"/>
            <a:headEnd/>
            <a:tailEnd/>
          </a:ln>
        </p:spPr>
        <p:txBody>
          <a:bodyPr>
            <a:spAutoFit/>
          </a:bodyPr>
          <a:lstStyle/>
          <a:p>
            <a:pPr>
              <a:spcBef>
                <a:spcPct val="50000"/>
              </a:spcBef>
            </a:pPr>
            <a:r>
              <a:rPr lang="nl-BE" b="1">
                <a:solidFill>
                  <a:srgbClr val="FFFF00"/>
                </a:solidFill>
              </a:rPr>
              <a:t>Subductie</a:t>
            </a:r>
          </a:p>
        </p:txBody>
      </p:sp>
      <p:sp>
        <p:nvSpPr>
          <p:cNvPr id="34823" name="Oval 7"/>
          <p:cNvSpPr>
            <a:spLocks noChangeArrowheads="1"/>
          </p:cNvSpPr>
          <p:nvPr/>
        </p:nvSpPr>
        <p:spPr bwMode="auto">
          <a:xfrm>
            <a:off x="4267200" y="1752600"/>
            <a:ext cx="1871663" cy="935038"/>
          </a:xfrm>
          <a:prstGeom prst="ellipse">
            <a:avLst/>
          </a:prstGeom>
          <a:noFill/>
          <a:ln w="50800">
            <a:solidFill>
              <a:srgbClr val="0000FF"/>
            </a:solidFill>
            <a:round/>
            <a:headEnd/>
            <a:tailEnd/>
          </a:ln>
        </p:spPr>
        <p:txBody>
          <a:bodyPr wrap="none" anchor="ctr"/>
          <a:lstStyle/>
          <a:p>
            <a:endParaRPr lang="nl-BE"/>
          </a:p>
        </p:txBody>
      </p:sp>
      <p:sp>
        <p:nvSpPr>
          <p:cNvPr id="34824" name="Oval 8"/>
          <p:cNvSpPr>
            <a:spLocks noChangeArrowheads="1"/>
          </p:cNvSpPr>
          <p:nvPr/>
        </p:nvSpPr>
        <p:spPr bwMode="auto">
          <a:xfrm>
            <a:off x="6096000" y="1905000"/>
            <a:ext cx="863600" cy="649288"/>
          </a:xfrm>
          <a:prstGeom prst="ellipse">
            <a:avLst/>
          </a:prstGeom>
          <a:noFill/>
          <a:ln w="50800">
            <a:solidFill>
              <a:srgbClr val="0000FF"/>
            </a:solidFill>
            <a:round/>
            <a:headEnd/>
            <a:tailEnd/>
          </a:ln>
        </p:spPr>
        <p:txBody>
          <a:bodyPr wrap="none" anchor="ctr"/>
          <a:lstStyle/>
          <a:p>
            <a:endParaRPr lang="nl-BE"/>
          </a:p>
        </p:txBody>
      </p:sp>
      <p:sp>
        <p:nvSpPr>
          <p:cNvPr id="34825" name="Oval 9"/>
          <p:cNvSpPr>
            <a:spLocks noChangeArrowheads="1"/>
          </p:cNvSpPr>
          <p:nvPr/>
        </p:nvSpPr>
        <p:spPr bwMode="auto">
          <a:xfrm>
            <a:off x="6705600" y="1524000"/>
            <a:ext cx="863600" cy="576263"/>
          </a:xfrm>
          <a:prstGeom prst="ellipse">
            <a:avLst/>
          </a:prstGeom>
          <a:noFill/>
          <a:ln w="50800">
            <a:solidFill>
              <a:srgbClr val="0000FF"/>
            </a:solidFill>
            <a:round/>
            <a:headEnd/>
            <a:tailEnd/>
          </a:ln>
        </p:spPr>
        <p:txBody>
          <a:bodyPr wrap="none" anchor="ctr"/>
          <a:lstStyle/>
          <a:p>
            <a:endParaRPr lang="nl-BE"/>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4820"/>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34821"/>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grpId="0" nodeType="clickEffect">
                                  <p:stCondLst>
                                    <p:cond delay="0"/>
                                  </p:stCondLst>
                                  <p:childTnLst>
                                    <p:set>
                                      <p:cBhvr>
                                        <p:cTn id="13" dur="1" fill="hold">
                                          <p:stCondLst>
                                            <p:cond delay="499"/>
                                          </p:stCondLst>
                                        </p:cTn>
                                        <p:tgtEl>
                                          <p:spTgt spid="34823"/>
                                        </p:tgtEl>
                                        <p:attrNameLst>
                                          <p:attrName>style.visibility</p:attrName>
                                        </p:attrNameLst>
                                      </p:cBhvr>
                                      <p:to>
                                        <p:strVal val="visible"/>
                                      </p:to>
                                    </p:set>
                                  </p:childTnLst>
                                </p:cTn>
                              </p:par>
                            </p:childTnLst>
                          </p:cTn>
                        </p:par>
                        <p:par>
                          <p:cTn id="14" fill="hold" nodeType="afterGroup">
                            <p:stCondLst>
                              <p:cond delay="500"/>
                            </p:stCondLst>
                            <p:childTnLst>
                              <p:par>
                                <p:cTn id="15" presetID="1" presetClass="entr" presetSubtype="0" fill="hold" grpId="0" nodeType="afterEffect">
                                  <p:stCondLst>
                                    <p:cond delay="0"/>
                                  </p:stCondLst>
                                  <p:childTnLst>
                                    <p:set>
                                      <p:cBhvr>
                                        <p:cTn id="16" dur="1" fill="hold">
                                          <p:stCondLst>
                                            <p:cond delay="499"/>
                                          </p:stCondLst>
                                        </p:cTn>
                                        <p:tgtEl>
                                          <p:spTgt spid="34824"/>
                                        </p:tgtEl>
                                        <p:attrNameLst>
                                          <p:attrName>style.visibility</p:attrName>
                                        </p:attrNameLst>
                                      </p:cBhvr>
                                      <p:to>
                                        <p:strVal val="visible"/>
                                      </p:to>
                                    </p:set>
                                  </p:childTnLst>
                                </p:cTn>
                              </p:par>
                            </p:childTnLst>
                          </p:cTn>
                        </p:par>
                        <p:par>
                          <p:cTn id="17" fill="hold" nodeType="afterGroup">
                            <p:stCondLst>
                              <p:cond delay="1000"/>
                            </p:stCondLst>
                            <p:childTnLst>
                              <p:par>
                                <p:cTn id="18" presetID="1" presetClass="entr" presetSubtype="0" fill="hold" grpId="0" nodeType="afterEffect">
                                  <p:stCondLst>
                                    <p:cond delay="0"/>
                                  </p:stCondLst>
                                  <p:childTnLst>
                                    <p:set>
                                      <p:cBhvr>
                                        <p:cTn id="19" dur="1" fill="hold">
                                          <p:stCondLst>
                                            <p:cond delay="499"/>
                                          </p:stCondLst>
                                        </p:cTn>
                                        <p:tgtEl>
                                          <p:spTgt spid="348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0" grpId="0" animBg="1"/>
      <p:bldP spid="34821" grpId="0" autoUpdateAnimBg="0"/>
      <p:bldP spid="34823" grpId="0" animBg="1"/>
      <p:bldP spid="34824" grpId="0" animBg="1"/>
      <p:bldP spid="3482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kstvak 3"/>
          <p:cNvSpPr txBox="1">
            <a:spLocks noChangeArrowheads="1"/>
          </p:cNvSpPr>
          <p:nvPr/>
        </p:nvSpPr>
        <p:spPr bwMode="auto">
          <a:xfrm>
            <a:off x="285750" y="357188"/>
            <a:ext cx="8643938" cy="6118225"/>
          </a:xfrm>
          <a:prstGeom prst="rect">
            <a:avLst/>
          </a:prstGeom>
          <a:noFill/>
          <a:ln w="9525">
            <a:noFill/>
            <a:miter lim="800000"/>
            <a:headEnd/>
            <a:tailEnd/>
          </a:ln>
        </p:spPr>
        <p:txBody>
          <a:bodyPr>
            <a:spAutoFit/>
          </a:bodyPr>
          <a:lstStyle/>
          <a:p>
            <a:pPr>
              <a:lnSpc>
                <a:spcPct val="150000"/>
              </a:lnSpc>
            </a:pPr>
            <a:r>
              <a:rPr lang="nl-BE">
                <a:latin typeface="Arial" charset="0"/>
                <a:cs typeface="Arial" charset="0"/>
              </a:rPr>
              <a:t>Bij de botsing tussen de 2 platen zal de oceanische plaat onder de continentale plaat duiken omdat ze zwaarder is : </a:t>
            </a:r>
            <a:r>
              <a:rPr lang="nl-BE" i="1" u="sng">
                <a:latin typeface="Arial" charset="0"/>
                <a:cs typeface="Arial" charset="0"/>
              </a:rPr>
              <a:t>SUBDUCTIE. </a:t>
            </a:r>
          </a:p>
          <a:p>
            <a:pPr>
              <a:lnSpc>
                <a:spcPct val="150000"/>
              </a:lnSpc>
            </a:pPr>
            <a:r>
              <a:rPr lang="nl-BE">
                <a:latin typeface="Arial" charset="0"/>
                <a:cs typeface="Arial" charset="0"/>
              </a:rPr>
              <a:t>Door deze subductie ontstaan </a:t>
            </a:r>
            <a:r>
              <a:rPr lang="nl-BE" i="1" u="sng">
                <a:latin typeface="Arial" charset="0"/>
                <a:cs typeface="Arial" charset="0"/>
              </a:rPr>
              <a:t>DIEPZEETROGGEN</a:t>
            </a:r>
            <a:r>
              <a:rPr lang="nl-BE">
                <a:latin typeface="Arial" charset="0"/>
                <a:cs typeface="Arial" charset="0"/>
              </a:rPr>
              <a:t> voor de kust.  Door het botsen van de twee platen wordt de rand van de continentale plaat geplooid en omhooggeduwd : </a:t>
            </a:r>
            <a:r>
              <a:rPr lang="nl-BE" i="1" u="sng">
                <a:latin typeface="Arial" charset="0"/>
                <a:cs typeface="Arial" charset="0"/>
              </a:rPr>
              <a:t>KUSTGEBERGTE. </a:t>
            </a:r>
          </a:p>
          <a:p>
            <a:pPr>
              <a:lnSpc>
                <a:spcPct val="150000"/>
              </a:lnSpc>
            </a:pPr>
            <a:r>
              <a:rPr lang="nl-BE">
                <a:latin typeface="Arial" charset="0"/>
                <a:cs typeface="Arial" charset="0"/>
              </a:rPr>
              <a:t>Doordat de oceanische plaat naar onderen duikt (richting asthenosfeer) warmt ze op en smelt ze af. Het gesmolten gesteente dringt via breuken naar boven en veroorzaakt </a:t>
            </a:r>
            <a:r>
              <a:rPr lang="nl-BE" i="1" u="sng">
                <a:latin typeface="Arial" charset="0"/>
                <a:cs typeface="Arial" charset="0"/>
              </a:rPr>
              <a:t>VULKANISME + aardbevingen</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1230</Words>
  <Application>Microsoft Office PowerPoint</Application>
  <PresentationFormat>Diavoorstelling (4:3)</PresentationFormat>
  <Paragraphs>199</Paragraphs>
  <Slides>46</Slides>
  <Notes>0</Notes>
  <HiddenSlides>0</HiddenSlides>
  <MMClips>0</MMClips>
  <ScaleCrop>false</ScaleCrop>
  <HeadingPairs>
    <vt:vector size="4" baseType="variant">
      <vt:variant>
        <vt:lpstr>Thema</vt:lpstr>
      </vt:variant>
      <vt:variant>
        <vt:i4>1</vt:i4>
      </vt:variant>
      <vt:variant>
        <vt:lpstr>Diatitels</vt:lpstr>
      </vt:variant>
      <vt:variant>
        <vt:i4>46</vt:i4>
      </vt:variant>
    </vt:vector>
  </HeadingPairs>
  <TitlesOfParts>
    <vt:vector size="47" baseType="lpstr">
      <vt:lpstr>Office-thema</vt:lpstr>
      <vt:lpstr>Dia 1</vt:lpstr>
      <vt:lpstr>Dia 2</vt:lpstr>
      <vt:lpstr>Dia 3</vt:lpstr>
      <vt:lpstr>Dia 4</vt:lpstr>
      <vt:lpstr>Dia 5</vt:lpstr>
      <vt:lpstr>Dia 6</vt:lpstr>
      <vt:lpstr>Dia 7</vt:lpstr>
      <vt:lpstr>Dia 8</vt:lpstr>
      <vt:lpstr>Dia 9</vt:lpstr>
      <vt:lpstr>Dia 10</vt:lpstr>
      <vt:lpstr>Dia 11</vt:lpstr>
      <vt:lpstr>Dia 12</vt:lpstr>
      <vt:lpstr>Dia 13</vt:lpstr>
      <vt:lpstr>Dia 14</vt:lpstr>
      <vt:lpstr>Dia 15</vt:lpstr>
      <vt:lpstr>Dia 16</vt:lpstr>
      <vt:lpstr>Dia 17</vt:lpstr>
      <vt:lpstr>Dia 18</vt:lpstr>
      <vt:lpstr>Dia 19</vt:lpstr>
      <vt:lpstr>Dia 20</vt:lpstr>
      <vt:lpstr>Dia 21</vt:lpstr>
      <vt:lpstr>Dia 22</vt:lpstr>
      <vt:lpstr>Dia 23</vt:lpstr>
      <vt:lpstr>Dia 24</vt:lpstr>
      <vt:lpstr>Dia 25</vt:lpstr>
      <vt:lpstr>Dia 26</vt:lpstr>
      <vt:lpstr>Dia 27</vt:lpstr>
      <vt:lpstr>Dia 28</vt:lpstr>
      <vt:lpstr>Dia 29</vt:lpstr>
      <vt:lpstr>Dia 30</vt:lpstr>
      <vt:lpstr>Dia 31</vt:lpstr>
      <vt:lpstr>Dia 32</vt:lpstr>
      <vt:lpstr>Dia 33</vt:lpstr>
      <vt:lpstr>Dia 34</vt:lpstr>
      <vt:lpstr>Dia 35</vt:lpstr>
      <vt:lpstr>Dia 36</vt:lpstr>
      <vt:lpstr>Dia 37</vt:lpstr>
      <vt:lpstr>Dia 38</vt:lpstr>
      <vt:lpstr>Dia 39</vt:lpstr>
      <vt:lpstr>Dia 40</vt:lpstr>
      <vt:lpstr>Dia 41</vt:lpstr>
      <vt:lpstr>Dia 42</vt:lpstr>
      <vt:lpstr>Dia 43</vt:lpstr>
      <vt:lpstr>Dia 44</vt:lpstr>
      <vt:lpstr>Dia 45</vt:lpstr>
      <vt:lpstr>Dia 46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 1</dc:title>
  <dc:creator>Elisa</dc:creator>
  <cp:lastModifiedBy>Elisa</cp:lastModifiedBy>
  <cp:revision>1</cp:revision>
  <dcterms:created xsi:type="dcterms:W3CDTF">2013-02-11T12:38:45Z</dcterms:created>
  <dcterms:modified xsi:type="dcterms:W3CDTF">2013-02-11T12:39:51Z</dcterms:modified>
</cp:coreProperties>
</file>