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p:txBody>
          <a:bodyPr/>
          <a:lstStyle/>
          <a:p>
            <a:fld id="{56EE4BE0-4EEB-437A-A703-6887DDEF8139}" type="datetimeFigureOut">
              <a:rPr lang="nl-BE" smtClean="0"/>
              <a:pPr/>
              <a:t>11/02/2013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5D88381-2A48-43FB-BA8F-DB87DA1A1DFA}" type="slidenum">
              <a:rPr lang="nl-BE" smtClean="0"/>
              <a:pPr/>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56EE4BE0-4EEB-437A-A703-6887DDEF8139}" type="datetimeFigureOut">
              <a:rPr lang="nl-BE" smtClean="0"/>
              <a:pPr/>
              <a:t>11/02/2013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5D88381-2A48-43FB-BA8F-DB87DA1A1DFA}" type="slidenum">
              <a:rPr lang="nl-BE" smtClean="0"/>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56EE4BE0-4EEB-437A-A703-6887DDEF8139}" type="datetimeFigureOut">
              <a:rPr lang="nl-BE" smtClean="0"/>
              <a:pPr/>
              <a:t>11/02/2013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5D88381-2A48-43FB-BA8F-DB87DA1A1DFA}" type="slidenum">
              <a:rPr lang="nl-BE" smtClean="0"/>
              <a:pPr/>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56EE4BE0-4EEB-437A-A703-6887DDEF8139}" type="datetimeFigureOut">
              <a:rPr lang="nl-BE" smtClean="0"/>
              <a:pPr/>
              <a:t>11/02/2013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5D88381-2A48-43FB-BA8F-DB87DA1A1DFA}" type="slidenum">
              <a:rPr lang="nl-BE" smtClean="0"/>
              <a:pPr/>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56EE4BE0-4EEB-437A-A703-6887DDEF8139}" type="datetimeFigureOut">
              <a:rPr lang="nl-BE" smtClean="0"/>
              <a:pPr/>
              <a:t>11/02/2013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5D88381-2A48-43FB-BA8F-DB87DA1A1DFA}" type="slidenum">
              <a:rPr lang="nl-BE" smtClean="0"/>
              <a:pPr/>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56EE4BE0-4EEB-437A-A703-6887DDEF8139}" type="datetimeFigureOut">
              <a:rPr lang="nl-BE" smtClean="0"/>
              <a:pPr/>
              <a:t>11/02/2013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5D88381-2A48-43FB-BA8F-DB87DA1A1DFA}" type="slidenum">
              <a:rPr lang="nl-BE" smtClean="0"/>
              <a:pPr/>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56EE4BE0-4EEB-437A-A703-6887DDEF8139}" type="datetimeFigureOut">
              <a:rPr lang="nl-BE" smtClean="0"/>
              <a:pPr/>
              <a:t>11/02/2013</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D5D88381-2A48-43FB-BA8F-DB87DA1A1DFA}" type="slidenum">
              <a:rPr lang="nl-BE" smtClean="0"/>
              <a:pPr/>
              <a:t>‹nr.›</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56EE4BE0-4EEB-437A-A703-6887DDEF8139}" type="datetimeFigureOut">
              <a:rPr lang="nl-BE" smtClean="0"/>
              <a:pPr/>
              <a:t>11/02/2013</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D5D88381-2A48-43FB-BA8F-DB87DA1A1DFA}" type="slidenum">
              <a:rPr lang="nl-BE" smtClean="0"/>
              <a:pPr/>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6EE4BE0-4EEB-437A-A703-6887DDEF8139}" type="datetimeFigureOut">
              <a:rPr lang="nl-BE" smtClean="0"/>
              <a:pPr/>
              <a:t>11/02/2013</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D5D88381-2A48-43FB-BA8F-DB87DA1A1DFA}" type="slidenum">
              <a:rPr lang="nl-BE" smtClean="0"/>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6EE4BE0-4EEB-437A-A703-6887DDEF8139}" type="datetimeFigureOut">
              <a:rPr lang="nl-BE" smtClean="0"/>
              <a:pPr/>
              <a:t>11/02/2013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5D88381-2A48-43FB-BA8F-DB87DA1A1DFA}" type="slidenum">
              <a:rPr lang="nl-BE" smtClean="0"/>
              <a:pPr/>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6EE4BE0-4EEB-437A-A703-6887DDEF8139}" type="datetimeFigureOut">
              <a:rPr lang="nl-BE" smtClean="0"/>
              <a:pPr/>
              <a:t>11/02/2013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5D88381-2A48-43FB-BA8F-DB87DA1A1DFA}" type="slidenum">
              <a:rPr lang="nl-BE" smtClean="0"/>
              <a:pPr/>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EE4BE0-4EEB-437A-A703-6887DDEF8139}" type="datetimeFigureOut">
              <a:rPr lang="nl-BE" smtClean="0"/>
              <a:pPr/>
              <a:t>11/02/2013</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D88381-2A48-43FB-BA8F-DB87DA1A1DFA}" type="slidenum">
              <a:rPr lang="nl-BE" smtClean="0"/>
              <a:pPr/>
              <a:t>‹nr.›</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www.schooltv.nl/beeldbank/clip/20060208_opbouw01"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schooltv.nl/beeldbank/clip/20100721_plaattektoniek01" TargetMode="External"/><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C:\Documents and Settings\Jeroen\Mijn documenten\afbeeldingen\aard 6e jaar\Victoria watervallen.jpg"/>
          <p:cNvPicPr>
            <a:picLocks noChangeAspect="1" noChangeArrowheads="1"/>
          </p:cNvPicPr>
          <p:nvPr/>
        </p:nvPicPr>
        <p:blipFill>
          <a:blip r:embed="rId2" cstate="print"/>
          <a:srcRect/>
          <a:stretch>
            <a:fillRect/>
          </a:stretch>
        </p:blipFill>
        <p:spPr bwMode="auto">
          <a:xfrm>
            <a:off x="4572000" y="1524000"/>
            <a:ext cx="4343400" cy="3078163"/>
          </a:xfrm>
          <a:prstGeom prst="rect">
            <a:avLst/>
          </a:prstGeom>
          <a:noFill/>
          <a:ln w="9525">
            <a:noFill/>
            <a:miter lim="800000"/>
            <a:headEnd/>
            <a:tailEnd/>
          </a:ln>
        </p:spPr>
      </p:pic>
      <p:sp>
        <p:nvSpPr>
          <p:cNvPr id="2051" name="Rectangle 2"/>
          <p:cNvSpPr>
            <a:spLocks noGrp="1" noChangeArrowheads="1"/>
          </p:cNvSpPr>
          <p:nvPr>
            <p:ph type="title"/>
          </p:nvPr>
        </p:nvSpPr>
        <p:spPr>
          <a:xfrm>
            <a:off x="685800" y="228600"/>
            <a:ext cx="7772400" cy="1143000"/>
          </a:xfrm>
        </p:spPr>
        <p:txBody>
          <a:bodyPr>
            <a:normAutofit fontScale="90000"/>
          </a:bodyPr>
          <a:lstStyle/>
          <a:p>
            <a:pPr eaLnBrk="1" hangingPunct="1"/>
            <a:r>
              <a:rPr lang="nl-NL" sz="4000" b="1" smtClean="0">
                <a:latin typeface="Arial" charset="0"/>
                <a:cs typeface="Arial" charset="0"/>
              </a:rPr>
              <a:t>Opbouw en afbraak van fysische landschappen</a:t>
            </a:r>
          </a:p>
        </p:txBody>
      </p:sp>
      <p:pic>
        <p:nvPicPr>
          <p:cNvPr id="2052" name="Picture 3" descr="C:\Documents and Settings\Jeroen\Mijn documenten\Mijn afbeeldingen\Etna.jpg"/>
          <p:cNvPicPr>
            <a:picLocks noChangeAspect="1" noChangeArrowheads="1"/>
          </p:cNvPicPr>
          <p:nvPr/>
        </p:nvPicPr>
        <p:blipFill>
          <a:blip r:embed="rId3" cstate="print"/>
          <a:srcRect/>
          <a:stretch>
            <a:fillRect/>
          </a:stretch>
        </p:blipFill>
        <p:spPr bwMode="auto">
          <a:xfrm>
            <a:off x="152400" y="1981200"/>
            <a:ext cx="4495800" cy="3371850"/>
          </a:xfrm>
          <a:prstGeom prst="rect">
            <a:avLst/>
          </a:prstGeom>
          <a:noFill/>
          <a:ln w="9525">
            <a:noFill/>
            <a:miter lim="800000"/>
            <a:headEnd/>
            <a:tailEnd/>
          </a:ln>
        </p:spPr>
      </p:pic>
      <p:pic>
        <p:nvPicPr>
          <p:cNvPr id="2053" name="Picture 4" descr="C:\Documents and Settings\Jeroen\Mijn documenten\Mijn afbeeldingen\woestijn in egypte.jpg"/>
          <p:cNvPicPr>
            <a:picLocks noChangeAspect="1" noChangeArrowheads="1"/>
          </p:cNvPicPr>
          <p:nvPr/>
        </p:nvPicPr>
        <p:blipFill>
          <a:blip r:embed="rId4" cstate="print"/>
          <a:srcRect/>
          <a:stretch>
            <a:fillRect/>
          </a:stretch>
        </p:blipFill>
        <p:spPr bwMode="auto">
          <a:xfrm>
            <a:off x="3581400" y="3556000"/>
            <a:ext cx="4724400" cy="330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2209800" y="304800"/>
            <a:ext cx="6005513" cy="708025"/>
          </a:xfrm>
          <a:prstGeom prst="rect">
            <a:avLst/>
          </a:prstGeom>
          <a:noFill/>
          <a:ln w="9525">
            <a:noFill/>
            <a:miter lim="800000"/>
            <a:headEnd/>
            <a:tailEnd/>
          </a:ln>
        </p:spPr>
        <p:txBody>
          <a:bodyPr>
            <a:spAutoFit/>
          </a:bodyPr>
          <a:lstStyle/>
          <a:p>
            <a:pPr>
              <a:spcBef>
                <a:spcPct val="50000"/>
              </a:spcBef>
            </a:pPr>
            <a:r>
              <a:rPr lang="nl-BE" sz="4000" u="sng">
                <a:latin typeface="Arial" charset="0"/>
                <a:cs typeface="Arial" charset="0"/>
              </a:rPr>
              <a:t>Bouw van de aarde</a:t>
            </a:r>
          </a:p>
        </p:txBody>
      </p:sp>
      <p:sp>
        <p:nvSpPr>
          <p:cNvPr id="11267" name="Rectangle 8"/>
          <p:cNvSpPr>
            <a:spLocks noChangeArrowheads="1"/>
          </p:cNvSpPr>
          <p:nvPr/>
        </p:nvSpPr>
        <p:spPr bwMode="auto">
          <a:xfrm>
            <a:off x="3190875" y="1971675"/>
            <a:ext cx="9144000" cy="0"/>
          </a:xfrm>
          <a:prstGeom prst="rect">
            <a:avLst/>
          </a:prstGeom>
          <a:noFill/>
          <a:ln w="9525">
            <a:noFill/>
            <a:miter lim="800000"/>
            <a:headEnd/>
            <a:tailEnd/>
          </a:ln>
        </p:spPr>
        <p:txBody>
          <a:bodyPr>
            <a:spAutoFit/>
          </a:bodyPr>
          <a:lstStyle/>
          <a:p>
            <a:endParaRPr lang="nl-BE"/>
          </a:p>
        </p:txBody>
      </p:sp>
      <p:pic>
        <p:nvPicPr>
          <p:cNvPr id="11268" name="Picture 7" descr="concaarde"/>
          <p:cNvPicPr>
            <a:picLocks noChangeAspect="1" noChangeArrowheads="1"/>
          </p:cNvPicPr>
          <p:nvPr/>
        </p:nvPicPr>
        <p:blipFill>
          <a:blip r:embed="rId2" cstate="print">
            <a:lum bright="-18000" contrast="18000"/>
          </a:blip>
          <a:srcRect l="10010" r="8238" b="1976"/>
          <a:stretch>
            <a:fillRect/>
          </a:stretch>
        </p:blipFill>
        <p:spPr bwMode="auto">
          <a:xfrm>
            <a:off x="228600" y="1143000"/>
            <a:ext cx="4275138" cy="5410200"/>
          </a:xfrm>
          <a:prstGeom prst="rect">
            <a:avLst/>
          </a:prstGeom>
          <a:noFill/>
          <a:ln w="9525">
            <a:noFill/>
            <a:miter lim="800000"/>
            <a:headEnd/>
            <a:tailEnd/>
          </a:ln>
        </p:spPr>
      </p:pic>
      <p:sp>
        <p:nvSpPr>
          <p:cNvPr id="11269" name="Rectangle 10"/>
          <p:cNvSpPr>
            <a:spLocks noChangeArrowheads="1"/>
          </p:cNvSpPr>
          <p:nvPr/>
        </p:nvSpPr>
        <p:spPr bwMode="auto">
          <a:xfrm>
            <a:off x="3267075" y="1852613"/>
            <a:ext cx="9144000" cy="0"/>
          </a:xfrm>
          <a:prstGeom prst="rect">
            <a:avLst/>
          </a:prstGeom>
          <a:noFill/>
          <a:ln w="9525">
            <a:noFill/>
            <a:miter lim="800000"/>
            <a:headEnd/>
            <a:tailEnd/>
          </a:ln>
        </p:spPr>
        <p:txBody>
          <a:bodyPr>
            <a:spAutoFit/>
          </a:bodyPr>
          <a:lstStyle/>
          <a:p>
            <a:endParaRPr lang="nl-BE"/>
          </a:p>
        </p:txBody>
      </p:sp>
      <p:pic>
        <p:nvPicPr>
          <p:cNvPr id="11270" name="Picture 9" descr="doorsnedeaarde"/>
          <p:cNvPicPr>
            <a:picLocks noChangeAspect="1" noChangeArrowheads="1"/>
          </p:cNvPicPr>
          <p:nvPr/>
        </p:nvPicPr>
        <p:blipFill>
          <a:blip r:embed="rId3" cstate="print">
            <a:lum bright="-18000" contrast="18000"/>
          </a:blip>
          <a:srcRect l="3175" r="3586" b="557"/>
          <a:stretch>
            <a:fillRect/>
          </a:stretch>
        </p:blipFill>
        <p:spPr bwMode="auto">
          <a:xfrm>
            <a:off x="4826000" y="1219200"/>
            <a:ext cx="4140200" cy="5334000"/>
          </a:xfrm>
          <a:prstGeom prst="rect">
            <a:avLst/>
          </a:prstGeom>
          <a:noFill/>
          <a:ln w="9525">
            <a:noFill/>
            <a:miter lim="800000"/>
            <a:headEnd/>
            <a:tailEnd/>
          </a:ln>
        </p:spPr>
      </p:pic>
      <p:pic>
        <p:nvPicPr>
          <p:cNvPr id="11271" name="Picture 6" descr="http://www.vvsneekwitzwart.nl/Data/SWZ/Modules/TekstPagina/Front/images/_specifiek/M_663/filmpje.jpg">
            <a:hlinkClick r:id="rId4"/>
          </p:cNvPr>
          <p:cNvPicPr>
            <a:picLocks noChangeAspect="1" noChangeArrowheads="1"/>
          </p:cNvPicPr>
          <p:nvPr/>
        </p:nvPicPr>
        <p:blipFill>
          <a:blip r:embed="rId5" cstate="print"/>
          <a:srcRect/>
          <a:stretch>
            <a:fillRect/>
          </a:stretch>
        </p:blipFill>
        <p:spPr bwMode="auto">
          <a:xfrm>
            <a:off x="8027988" y="188913"/>
            <a:ext cx="923925" cy="92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abel schillen"/>
          <p:cNvPicPr>
            <a:picLocks noChangeAspect="1" noChangeArrowheads="1"/>
          </p:cNvPicPr>
          <p:nvPr/>
        </p:nvPicPr>
        <p:blipFill>
          <a:blip r:embed="rId2" cstate="print">
            <a:lum bright="-24000"/>
          </a:blip>
          <a:srcRect/>
          <a:stretch>
            <a:fillRect/>
          </a:stretch>
        </p:blipFill>
        <p:spPr bwMode="auto">
          <a:xfrm>
            <a:off x="250825" y="1341438"/>
            <a:ext cx="8893175" cy="4483100"/>
          </a:xfrm>
          <a:prstGeom prst="rect">
            <a:avLst/>
          </a:prstGeom>
          <a:noFill/>
          <a:ln w="9525">
            <a:noFill/>
            <a:miter lim="800000"/>
            <a:headEnd/>
            <a:tailEnd/>
          </a:ln>
        </p:spPr>
      </p:pic>
      <p:sp>
        <p:nvSpPr>
          <p:cNvPr id="12291" name="Text Box 3"/>
          <p:cNvSpPr txBox="1">
            <a:spLocks noChangeArrowheads="1"/>
          </p:cNvSpPr>
          <p:nvPr/>
        </p:nvSpPr>
        <p:spPr bwMode="auto">
          <a:xfrm>
            <a:off x="0" y="457200"/>
            <a:ext cx="9144000" cy="701675"/>
          </a:xfrm>
          <a:prstGeom prst="rect">
            <a:avLst/>
          </a:prstGeom>
          <a:noFill/>
          <a:ln w="9525">
            <a:noFill/>
            <a:miter lim="800000"/>
            <a:headEnd/>
            <a:tailEnd/>
          </a:ln>
        </p:spPr>
        <p:txBody>
          <a:bodyPr>
            <a:spAutoFit/>
          </a:bodyPr>
          <a:lstStyle/>
          <a:p>
            <a:pPr algn="ctr">
              <a:spcBef>
                <a:spcPct val="50000"/>
              </a:spcBef>
            </a:pPr>
            <a:r>
              <a:rPr lang="nl-BE" sz="4000" b="1">
                <a:latin typeface="Arial" charset="0"/>
                <a:cs typeface="Arial" charset="0"/>
              </a:rPr>
              <a:t>De opbouw van de aarde</a:t>
            </a:r>
          </a:p>
        </p:txBody>
      </p:sp>
      <p:sp>
        <p:nvSpPr>
          <p:cNvPr id="12292" name="Text Box 4"/>
          <p:cNvSpPr txBox="1">
            <a:spLocks noChangeArrowheads="1"/>
          </p:cNvSpPr>
          <p:nvPr/>
        </p:nvSpPr>
        <p:spPr bwMode="auto">
          <a:xfrm>
            <a:off x="1331913" y="2205038"/>
            <a:ext cx="792162" cy="581025"/>
          </a:xfrm>
          <a:prstGeom prst="rect">
            <a:avLst/>
          </a:prstGeom>
          <a:noFill/>
          <a:ln w="9525">
            <a:noFill/>
            <a:miter lim="800000"/>
            <a:headEnd/>
            <a:tailEnd/>
          </a:ln>
        </p:spPr>
        <p:txBody>
          <a:bodyPr>
            <a:spAutoFit/>
          </a:bodyPr>
          <a:lstStyle/>
          <a:p>
            <a:pPr>
              <a:spcBef>
                <a:spcPct val="50000"/>
              </a:spcBef>
            </a:pPr>
            <a:r>
              <a:rPr lang="nl-BE" sz="1600" b="1"/>
              <a:t>litho-sfeer</a:t>
            </a:r>
          </a:p>
        </p:txBody>
      </p:sp>
      <p:sp>
        <p:nvSpPr>
          <p:cNvPr id="12293" name="Text Box 5"/>
          <p:cNvSpPr txBox="1">
            <a:spLocks noChangeArrowheads="1"/>
          </p:cNvSpPr>
          <p:nvPr/>
        </p:nvSpPr>
        <p:spPr bwMode="auto">
          <a:xfrm>
            <a:off x="1331913" y="3860800"/>
            <a:ext cx="792162" cy="517525"/>
          </a:xfrm>
          <a:prstGeom prst="rect">
            <a:avLst/>
          </a:prstGeom>
          <a:noFill/>
          <a:ln w="9525">
            <a:noFill/>
            <a:miter lim="800000"/>
            <a:headEnd/>
            <a:tailEnd/>
          </a:ln>
        </p:spPr>
        <p:txBody>
          <a:bodyPr>
            <a:spAutoFit/>
          </a:bodyPr>
          <a:lstStyle/>
          <a:p>
            <a:pPr>
              <a:spcBef>
                <a:spcPct val="50000"/>
              </a:spcBef>
            </a:pPr>
            <a:r>
              <a:rPr lang="nl-BE" sz="1400" b="1"/>
              <a:t>astheno-sfeer</a:t>
            </a:r>
          </a:p>
        </p:txBody>
      </p:sp>
      <p:sp>
        <p:nvSpPr>
          <p:cNvPr id="12294" name="Text Box 6"/>
          <p:cNvSpPr txBox="1">
            <a:spLocks noChangeArrowheads="1"/>
          </p:cNvSpPr>
          <p:nvPr/>
        </p:nvSpPr>
        <p:spPr bwMode="auto">
          <a:xfrm>
            <a:off x="2124075" y="3284538"/>
            <a:ext cx="1439863" cy="336550"/>
          </a:xfrm>
          <a:prstGeom prst="rect">
            <a:avLst/>
          </a:prstGeom>
          <a:noFill/>
          <a:ln w="9525">
            <a:noFill/>
            <a:miter lim="800000"/>
            <a:headEnd/>
            <a:tailEnd/>
          </a:ln>
        </p:spPr>
        <p:txBody>
          <a:bodyPr>
            <a:spAutoFit/>
          </a:bodyPr>
          <a:lstStyle/>
          <a:p>
            <a:pPr>
              <a:spcBef>
                <a:spcPct val="50000"/>
              </a:spcBef>
            </a:pPr>
            <a:r>
              <a:rPr lang="nl-BE" sz="1600" b="1"/>
              <a:t>buitenmantel</a:t>
            </a:r>
          </a:p>
        </p:txBody>
      </p:sp>
      <p:sp>
        <p:nvSpPr>
          <p:cNvPr id="12295" name="Text Box 7"/>
          <p:cNvSpPr txBox="1">
            <a:spLocks noChangeArrowheads="1"/>
          </p:cNvSpPr>
          <p:nvPr/>
        </p:nvSpPr>
        <p:spPr bwMode="auto">
          <a:xfrm>
            <a:off x="2124075" y="3789363"/>
            <a:ext cx="1368425" cy="336550"/>
          </a:xfrm>
          <a:prstGeom prst="rect">
            <a:avLst/>
          </a:prstGeom>
          <a:noFill/>
          <a:ln w="9525">
            <a:noFill/>
            <a:miter lim="800000"/>
            <a:headEnd/>
            <a:tailEnd/>
          </a:ln>
        </p:spPr>
        <p:txBody>
          <a:bodyPr>
            <a:spAutoFit/>
          </a:bodyPr>
          <a:lstStyle/>
          <a:p>
            <a:pPr>
              <a:spcBef>
                <a:spcPct val="50000"/>
              </a:spcBef>
            </a:pPr>
            <a:r>
              <a:rPr lang="nl-BE" sz="1600" b="1"/>
              <a:t>asthenosfeer</a:t>
            </a:r>
          </a:p>
        </p:txBody>
      </p:sp>
      <p:sp>
        <p:nvSpPr>
          <p:cNvPr id="12296" name="Text Box 8"/>
          <p:cNvSpPr txBox="1">
            <a:spLocks noChangeArrowheads="1"/>
          </p:cNvSpPr>
          <p:nvPr/>
        </p:nvSpPr>
        <p:spPr bwMode="auto">
          <a:xfrm>
            <a:off x="2124075" y="4221163"/>
            <a:ext cx="1439863" cy="336550"/>
          </a:xfrm>
          <a:prstGeom prst="rect">
            <a:avLst/>
          </a:prstGeom>
          <a:noFill/>
          <a:ln w="9525">
            <a:noFill/>
            <a:miter lim="800000"/>
            <a:headEnd/>
            <a:tailEnd/>
          </a:ln>
        </p:spPr>
        <p:txBody>
          <a:bodyPr>
            <a:spAutoFit/>
          </a:bodyPr>
          <a:lstStyle/>
          <a:p>
            <a:pPr>
              <a:spcBef>
                <a:spcPct val="50000"/>
              </a:spcBef>
            </a:pPr>
            <a:r>
              <a:rPr lang="nl-BE" sz="1600" b="1"/>
              <a:t>binnenmantel</a:t>
            </a:r>
          </a:p>
        </p:txBody>
      </p:sp>
      <p:sp>
        <p:nvSpPr>
          <p:cNvPr id="12297" name="Text Box 9"/>
          <p:cNvSpPr txBox="1">
            <a:spLocks noChangeArrowheads="1"/>
          </p:cNvSpPr>
          <p:nvPr/>
        </p:nvSpPr>
        <p:spPr bwMode="auto">
          <a:xfrm>
            <a:off x="2124075" y="4724400"/>
            <a:ext cx="1295400" cy="336550"/>
          </a:xfrm>
          <a:prstGeom prst="rect">
            <a:avLst/>
          </a:prstGeom>
          <a:noFill/>
          <a:ln w="9525">
            <a:noFill/>
            <a:miter lim="800000"/>
            <a:headEnd/>
            <a:tailEnd/>
          </a:ln>
        </p:spPr>
        <p:txBody>
          <a:bodyPr>
            <a:spAutoFit/>
          </a:bodyPr>
          <a:lstStyle/>
          <a:p>
            <a:pPr>
              <a:spcBef>
                <a:spcPct val="50000"/>
              </a:spcBef>
            </a:pPr>
            <a:r>
              <a:rPr lang="nl-BE" sz="1600" b="1"/>
              <a:t>buitenkern</a:t>
            </a:r>
          </a:p>
        </p:txBody>
      </p:sp>
      <p:sp>
        <p:nvSpPr>
          <p:cNvPr id="12298" name="Text Box 10"/>
          <p:cNvSpPr txBox="1">
            <a:spLocks noChangeArrowheads="1"/>
          </p:cNvSpPr>
          <p:nvPr/>
        </p:nvSpPr>
        <p:spPr bwMode="auto">
          <a:xfrm>
            <a:off x="2124075" y="5229225"/>
            <a:ext cx="1295400" cy="336550"/>
          </a:xfrm>
          <a:prstGeom prst="rect">
            <a:avLst/>
          </a:prstGeom>
          <a:noFill/>
          <a:ln w="9525">
            <a:noFill/>
            <a:miter lim="800000"/>
            <a:headEnd/>
            <a:tailEnd/>
          </a:ln>
        </p:spPr>
        <p:txBody>
          <a:bodyPr>
            <a:spAutoFit/>
          </a:bodyPr>
          <a:lstStyle/>
          <a:p>
            <a:pPr>
              <a:spcBef>
                <a:spcPct val="50000"/>
              </a:spcBef>
            </a:pPr>
            <a:r>
              <a:rPr lang="nl-BE" sz="1600" b="1"/>
              <a:t>binnenkern</a:t>
            </a:r>
          </a:p>
        </p:txBody>
      </p:sp>
      <p:sp>
        <p:nvSpPr>
          <p:cNvPr id="12299" name="Text Box 11"/>
          <p:cNvSpPr txBox="1">
            <a:spLocks noChangeArrowheads="1"/>
          </p:cNvSpPr>
          <p:nvPr/>
        </p:nvSpPr>
        <p:spPr bwMode="auto">
          <a:xfrm>
            <a:off x="3492500" y="2133600"/>
            <a:ext cx="576263" cy="457200"/>
          </a:xfrm>
          <a:prstGeom prst="rect">
            <a:avLst/>
          </a:prstGeom>
          <a:noFill/>
          <a:ln w="9525">
            <a:noFill/>
            <a:miter lim="800000"/>
            <a:headEnd/>
            <a:tailEnd/>
          </a:ln>
        </p:spPr>
        <p:txBody>
          <a:bodyPr>
            <a:spAutoFit/>
          </a:bodyPr>
          <a:lstStyle/>
          <a:p>
            <a:pPr>
              <a:spcBef>
                <a:spcPct val="50000"/>
              </a:spcBef>
            </a:pPr>
            <a:r>
              <a:rPr lang="nl-BE" sz="1200" b="1">
                <a:solidFill>
                  <a:srgbClr val="FF0000"/>
                </a:solidFill>
                <a:latin typeface="Arial" charset="0"/>
              </a:rPr>
              <a:t>5à10km</a:t>
            </a:r>
          </a:p>
        </p:txBody>
      </p:sp>
      <p:sp>
        <p:nvSpPr>
          <p:cNvPr id="12300" name="Text Box 12"/>
          <p:cNvSpPr txBox="1">
            <a:spLocks noChangeArrowheads="1"/>
          </p:cNvSpPr>
          <p:nvPr/>
        </p:nvSpPr>
        <p:spPr bwMode="auto">
          <a:xfrm>
            <a:off x="3779838" y="2852738"/>
            <a:ext cx="647700" cy="457200"/>
          </a:xfrm>
          <a:prstGeom prst="rect">
            <a:avLst/>
          </a:prstGeom>
          <a:noFill/>
          <a:ln w="9525">
            <a:noFill/>
            <a:miter lim="800000"/>
            <a:headEnd/>
            <a:tailEnd/>
          </a:ln>
        </p:spPr>
        <p:txBody>
          <a:bodyPr>
            <a:spAutoFit/>
          </a:bodyPr>
          <a:lstStyle/>
          <a:p>
            <a:pPr>
              <a:spcBef>
                <a:spcPct val="50000"/>
              </a:spcBef>
            </a:pPr>
            <a:r>
              <a:rPr lang="nl-BE" sz="1200" b="1">
                <a:solidFill>
                  <a:srgbClr val="FF0000"/>
                </a:solidFill>
                <a:latin typeface="Arial" charset="0"/>
              </a:rPr>
              <a:t>30à</a:t>
            </a:r>
            <a:br>
              <a:rPr lang="nl-BE" sz="1200" b="1">
                <a:solidFill>
                  <a:srgbClr val="FF0000"/>
                </a:solidFill>
                <a:latin typeface="Arial" charset="0"/>
              </a:rPr>
            </a:br>
            <a:r>
              <a:rPr lang="nl-BE" sz="1200" b="1">
                <a:solidFill>
                  <a:srgbClr val="FF0000"/>
                </a:solidFill>
                <a:latin typeface="Arial" charset="0"/>
              </a:rPr>
              <a:t>60km</a:t>
            </a:r>
          </a:p>
        </p:txBody>
      </p:sp>
      <p:sp>
        <p:nvSpPr>
          <p:cNvPr id="12301" name="Text Box 13"/>
          <p:cNvSpPr txBox="1">
            <a:spLocks noChangeArrowheads="1"/>
          </p:cNvSpPr>
          <p:nvPr/>
        </p:nvSpPr>
        <p:spPr bwMode="auto">
          <a:xfrm>
            <a:off x="3492500" y="3357563"/>
            <a:ext cx="576263" cy="274637"/>
          </a:xfrm>
          <a:prstGeom prst="rect">
            <a:avLst/>
          </a:prstGeom>
          <a:noFill/>
          <a:ln w="9525">
            <a:noFill/>
            <a:miter lim="800000"/>
            <a:headEnd/>
            <a:tailEnd/>
          </a:ln>
        </p:spPr>
        <p:txBody>
          <a:bodyPr>
            <a:spAutoFit/>
          </a:bodyPr>
          <a:lstStyle/>
          <a:p>
            <a:pPr>
              <a:spcBef>
                <a:spcPct val="50000"/>
              </a:spcBef>
            </a:pPr>
            <a:r>
              <a:rPr lang="nl-BE" sz="1200" b="1">
                <a:solidFill>
                  <a:srgbClr val="FF0000"/>
                </a:solidFill>
                <a:latin typeface="Arial" charset="0"/>
              </a:rPr>
              <a:t>80km</a:t>
            </a:r>
          </a:p>
        </p:txBody>
      </p:sp>
      <p:sp>
        <p:nvSpPr>
          <p:cNvPr id="12302" name="Text Box 14"/>
          <p:cNvSpPr txBox="1">
            <a:spLocks noChangeArrowheads="1"/>
          </p:cNvSpPr>
          <p:nvPr/>
        </p:nvSpPr>
        <p:spPr bwMode="auto">
          <a:xfrm>
            <a:off x="3492500" y="3860800"/>
            <a:ext cx="792163" cy="274638"/>
          </a:xfrm>
          <a:prstGeom prst="rect">
            <a:avLst/>
          </a:prstGeom>
          <a:noFill/>
          <a:ln w="9525">
            <a:noFill/>
            <a:miter lim="800000"/>
            <a:headEnd/>
            <a:tailEnd/>
          </a:ln>
        </p:spPr>
        <p:txBody>
          <a:bodyPr>
            <a:spAutoFit/>
          </a:bodyPr>
          <a:lstStyle/>
          <a:p>
            <a:pPr>
              <a:spcBef>
                <a:spcPct val="50000"/>
              </a:spcBef>
            </a:pPr>
            <a:r>
              <a:rPr lang="nl-BE" sz="1200" b="1">
                <a:solidFill>
                  <a:srgbClr val="FF0000"/>
                </a:solidFill>
                <a:latin typeface="Arial" charset="0"/>
              </a:rPr>
              <a:t>600km</a:t>
            </a:r>
          </a:p>
        </p:txBody>
      </p:sp>
      <p:sp>
        <p:nvSpPr>
          <p:cNvPr id="12303" name="Text Box 15"/>
          <p:cNvSpPr txBox="1">
            <a:spLocks noChangeArrowheads="1"/>
          </p:cNvSpPr>
          <p:nvPr/>
        </p:nvSpPr>
        <p:spPr bwMode="auto">
          <a:xfrm>
            <a:off x="3492500" y="4292600"/>
            <a:ext cx="863600" cy="274638"/>
          </a:xfrm>
          <a:prstGeom prst="rect">
            <a:avLst/>
          </a:prstGeom>
          <a:noFill/>
          <a:ln w="9525">
            <a:noFill/>
            <a:miter lim="800000"/>
            <a:headEnd/>
            <a:tailEnd/>
          </a:ln>
        </p:spPr>
        <p:txBody>
          <a:bodyPr>
            <a:spAutoFit/>
          </a:bodyPr>
          <a:lstStyle/>
          <a:p>
            <a:pPr>
              <a:spcBef>
                <a:spcPct val="50000"/>
              </a:spcBef>
            </a:pPr>
            <a:r>
              <a:rPr lang="nl-BE" sz="1200" b="1">
                <a:solidFill>
                  <a:srgbClr val="FF0000"/>
                </a:solidFill>
                <a:latin typeface="Arial" charset="0"/>
              </a:rPr>
              <a:t>2200km</a:t>
            </a:r>
          </a:p>
        </p:txBody>
      </p:sp>
      <p:sp>
        <p:nvSpPr>
          <p:cNvPr id="12304" name="Text Box 16"/>
          <p:cNvSpPr txBox="1">
            <a:spLocks noChangeArrowheads="1"/>
          </p:cNvSpPr>
          <p:nvPr/>
        </p:nvSpPr>
        <p:spPr bwMode="auto">
          <a:xfrm>
            <a:off x="3492500" y="4797425"/>
            <a:ext cx="863600" cy="274638"/>
          </a:xfrm>
          <a:prstGeom prst="rect">
            <a:avLst/>
          </a:prstGeom>
          <a:noFill/>
          <a:ln w="9525">
            <a:noFill/>
            <a:miter lim="800000"/>
            <a:headEnd/>
            <a:tailEnd/>
          </a:ln>
        </p:spPr>
        <p:txBody>
          <a:bodyPr>
            <a:spAutoFit/>
          </a:bodyPr>
          <a:lstStyle/>
          <a:p>
            <a:pPr>
              <a:spcBef>
                <a:spcPct val="50000"/>
              </a:spcBef>
            </a:pPr>
            <a:r>
              <a:rPr lang="nl-BE" sz="1200" b="1">
                <a:solidFill>
                  <a:srgbClr val="FF0000"/>
                </a:solidFill>
                <a:latin typeface="Arial" charset="0"/>
              </a:rPr>
              <a:t>2300km</a:t>
            </a:r>
          </a:p>
        </p:txBody>
      </p:sp>
      <p:sp>
        <p:nvSpPr>
          <p:cNvPr id="12305" name="Text Box 17"/>
          <p:cNvSpPr txBox="1">
            <a:spLocks noChangeArrowheads="1"/>
          </p:cNvSpPr>
          <p:nvPr/>
        </p:nvSpPr>
        <p:spPr bwMode="auto">
          <a:xfrm>
            <a:off x="3492500" y="5229225"/>
            <a:ext cx="1008063" cy="274638"/>
          </a:xfrm>
          <a:prstGeom prst="rect">
            <a:avLst/>
          </a:prstGeom>
          <a:noFill/>
          <a:ln w="9525">
            <a:noFill/>
            <a:miter lim="800000"/>
            <a:headEnd/>
            <a:tailEnd/>
          </a:ln>
        </p:spPr>
        <p:txBody>
          <a:bodyPr>
            <a:spAutoFit/>
          </a:bodyPr>
          <a:lstStyle/>
          <a:p>
            <a:pPr>
              <a:spcBef>
                <a:spcPct val="50000"/>
              </a:spcBef>
            </a:pPr>
            <a:r>
              <a:rPr lang="nl-BE" sz="1200" b="1">
                <a:solidFill>
                  <a:srgbClr val="FF0000"/>
                </a:solidFill>
                <a:latin typeface="Arial" charset="0"/>
              </a:rPr>
              <a:t>1200km</a:t>
            </a:r>
          </a:p>
        </p:txBody>
      </p:sp>
      <p:sp>
        <p:nvSpPr>
          <p:cNvPr id="12306" name="Text Box 18"/>
          <p:cNvSpPr txBox="1">
            <a:spLocks noChangeArrowheads="1"/>
          </p:cNvSpPr>
          <p:nvPr/>
        </p:nvSpPr>
        <p:spPr bwMode="auto">
          <a:xfrm>
            <a:off x="4356100" y="2205038"/>
            <a:ext cx="1008063" cy="274637"/>
          </a:xfrm>
          <a:prstGeom prst="rect">
            <a:avLst/>
          </a:prstGeom>
          <a:noFill/>
          <a:ln w="9525">
            <a:noFill/>
            <a:miter lim="800000"/>
            <a:headEnd/>
            <a:tailEnd/>
          </a:ln>
        </p:spPr>
        <p:txBody>
          <a:bodyPr>
            <a:spAutoFit/>
          </a:bodyPr>
          <a:lstStyle/>
          <a:p>
            <a:pPr>
              <a:spcBef>
                <a:spcPct val="50000"/>
              </a:spcBef>
            </a:pPr>
            <a:r>
              <a:rPr lang="nl-BE" sz="1200" b="1">
                <a:latin typeface="Arial" charset="0"/>
              </a:rPr>
              <a:t>3,0kg/dm</a:t>
            </a:r>
            <a:r>
              <a:rPr lang="nl-BE" sz="1200" b="1" baseline="30000">
                <a:latin typeface="Arial" charset="0"/>
              </a:rPr>
              <a:t>3</a:t>
            </a:r>
          </a:p>
        </p:txBody>
      </p:sp>
      <p:sp>
        <p:nvSpPr>
          <p:cNvPr id="12307" name="Text Box 19"/>
          <p:cNvSpPr txBox="1">
            <a:spLocks noChangeArrowheads="1"/>
          </p:cNvSpPr>
          <p:nvPr/>
        </p:nvSpPr>
        <p:spPr bwMode="auto">
          <a:xfrm>
            <a:off x="4643438" y="2997200"/>
            <a:ext cx="1223962" cy="274638"/>
          </a:xfrm>
          <a:prstGeom prst="rect">
            <a:avLst/>
          </a:prstGeom>
          <a:noFill/>
          <a:ln w="9525">
            <a:noFill/>
            <a:miter lim="800000"/>
            <a:headEnd/>
            <a:tailEnd/>
          </a:ln>
        </p:spPr>
        <p:txBody>
          <a:bodyPr>
            <a:spAutoFit/>
          </a:bodyPr>
          <a:lstStyle/>
          <a:p>
            <a:pPr>
              <a:spcBef>
                <a:spcPct val="50000"/>
              </a:spcBef>
            </a:pPr>
            <a:r>
              <a:rPr lang="nl-BE" sz="1200" b="1">
                <a:latin typeface="Arial" charset="0"/>
              </a:rPr>
              <a:t>2,7kg/dm</a:t>
            </a:r>
            <a:r>
              <a:rPr lang="nl-BE" sz="1200" b="1" baseline="30000">
                <a:latin typeface="Arial" charset="0"/>
              </a:rPr>
              <a:t>3</a:t>
            </a:r>
          </a:p>
        </p:txBody>
      </p:sp>
      <p:sp>
        <p:nvSpPr>
          <p:cNvPr id="12308" name="Text Box 20"/>
          <p:cNvSpPr txBox="1">
            <a:spLocks noChangeArrowheads="1"/>
          </p:cNvSpPr>
          <p:nvPr/>
        </p:nvSpPr>
        <p:spPr bwMode="auto">
          <a:xfrm>
            <a:off x="4356100" y="3357563"/>
            <a:ext cx="1008063" cy="274637"/>
          </a:xfrm>
          <a:prstGeom prst="rect">
            <a:avLst/>
          </a:prstGeom>
          <a:noFill/>
          <a:ln w="9525">
            <a:noFill/>
            <a:miter lim="800000"/>
            <a:headEnd/>
            <a:tailEnd/>
          </a:ln>
        </p:spPr>
        <p:txBody>
          <a:bodyPr>
            <a:spAutoFit/>
          </a:bodyPr>
          <a:lstStyle/>
          <a:p>
            <a:pPr>
              <a:spcBef>
                <a:spcPct val="50000"/>
              </a:spcBef>
            </a:pPr>
            <a:r>
              <a:rPr lang="nl-BE" sz="1200" b="1">
                <a:solidFill>
                  <a:srgbClr val="FF3300"/>
                </a:solidFill>
                <a:latin typeface="Arial" charset="0"/>
              </a:rPr>
              <a:t>3,3kg/dm</a:t>
            </a:r>
            <a:r>
              <a:rPr lang="nl-BE" sz="1200" b="1" baseline="30000">
                <a:solidFill>
                  <a:srgbClr val="FF3300"/>
                </a:solidFill>
                <a:latin typeface="Arial" charset="0"/>
              </a:rPr>
              <a:t>3</a:t>
            </a:r>
          </a:p>
        </p:txBody>
      </p:sp>
      <p:sp>
        <p:nvSpPr>
          <p:cNvPr id="12309" name="Text Box 21"/>
          <p:cNvSpPr txBox="1">
            <a:spLocks noChangeArrowheads="1"/>
          </p:cNvSpPr>
          <p:nvPr/>
        </p:nvSpPr>
        <p:spPr bwMode="auto">
          <a:xfrm>
            <a:off x="4356100" y="3860800"/>
            <a:ext cx="863600" cy="274638"/>
          </a:xfrm>
          <a:prstGeom prst="rect">
            <a:avLst/>
          </a:prstGeom>
          <a:noFill/>
          <a:ln w="9525">
            <a:noFill/>
            <a:miter lim="800000"/>
            <a:headEnd/>
            <a:tailEnd/>
          </a:ln>
        </p:spPr>
        <p:txBody>
          <a:bodyPr>
            <a:spAutoFit/>
          </a:bodyPr>
          <a:lstStyle/>
          <a:p>
            <a:pPr>
              <a:spcBef>
                <a:spcPct val="50000"/>
              </a:spcBef>
            </a:pPr>
            <a:r>
              <a:rPr lang="nl-BE" sz="1200" b="1">
                <a:solidFill>
                  <a:srgbClr val="FF3300"/>
                </a:solidFill>
                <a:latin typeface="Arial" charset="0"/>
              </a:rPr>
              <a:t>4kg/dm</a:t>
            </a:r>
            <a:r>
              <a:rPr lang="nl-BE" sz="1200" b="1" baseline="30000">
                <a:solidFill>
                  <a:srgbClr val="FF3300"/>
                </a:solidFill>
                <a:latin typeface="Arial" charset="0"/>
              </a:rPr>
              <a:t>3</a:t>
            </a:r>
          </a:p>
        </p:txBody>
      </p:sp>
      <p:sp>
        <p:nvSpPr>
          <p:cNvPr id="12310" name="Text Box 22"/>
          <p:cNvSpPr txBox="1">
            <a:spLocks noChangeArrowheads="1"/>
          </p:cNvSpPr>
          <p:nvPr/>
        </p:nvSpPr>
        <p:spPr bwMode="auto">
          <a:xfrm>
            <a:off x="4356100" y="4292600"/>
            <a:ext cx="1223963" cy="274638"/>
          </a:xfrm>
          <a:prstGeom prst="rect">
            <a:avLst/>
          </a:prstGeom>
          <a:noFill/>
          <a:ln w="9525">
            <a:noFill/>
            <a:miter lim="800000"/>
            <a:headEnd/>
            <a:tailEnd/>
          </a:ln>
        </p:spPr>
        <p:txBody>
          <a:bodyPr>
            <a:spAutoFit/>
          </a:bodyPr>
          <a:lstStyle/>
          <a:p>
            <a:pPr>
              <a:spcBef>
                <a:spcPct val="50000"/>
              </a:spcBef>
            </a:pPr>
            <a:r>
              <a:rPr lang="nl-BE" sz="1200" b="1">
                <a:solidFill>
                  <a:srgbClr val="FF3300"/>
                </a:solidFill>
                <a:latin typeface="Arial" charset="0"/>
              </a:rPr>
              <a:t>5à5,5kg/dm</a:t>
            </a:r>
            <a:r>
              <a:rPr lang="nl-BE" sz="1200" b="1" baseline="30000">
                <a:solidFill>
                  <a:srgbClr val="FF3300"/>
                </a:solidFill>
                <a:latin typeface="Arial" charset="0"/>
              </a:rPr>
              <a:t>3</a:t>
            </a:r>
          </a:p>
        </p:txBody>
      </p:sp>
      <p:sp>
        <p:nvSpPr>
          <p:cNvPr id="12311" name="Text Box 23"/>
          <p:cNvSpPr txBox="1">
            <a:spLocks noChangeArrowheads="1"/>
          </p:cNvSpPr>
          <p:nvPr/>
        </p:nvSpPr>
        <p:spPr bwMode="auto">
          <a:xfrm>
            <a:off x="4356100" y="4724400"/>
            <a:ext cx="1368425" cy="274638"/>
          </a:xfrm>
          <a:prstGeom prst="rect">
            <a:avLst/>
          </a:prstGeom>
          <a:noFill/>
          <a:ln w="9525">
            <a:noFill/>
            <a:miter lim="800000"/>
            <a:headEnd/>
            <a:tailEnd/>
          </a:ln>
        </p:spPr>
        <p:txBody>
          <a:bodyPr>
            <a:spAutoFit/>
          </a:bodyPr>
          <a:lstStyle/>
          <a:p>
            <a:pPr>
              <a:spcBef>
                <a:spcPct val="50000"/>
              </a:spcBef>
            </a:pPr>
            <a:r>
              <a:rPr lang="nl-BE" sz="1200" b="1">
                <a:solidFill>
                  <a:srgbClr val="FF3300"/>
                </a:solidFill>
                <a:latin typeface="Arial" charset="0"/>
              </a:rPr>
              <a:t>9,5à11,5kg/dm</a:t>
            </a:r>
            <a:r>
              <a:rPr lang="nl-BE" sz="1200" b="1" baseline="30000">
                <a:solidFill>
                  <a:srgbClr val="FF3300"/>
                </a:solidFill>
                <a:latin typeface="Arial" charset="0"/>
              </a:rPr>
              <a:t>3</a:t>
            </a:r>
          </a:p>
        </p:txBody>
      </p:sp>
      <p:sp>
        <p:nvSpPr>
          <p:cNvPr id="12312" name="Text Box 24"/>
          <p:cNvSpPr txBox="1">
            <a:spLocks noChangeArrowheads="1"/>
          </p:cNvSpPr>
          <p:nvPr/>
        </p:nvSpPr>
        <p:spPr bwMode="auto">
          <a:xfrm>
            <a:off x="4356100" y="5229225"/>
            <a:ext cx="1223963" cy="274638"/>
          </a:xfrm>
          <a:prstGeom prst="rect">
            <a:avLst/>
          </a:prstGeom>
          <a:noFill/>
          <a:ln w="9525">
            <a:noFill/>
            <a:miter lim="800000"/>
            <a:headEnd/>
            <a:tailEnd/>
          </a:ln>
        </p:spPr>
        <p:txBody>
          <a:bodyPr>
            <a:spAutoFit/>
          </a:bodyPr>
          <a:lstStyle/>
          <a:p>
            <a:pPr>
              <a:spcBef>
                <a:spcPct val="50000"/>
              </a:spcBef>
            </a:pPr>
            <a:r>
              <a:rPr lang="nl-BE" sz="1200" b="1">
                <a:solidFill>
                  <a:srgbClr val="FF3300"/>
                </a:solidFill>
                <a:latin typeface="Arial" charset="0"/>
              </a:rPr>
              <a:t>12kg/dm</a:t>
            </a:r>
            <a:r>
              <a:rPr lang="nl-BE" sz="1200" b="1" baseline="30000">
                <a:solidFill>
                  <a:srgbClr val="FF3300"/>
                </a:solidFill>
                <a:latin typeface="Arial" charset="0"/>
              </a:rPr>
              <a:t>3</a:t>
            </a:r>
          </a:p>
        </p:txBody>
      </p:sp>
      <p:sp>
        <p:nvSpPr>
          <p:cNvPr id="12313" name="Text Box 25"/>
          <p:cNvSpPr txBox="1">
            <a:spLocks noChangeArrowheads="1"/>
          </p:cNvSpPr>
          <p:nvPr/>
        </p:nvSpPr>
        <p:spPr bwMode="auto">
          <a:xfrm>
            <a:off x="5651500" y="3357563"/>
            <a:ext cx="1152525" cy="274637"/>
          </a:xfrm>
          <a:prstGeom prst="rect">
            <a:avLst/>
          </a:prstGeom>
          <a:noFill/>
          <a:ln w="9525">
            <a:noFill/>
            <a:miter lim="800000"/>
            <a:headEnd/>
            <a:tailEnd/>
          </a:ln>
        </p:spPr>
        <p:txBody>
          <a:bodyPr>
            <a:spAutoFit/>
          </a:bodyPr>
          <a:lstStyle/>
          <a:p>
            <a:pPr>
              <a:spcBef>
                <a:spcPct val="50000"/>
              </a:spcBef>
            </a:pPr>
            <a:r>
              <a:rPr lang="nl-BE" sz="1200" b="1">
                <a:solidFill>
                  <a:srgbClr val="FF0000"/>
                </a:solidFill>
                <a:latin typeface="Arial" charset="0"/>
              </a:rPr>
              <a:t>1000°C</a:t>
            </a:r>
          </a:p>
        </p:txBody>
      </p:sp>
      <p:sp>
        <p:nvSpPr>
          <p:cNvPr id="12314" name="Text Box 26"/>
          <p:cNvSpPr txBox="1">
            <a:spLocks noChangeArrowheads="1"/>
          </p:cNvSpPr>
          <p:nvPr/>
        </p:nvSpPr>
        <p:spPr bwMode="auto">
          <a:xfrm>
            <a:off x="5651500" y="3860800"/>
            <a:ext cx="1296988" cy="274638"/>
          </a:xfrm>
          <a:prstGeom prst="rect">
            <a:avLst/>
          </a:prstGeom>
          <a:noFill/>
          <a:ln w="9525">
            <a:noFill/>
            <a:miter lim="800000"/>
            <a:headEnd/>
            <a:tailEnd/>
          </a:ln>
        </p:spPr>
        <p:txBody>
          <a:bodyPr>
            <a:spAutoFit/>
          </a:bodyPr>
          <a:lstStyle/>
          <a:p>
            <a:pPr>
              <a:spcBef>
                <a:spcPct val="50000"/>
              </a:spcBef>
            </a:pPr>
            <a:r>
              <a:rPr lang="nl-BE" sz="1200" b="1">
                <a:solidFill>
                  <a:srgbClr val="FF0000"/>
                </a:solidFill>
                <a:latin typeface="Arial" charset="0"/>
              </a:rPr>
              <a:t>&gt;1000°C</a:t>
            </a:r>
          </a:p>
        </p:txBody>
      </p:sp>
      <p:sp>
        <p:nvSpPr>
          <p:cNvPr id="12315" name="Text Box 27"/>
          <p:cNvSpPr txBox="1">
            <a:spLocks noChangeArrowheads="1"/>
          </p:cNvSpPr>
          <p:nvPr/>
        </p:nvSpPr>
        <p:spPr bwMode="auto">
          <a:xfrm>
            <a:off x="5651500" y="4292600"/>
            <a:ext cx="1225550" cy="274638"/>
          </a:xfrm>
          <a:prstGeom prst="rect">
            <a:avLst/>
          </a:prstGeom>
          <a:noFill/>
          <a:ln w="9525">
            <a:noFill/>
            <a:miter lim="800000"/>
            <a:headEnd/>
            <a:tailEnd/>
          </a:ln>
        </p:spPr>
        <p:txBody>
          <a:bodyPr>
            <a:spAutoFit/>
          </a:bodyPr>
          <a:lstStyle/>
          <a:p>
            <a:pPr>
              <a:spcBef>
                <a:spcPct val="50000"/>
              </a:spcBef>
            </a:pPr>
            <a:r>
              <a:rPr lang="nl-BE" sz="1200" b="1">
                <a:solidFill>
                  <a:srgbClr val="FF0000"/>
                </a:solidFill>
                <a:latin typeface="Arial" charset="0"/>
              </a:rPr>
              <a:t>3000°C</a:t>
            </a:r>
          </a:p>
        </p:txBody>
      </p:sp>
      <p:sp>
        <p:nvSpPr>
          <p:cNvPr id="12316" name="Text Box 28"/>
          <p:cNvSpPr txBox="1">
            <a:spLocks noChangeArrowheads="1"/>
          </p:cNvSpPr>
          <p:nvPr/>
        </p:nvSpPr>
        <p:spPr bwMode="auto">
          <a:xfrm>
            <a:off x="5651500" y="4724400"/>
            <a:ext cx="1296988" cy="274638"/>
          </a:xfrm>
          <a:prstGeom prst="rect">
            <a:avLst/>
          </a:prstGeom>
          <a:noFill/>
          <a:ln w="9525">
            <a:noFill/>
            <a:miter lim="800000"/>
            <a:headEnd/>
            <a:tailEnd/>
          </a:ln>
        </p:spPr>
        <p:txBody>
          <a:bodyPr>
            <a:spAutoFit/>
          </a:bodyPr>
          <a:lstStyle/>
          <a:p>
            <a:pPr>
              <a:spcBef>
                <a:spcPct val="50000"/>
              </a:spcBef>
            </a:pPr>
            <a:r>
              <a:rPr lang="nl-BE" sz="1200" b="1">
                <a:solidFill>
                  <a:srgbClr val="FF0000"/>
                </a:solidFill>
                <a:latin typeface="Arial" charset="0"/>
              </a:rPr>
              <a:t>35000°C</a:t>
            </a:r>
          </a:p>
        </p:txBody>
      </p:sp>
      <p:sp>
        <p:nvSpPr>
          <p:cNvPr id="12317" name="Text Box 29"/>
          <p:cNvSpPr txBox="1">
            <a:spLocks noChangeArrowheads="1"/>
          </p:cNvSpPr>
          <p:nvPr/>
        </p:nvSpPr>
        <p:spPr bwMode="auto">
          <a:xfrm>
            <a:off x="5651500" y="5157788"/>
            <a:ext cx="1225550" cy="274637"/>
          </a:xfrm>
          <a:prstGeom prst="rect">
            <a:avLst/>
          </a:prstGeom>
          <a:noFill/>
          <a:ln w="9525">
            <a:noFill/>
            <a:miter lim="800000"/>
            <a:headEnd/>
            <a:tailEnd/>
          </a:ln>
        </p:spPr>
        <p:txBody>
          <a:bodyPr>
            <a:spAutoFit/>
          </a:bodyPr>
          <a:lstStyle/>
          <a:p>
            <a:pPr>
              <a:spcBef>
                <a:spcPct val="50000"/>
              </a:spcBef>
            </a:pPr>
            <a:r>
              <a:rPr lang="nl-BE" sz="1200" b="1">
                <a:solidFill>
                  <a:srgbClr val="FF0000"/>
                </a:solidFill>
                <a:latin typeface="Arial" charset="0"/>
              </a:rPr>
              <a:t>5000°C</a:t>
            </a:r>
          </a:p>
        </p:txBody>
      </p:sp>
      <p:sp>
        <p:nvSpPr>
          <p:cNvPr id="12318" name="Text Box 30"/>
          <p:cNvSpPr txBox="1">
            <a:spLocks noChangeArrowheads="1"/>
          </p:cNvSpPr>
          <p:nvPr/>
        </p:nvSpPr>
        <p:spPr bwMode="auto">
          <a:xfrm>
            <a:off x="7019925" y="2349500"/>
            <a:ext cx="720725" cy="336550"/>
          </a:xfrm>
          <a:prstGeom prst="rect">
            <a:avLst/>
          </a:prstGeom>
          <a:noFill/>
          <a:ln w="9525">
            <a:noFill/>
            <a:miter lim="800000"/>
            <a:headEnd/>
            <a:tailEnd/>
          </a:ln>
        </p:spPr>
        <p:txBody>
          <a:bodyPr>
            <a:spAutoFit/>
          </a:bodyPr>
          <a:lstStyle/>
          <a:p>
            <a:pPr>
              <a:spcBef>
                <a:spcPct val="50000"/>
              </a:spcBef>
            </a:pPr>
            <a:r>
              <a:rPr lang="nl-BE" sz="1600" b="1"/>
              <a:t>vast</a:t>
            </a:r>
          </a:p>
        </p:txBody>
      </p:sp>
      <p:sp>
        <p:nvSpPr>
          <p:cNvPr id="12319" name="Text Box 31"/>
          <p:cNvSpPr txBox="1">
            <a:spLocks noChangeArrowheads="1"/>
          </p:cNvSpPr>
          <p:nvPr/>
        </p:nvSpPr>
        <p:spPr bwMode="auto">
          <a:xfrm>
            <a:off x="7885113" y="2924175"/>
            <a:ext cx="719137" cy="336550"/>
          </a:xfrm>
          <a:prstGeom prst="rect">
            <a:avLst/>
          </a:prstGeom>
          <a:noFill/>
          <a:ln w="9525">
            <a:noFill/>
            <a:miter lim="800000"/>
            <a:headEnd/>
            <a:tailEnd/>
          </a:ln>
        </p:spPr>
        <p:txBody>
          <a:bodyPr>
            <a:spAutoFit/>
          </a:bodyPr>
          <a:lstStyle/>
          <a:p>
            <a:pPr>
              <a:spcBef>
                <a:spcPct val="50000"/>
              </a:spcBef>
            </a:pPr>
            <a:r>
              <a:rPr lang="nl-BE" sz="1600" b="1"/>
              <a:t>vast</a:t>
            </a:r>
          </a:p>
        </p:txBody>
      </p:sp>
      <p:sp>
        <p:nvSpPr>
          <p:cNvPr id="12320" name="Text Box 32"/>
          <p:cNvSpPr txBox="1">
            <a:spLocks noChangeArrowheads="1"/>
          </p:cNvSpPr>
          <p:nvPr/>
        </p:nvSpPr>
        <p:spPr bwMode="auto">
          <a:xfrm>
            <a:off x="6948488" y="3716338"/>
            <a:ext cx="1944687" cy="581025"/>
          </a:xfrm>
          <a:prstGeom prst="rect">
            <a:avLst/>
          </a:prstGeom>
          <a:noFill/>
          <a:ln w="9525">
            <a:noFill/>
            <a:miter lim="800000"/>
            <a:headEnd/>
            <a:tailEnd/>
          </a:ln>
        </p:spPr>
        <p:txBody>
          <a:bodyPr>
            <a:spAutoFit/>
          </a:bodyPr>
          <a:lstStyle/>
          <a:p>
            <a:pPr>
              <a:spcBef>
                <a:spcPct val="50000"/>
              </a:spcBef>
            </a:pPr>
            <a:r>
              <a:rPr lang="nl-BE" sz="1600" b="1"/>
              <a:t>taai vloeibaar=plastisch</a:t>
            </a:r>
          </a:p>
        </p:txBody>
      </p:sp>
      <p:sp>
        <p:nvSpPr>
          <p:cNvPr id="12321" name="Text Box 33"/>
          <p:cNvSpPr txBox="1">
            <a:spLocks noChangeArrowheads="1"/>
          </p:cNvSpPr>
          <p:nvPr/>
        </p:nvSpPr>
        <p:spPr bwMode="auto">
          <a:xfrm>
            <a:off x="7019925" y="4292600"/>
            <a:ext cx="1582738" cy="336550"/>
          </a:xfrm>
          <a:prstGeom prst="rect">
            <a:avLst/>
          </a:prstGeom>
          <a:noFill/>
          <a:ln w="9525">
            <a:noFill/>
            <a:miter lim="800000"/>
            <a:headEnd/>
            <a:tailEnd/>
          </a:ln>
        </p:spPr>
        <p:txBody>
          <a:bodyPr>
            <a:spAutoFit/>
          </a:bodyPr>
          <a:lstStyle/>
          <a:p>
            <a:pPr>
              <a:spcBef>
                <a:spcPct val="50000"/>
              </a:spcBef>
            </a:pPr>
            <a:r>
              <a:rPr lang="nl-BE" sz="1600" b="1"/>
              <a:t>vast</a:t>
            </a:r>
          </a:p>
        </p:txBody>
      </p:sp>
      <p:sp>
        <p:nvSpPr>
          <p:cNvPr id="12322" name="Text Box 34"/>
          <p:cNvSpPr txBox="1">
            <a:spLocks noChangeArrowheads="1"/>
          </p:cNvSpPr>
          <p:nvPr/>
        </p:nvSpPr>
        <p:spPr bwMode="auto">
          <a:xfrm>
            <a:off x="7019925" y="3357563"/>
            <a:ext cx="1655763" cy="336550"/>
          </a:xfrm>
          <a:prstGeom prst="rect">
            <a:avLst/>
          </a:prstGeom>
          <a:noFill/>
          <a:ln w="9525">
            <a:noFill/>
            <a:miter lim="800000"/>
            <a:headEnd/>
            <a:tailEnd/>
          </a:ln>
        </p:spPr>
        <p:txBody>
          <a:bodyPr>
            <a:spAutoFit/>
          </a:bodyPr>
          <a:lstStyle/>
          <a:p>
            <a:pPr>
              <a:spcBef>
                <a:spcPct val="50000"/>
              </a:spcBef>
            </a:pPr>
            <a:r>
              <a:rPr lang="nl-BE" sz="1600" b="1"/>
              <a:t>vast</a:t>
            </a:r>
          </a:p>
        </p:txBody>
      </p:sp>
      <p:sp>
        <p:nvSpPr>
          <p:cNvPr id="12323" name="Text Box 35"/>
          <p:cNvSpPr txBox="1">
            <a:spLocks noChangeArrowheads="1"/>
          </p:cNvSpPr>
          <p:nvPr/>
        </p:nvSpPr>
        <p:spPr bwMode="auto">
          <a:xfrm>
            <a:off x="7019925" y="4797425"/>
            <a:ext cx="1582738" cy="336550"/>
          </a:xfrm>
          <a:prstGeom prst="rect">
            <a:avLst/>
          </a:prstGeom>
          <a:noFill/>
          <a:ln w="9525">
            <a:noFill/>
            <a:miter lim="800000"/>
            <a:headEnd/>
            <a:tailEnd/>
          </a:ln>
        </p:spPr>
        <p:txBody>
          <a:bodyPr>
            <a:spAutoFit/>
          </a:bodyPr>
          <a:lstStyle/>
          <a:p>
            <a:pPr>
              <a:spcBef>
                <a:spcPct val="50000"/>
              </a:spcBef>
            </a:pPr>
            <a:r>
              <a:rPr lang="nl-BE" sz="1600" b="1"/>
              <a:t>vloeibaar</a:t>
            </a:r>
          </a:p>
        </p:txBody>
      </p:sp>
      <p:sp>
        <p:nvSpPr>
          <p:cNvPr id="12324" name="Text Box 36"/>
          <p:cNvSpPr txBox="1">
            <a:spLocks noChangeArrowheads="1"/>
          </p:cNvSpPr>
          <p:nvPr/>
        </p:nvSpPr>
        <p:spPr bwMode="auto">
          <a:xfrm>
            <a:off x="7019925" y="5229225"/>
            <a:ext cx="1439863" cy="336550"/>
          </a:xfrm>
          <a:prstGeom prst="rect">
            <a:avLst/>
          </a:prstGeom>
          <a:noFill/>
          <a:ln w="9525">
            <a:noFill/>
            <a:miter lim="800000"/>
            <a:headEnd/>
            <a:tailEnd/>
          </a:ln>
        </p:spPr>
        <p:txBody>
          <a:bodyPr>
            <a:spAutoFit/>
          </a:bodyPr>
          <a:lstStyle/>
          <a:p>
            <a:pPr>
              <a:spcBef>
                <a:spcPct val="50000"/>
              </a:spcBef>
            </a:pPr>
            <a:r>
              <a:rPr lang="nl-BE" sz="1600" b="1"/>
              <a:t>vast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ron11"/>
          <p:cNvPicPr>
            <a:picLocks noChangeAspect="1" noChangeArrowheads="1"/>
          </p:cNvPicPr>
          <p:nvPr/>
        </p:nvPicPr>
        <p:blipFill>
          <a:blip r:embed="rId2" cstate="print">
            <a:lum bright="-24000"/>
          </a:blip>
          <a:srcRect/>
          <a:stretch>
            <a:fillRect/>
          </a:stretch>
        </p:blipFill>
        <p:spPr bwMode="auto">
          <a:xfrm>
            <a:off x="323850" y="476250"/>
            <a:ext cx="6049963" cy="4933950"/>
          </a:xfrm>
          <a:prstGeom prst="rect">
            <a:avLst/>
          </a:prstGeom>
          <a:noFill/>
          <a:ln w="9525">
            <a:noFill/>
            <a:miter lim="800000"/>
            <a:headEnd/>
            <a:tailEnd/>
          </a:ln>
        </p:spPr>
      </p:pic>
      <p:sp>
        <p:nvSpPr>
          <p:cNvPr id="13315" name="Line 3"/>
          <p:cNvSpPr>
            <a:spLocks noChangeShapeType="1"/>
          </p:cNvSpPr>
          <p:nvPr/>
        </p:nvSpPr>
        <p:spPr bwMode="auto">
          <a:xfrm>
            <a:off x="2411413" y="5734050"/>
            <a:ext cx="0" cy="0"/>
          </a:xfrm>
          <a:prstGeom prst="line">
            <a:avLst/>
          </a:prstGeom>
          <a:noFill/>
          <a:ln w="9525">
            <a:solidFill>
              <a:schemeClr val="tx1"/>
            </a:solidFill>
            <a:round/>
            <a:headEnd/>
            <a:tailEnd type="triangle" w="med" len="med"/>
          </a:ln>
        </p:spPr>
        <p:txBody>
          <a:bodyPr/>
          <a:lstStyle/>
          <a:p>
            <a:endParaRPr lang="nl-BE"/>
          </a:p>
        </p:txBody>
      </p:sp>
      <p:sp>
        <p:nvSpPr>
          <p:cNvPr id="13316" name="Line 4"/>
          <p:cNvSpPr>
            <a:spLocks noChangeShapeType="1"/>
          </p:cNvSpPr>
          <p:nvPr/>
        </p:nvSpPr>
        <p:spPr bwMode="auto">
          <a:xfrm>
            <a:off x="1619250" y="5734050"/>
            <a:ext cx="4175125" cy="0"/>
          </a:xfrm>
          <a:prstGeom prst="line">
            <a:avLst/>
          </a:prstGeom>
          <a:noFill/>
          <a:ln w="63500">
            <a:solidFill>
              <a:srgbClr val="FF0000"/>
            </a:solidFill>
            <a:round/>
            <a:headEnd/>
            <a:tailEnd type="triangle" w="med" len="med"/>
          </a:ln>
        </p:spPr>
        <p:txBody>
          <a:bodyPr/>
          <a:lstStyle/>
          <a:p>
            <a:endParaRPr lang="nl-BE"/>
          </a:p>
        </p:txBody>
      </p:sp>
      <p:sp>
        <p:nvSpPr>
          <p:cNvPr id="13317" name="Text Box 5"/>
          <p:cNvSpPr txBox="1">
            <a:spLocks noChangeArrowheads="1"/>
          </p:cNvSpPr>
          <p:nvPr/>
        </p:nvSpPr>
        <p:spPr bwMode="auto">
          <a:xfrm>
            <a:off x="1908175" y="5876925"/>
            <a:ext cx="3455988" cy="457200"/>
          </a:xfrm>
          <a:prstGeom prst="rect">
            <a:avLst/>
          </a:prstGeom>
          <a:noFill/>
          <a:ln w="9525">
            <a:noFill/>
            <a:miter lim="800000"/>
            <a:headEnd/>
            <a:tailEnd/>
          </a:ln>
        </p:spPr>
        <p:txBody>
          <a:bodyPr>
            <a:spAutoFit/>
          </a:bodyPr>
          <a:lstStyle/>
          <a:p>
            <a:pPr>
              <a:spcBef>
                <a:spcPct val="50000"/>
              </a:spcBef>
            </a:pPr>
            <a:r>
              <a:rPr lang="nl-BE" b="1">
                <a:solidFill>
                  <a:srgbClr val="FF3300"/>
                </a:solidFill>
              </a:rPr>
              <a:t>temperatuur toename</a:t>
            </a:r>
          </a:p>
        </p:txBody>
      </p:sp>
      <p:sp>
        <p:nvSpPr>
          <p:cNvPr id="13318" name="Line 6"/>
          <p:cNvSpPr>
            <a:spLocks noChangeShapeType="1"/>
          </p:cNvSpPr>
          <p:nvPr/>
        </p:nvSpPr>
        <p:spPr bwMode="auto">
          <a:xfrm>
            <a:off x="6659563" y="1196975"/>
            <a:ext cx="0" cy="3960813"/>
          </a:xfrm>
          <a:prstGeom prst="line">
            <a:avLst/>
          </a:prstGeom>
          <a:noFill/>
          <a:ln w="63500">
            <a:solidFill>
              <a:srgbClr val="0000FF"/>
            </a:solidFill>
            <a:round/>
            <a:headEnd/>
            <a:tailEnd type="triangle" w="med" len="med"/>
          </a:ln>
        </p:spPr>
        <p:txBody>
          <a:bodyPr/>
          <a:lstStyle/>
          <a:p>
            <a:endParaRPr lang="nl-BE"/>
          </a:p>
        </p:txBody>
      </p:sp>
      <p:sp>
        <p:nvSpPr>
          <p:cNvPr id="13319" name="Text Box 7"/>
          <p:cNvSpPr txBox="1">
            <a:spLocks noChangeArrowheads="1"/>
          </p:cNvSpPr>
          <p:nvPr/>
        </p:nvSpPr>
        <p:spPr bwMode="auto">
          <a:xfrm>
            <a:off x="6948488" y="2349500"/>
            <a:ext cx="1871662" cy="822325"/>
          </a:xfrm>
          <a:prstGeom prst="rect">
            <a:avLst/>
          </a:prstGeom>
          <a:noFill/>
          <a:ln w="9525">
            <a:noFill/>
            <a:miter lim="800000"/>
            <a:headEnd/>
            <a:tailEnd/>
          </a:ln>
        </p:spPr>
        <p:txBody>
          <a:bodyPr>
            <a:spAutoFit/>
          </a:bodyPr>
          <a:lstStyle/>
          <a:p>
            <a:pPr>
              <a:spcBef>
                <a:spcPct val="50000"/>
              </a:spcBef>
            </a:pPr>
            <a:r>
              <a:rPr lang="nl-BE" b="1">
                <a:solidFill>
                  <a:srgbClr val="0066FF"/>
                </a:solidFill>
              </a:rPr>
              <a:t>toename </a:t>
            </a:r>
            <a:br>
              <a:rPr lang="nl-BE" b="1">
                <a:solidFill>
                  <a:srgbClr val="0066FF"/>
                </a:solidFill>
              </a:rPr>
            </a:br>
            <a:r>
              <a:rPr lang="nl-BE" b="1">
                <a:solidFill>
                  <a:srgbClr val="0066FF"/>
                </a:solidFill>
              </a:rPr>
              <a:t>dichtheid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0"/>
            <a:ext cx="7772400" cy="1143000"/>
          </a:xfrm>
        </p:spPr>
        <p:txBody>
          <a:bodyPr/>
          <a:lstStyle/>
          <a:p>
            <a:pPr eaLnBrk="1" hangingPunct="1"/>
            <a:r>
              <a:rPr lang="nl-NL" sz="3600" u="sng" smtClean="0">
                <a:latin typeface="Arial" charset="0"/>
                <a:cs typeface="Arial" charset="0"/>
              </a:rPr>
              <a:t>Verticale bewegingen van de aardkorst</a:t>
            </a:r>
          </a:p>
        </p:txBody>
      </p:sp>
      <p:pic>
        <p:nvPicPr>
          <p:cNvPr id="14339" name="Picture 3" descr="bron12"/>
          <p:cNvPicPr>
            <a:picLocks noChangeAspect="1" noChangeArrowheads="1"/>
          </p:cNvPicPr>
          <p:nvPr/>
        </p:nvPicPr>
        <p:blipFill>
          <a:blip r:embed="rId2" cstate="print"/>
          <a:srcRect/>
          <a:stretch>
            <a:fillRect/>
          </a:stretch>
        </p:blipFill>
        <p:spPr bwMode="auto">
          <a:xfrm>
            <a:off x="0" y="1196975"/>
            <a:ext cx="9144000" cy="2843213"/>
          </a:xfrm>
          <a:prstGeom prst="rect">
            <a:avLst/>
          </a:prstGeom>
          <a:noFill/>
          <a:ln w="9525">
            <a:noFill/>
            <a:miter lim="800000"/>
            <a:headEnd/>
            <a:tailEnd/>
          </a:ln>
        </p:spPr>
      </p:pic>
      <p:sp>
        <p:nvSpPr>
          <p:cNvPr id="14340" name="Text Box 4"/>
          <p:cNvSpPr txBox="1">
            <a:spLocks noChangeArrowheads="1"/>
          </p:cNvSpPr>
          <p:nvPr/>
        </p:nvSpPr>
        <p:spPr bwMode="auto">
          <a:xfrm>
            <a:off x="228600" y="4114800"/>
            <a:ext cx="7704138" cy="457200"/>
          </a:xfrm>
          <a:prstGeom prst="rect">
            <a:avLst/>
          </a:prstGeom>
          <a:noFill/>
          <a:ln w="9525">
            <a:noFill/>
            <a:miter lim="800000"/>
            <a:headEnd/>
            <a:tailEnd/>
          </a:ln>
        </p:spPr>
        <p:txBody>
          <a:bodyPr>
            <a:spAutoFit/>
          </a:bodyPr>
          <a:lstStyle/>
          <a:p>
            <a:pPr>
              <a:spcBef>
                <a:spcPct val="50000"/>
              </a:spcBef>
            </a:pPr>
            <a:r>
              <a:rPr lang="nl-BE" b="1">
                <a:latin typeface="Arial" charset="0"/>
                <a:cs typeface="Arial" charset="0"/>
              </a:rPr>
              <a:t>bedekking met ijs                             lithosfeer zakt</a:t>
            </a:r>
          </a:p>
        </p:txBody>
      </p:sp>
      <p:sp>
        <p:nvSpPr>
          <p:cNvPr id="14341" name="Text Box 5"/>
          <p:cNvSpPr txBox="1">
            <a:spLocks noChangeArrowheads="1"/>
          </p:cNvSpPr>
          <p:nvPr/>
        </p:nvSpPr>
        <p:spPr bwMode="auto">
          <a:xfrm>
            <a:off x="228600" y="4724400"/>
            <a:ext cx="7920038" cy="457200"/>
          </a:xfrm>
          <a:prstGeom prst="rect">
            <a:avLst/>
          </a:prstGeom>
          <a:noFill/>
          <a:ln w="9525">
            <a:noFill/>
            <a:miter lim="800000"/>
            <a:headEnd/>
            <a:tailEnd/>
          </a:ln>
        </p:spPr>
        <p:txBody>
          <a:bodyPr>
            <a:spAutoFit/>
          </a:bodyPr>
          <a:lstStyle/>
          <a:p>
            <a:pPr>
              <a:spcBef>
                <a:spcPct val="50000"/>
              </a:spcBef>
            </a:pPr>
            <a:r>
              <a:rPr lang="nl-BE" b="1">
                <a:latin typeface="Arial" charset="0"/>
                <a:cs typeface="Arial" charset="0"/>
              </a:rPr>
              <a:t>ijs smelt af                                 lithosfeer stijgt</a:t>
            </a:r>
          </a:p>
        </p:txBody>
      </p:sp>
      <p:sp>
        <p:nvSpPr>
          <p:cNvPr id="14342" name="Line 6"/>
          <p:cNvSpPr>
            <a:spLocks noChangeShapeType="1"/>
          </p:cNvSpPr>
          <p:nvPr/>
        </p:nvSpPr>
        <p:spPr bwMode="auto">
          <a:xfrm>
            <a:off x="2819400" y="4495800"/>
            <a:ext cx="1600200" cy="0"/>
          </a:xfrm>
          <a:prstGeom prst="line">
            <a:avLst/>
          </a:prstGeom>
          <a:noFill/>
          <a:ln w="50800">
            <a:solidFill>
              <a:schemeClr val="tx1"/>
            </a:solidFill>
            <a:round/>
            <a:headEnd/>
            <a:tailEnd type="triangle" w="med" len="med"/>
          </a:ln>
        </p:spPr>
        <p:txBody>
          <a:bodyPr/>
          <a:lstStyle/>
          <a:p>
            <a:endParaRPr lang="nl-BE"/>
          </a:p>
        </p:txBody>
      </p:sp>
      <p:sp>
        <p:nvSpPr>
          <p:cNvPr id="14343" name="Line 7"/>
          <p:cNvSpPr>
            <a:spLocks noChangeShapeType="1"/>
          </p:cNvSpPr>
          <p:nvPr/>
        </p:nvSpPr>
        <p:spPr bwMode="auto">
          <a:xfrm>
            <a:off x="2209800" y="4953000"/>
            <a:ext cx="1600200" cy="0"/>
          </a:xfrm>
          <a:prstGeom prst="line">
            <a:avLst/>
          </a:prstGeom>
          <a:noFill/>
          <a:ln w="50800">
            <a:solidFill>
              <a:schemeClr val="tx1"/>
            </a:solidFill>
            <a:round/>
            <a:headEnd/>
            <a:tailEnd type="triangle" w="med" len="med"/>
          </a:ln>
        </p:spPr>
        <p:txBody>
          <a:bodyPr/>
          <a:lstStyle/>
          <a:p>
            <a:endParaRPr lang="nl-BE"/>
          </a:p>
        </p:txBody>
      </p:sp>
      <p:sp>
        <p:nvSpPr>
          <p:cNvPr id="13320" name="Text Box 8"/>
          <p:cNvSpPr txBox="1">
            <a:spLocks noChangeArrowheads="1"/>
          </p:cNvSpPr>
          <p:nvPr/>
        </p:nvSpPr>
        <p:spPr bwMode="auto">
          <a:xfrm>
            <a:off x="288925" y="5603875"/>
            <a:ext cx="8474075" cy="1068388"/>
          </a:xfrm>
          <a:prstGeom prst="rect">
            <a:avLst/>
          </a:prstGeom>
          <a:noFill/>
          <a:ln w="9525">
            <a:noFill/>
            <a:miter lim="800000"/>
            <a:headEnd/>
            <a:tailEnd/>
          </a:ln>
        </p:spPr>
        <p:txBody>
          <a:bodyPr>
            <a:spAutoFit/>
          </a:bodyPr>
          <a:lstStyle/>
          <a:p>
            <a:r>
              <a:rPr lang="nl-NL" sz="2800" b="1">
                <a:latin typeface="Arial" charset="0"/>
                <a:cs typeface="Arial" charset="0"/>
              </a:rPr>
              <a:t>Drijvend evenwicht van de lithosfeer op de asthenosfeer =      </a:t>
            </a:r>
            <a:r>
              <a:rPr lang="nl-NL" sz="3600" b="1">
                <a:latin typeface="Arial" charset="0"/>
                <a:cs typeface="Arial" charset="0"/>
              </a:rPr>
              <a:t>isostasie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anim calcmode="lin" valueType="num">
                                      <p:cBhvr additive="base">
                                        <p:cTn id="7" dur="500" fill="hold"/>
                                        <p:tgtEl>
                                          <p:spTgt spid="13320"/>
                                        </p:tgtEl>
                                        <p:attrNameLst>
                                          <p:attrName>ppt_x</p:attrName>
                                        </p:attrNameLst>
                                      </p:cBhvr>
                                      <p:tavLst>
                                        <p:tav tm="0">
                                          <p:val>
                                            <p:strVal val="#ppt_x"/>
                                          </p:val>
                                        </p:tav>
                                        <p:tav tm="100000">
                                          <p:val>
                                            <p:strVal val="#ppt_x"/>
                                          </p:val>
                                        </p:tav>
                                      </p:tavLst>
                                    </p:anim>
                                    <p:anim calcmode="lin" valueType="num">
                                      <p:cBhvr additive="base">
                                        <p:cTn id="8" dur="500" fill="hold"/>
                                        <p:tgtEl>
                                          <p:spTgt spid="133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914400" y="228600"/>
            <a:ext cx="7345363" cy="701675"/>
          </a:xfrm>
          <a:prstGeom prst="rect">
            <a:avLst/>
          </a:prstGeom>
          <a:noFill/>
          <a:ln w="9525">
            <a:noFill/>
            <a:miter lim="800000"/>
            <a:headEnd/>
            <a:tailEnd/>
          </a:ln>
        </p:spPr>
        <p:txBody>
          <a:bodyPr>
            <a:spAutoFit/>
          </a:bodyPr>
          <a:lstStyle/>
          <a:p>
            <a:pPr algn="ctr">
              <a:spcBef>
                <a:spcPct val="50000"/>
              </a:spcBef>
            </a:pPr>
            <a:r>
              <a:rPr lang="nl-BE" sz="4000" b="1">
                <a:solidFill>
                  <a:schemeClr val="tx2"/>
                </a:solidFill>
                <a:latin typeface="Arial" charset="0"/>
                <a:cs typeface="Arial" charset="0"/>
              </a:rPr>
              <a:t>Isostatisch evenwicht</a:t>
            </a:r>
          </a:p>
        </p:txBody>
      </p:sp>
      <p:pic>
        <p:nvPicPr>
          <p:cNvPr id="15363" name="Picture 3" descr="isostasie 2"/>
          <p:cNvPicPr>
            <a:picLocks noChangeAspect="1" noChangeArrowheads="1"/>
          </p:cNvPicPr>
          <p:nvPr/>
        </p:nvPicPr>
        <p:blipFill>
          <a:blip r:embed="rId2" cstate="print"/>
          <a:srcRect/>
          <a:stretch>
            <a:fillRect/>
          </a:stretch>
        </p:blipFill>
        <p:spPr bwMode="auto">
          <a:xfrm>
            <a:off x="4067175" y="1179513"/>
            <a:ext cx="4622800" cy="5562600"/>
          </a:xfrm>
          <a:prstGeom prst="rect">
            <a:avLst/>
          </a:prstGeom>
          <a:noFill/>
          <a:ln w="9525">
            <a:noFill/>
            <a:miter lim="800000"/>
            <a:headEnd/>
            <a:tailEnd/>
          </a:ln>
        </p:spPr>
      </p:pic>
      <p:sp>
        <p:nvSpPr>
          <p:cNvPr id="17412" name="Line 4"/>
          <p:cNvSpPr>
            <a:spLocks noChangeShapeType="1"/>
          </p:cNvSpPr>
          <p:nvPr/>
        </p:nvSpPr>
        <p:spPr bwMode="auto">
          <a:xfrm>
            <a:off x="1692275" y="2781300"/>
            <a:ext cx="0" cy="1368425"/>
          </a:xfrm>
          <a:prstGeom prst="line">
            <a:avLst/>
          </a:prstGeom>
          <a:noFill/>
          <a:ln w="63500">
            <a:solidFill>
              <a:srgbClr val="FF0000"/>
            </a:solidFill>
            <a:round/>
            <a:headEnd type="triangle" w="med" len="med"/>
            <a:tailEnd type="triangle" w="med" len="med"/>
          </a:ln>
        </p:spPr>
        <p:txBody>
          <a:bodyPr/>
          <a:lstStyle/>
          <a:p>
            <a:endParaRPr lang="nl-BE"/>
          </a:p>
        </p:txBody>
      </p:sp>
      <p:sp>
        <p:nvSpPr>
          <p:cNvPr id="17413" name="Line 5"/>
          <p:cNvSpPr>
            <a:spLocks noChangeShapeType="1"/>
          </p:cNvSpPr>
          <p:nvPr/>
        </p:nvSpPr>
        <p:spPr bwMode="auto">
          <a:xfrm>
            <a:off x="1979613" y="2997200"/>
            <a:ext cx="0" cy="1008063"/>
          </a:xfrm>
          <a:prstGeom prst="line">
            <a:avLst/>
          </a:prstGeom>
          <a:noFill/>
          <a:ln w="63500">
            <a:solidFill>
              <a:srgbClr val="FFFF00"/>
            </a:solidFill>
            <a:round/>
            <a:headEnd type="triangle" w="med" len="med"/>
            <a:tailEnd type="triangle" w="med" len="med"/>
          </a:ln>
        </p:spPr>
        <p:txBody>
          <a:bodyPr/>
          <a:lstStyle/>
          <a:p>
            <a:endParaRPr lang="nl-BE"/>
          </a:p>
        </p:txBody>
      </p:sp>
      <p:sp>
        <p:nvSpPr>
          <p:cNvPr id="17414" name="Line 6"/>
          <p:cNvSpPr>
            <a:spLocks noChangeShapeType="1"/>
          </p:cNvSpPr>
          <p:nvPr/>
        </p:nvSpPr>
        <p:spPr bwMode="auto">
          <a:xfrm>
            <a:off x="2198688" y="3192463"/>
            <a:ext cx="0" cy="719137"/>
          </a:xfrm>
          <a:prstGeom prst="line">
            <a:avLst/>
          </a:prstGeom>
          <a:noFill/>
          <a:ln w="63500">
            <a:solidFill>
              <a:srgbClr val="00FF00"/>
            </a:solidFill>
            <a:round/>
            <a:headEnd type="triangle" w="med" len="med"/>
            <a:tailEnd type="triangle" w="med" len="med"/>
          </a:ln>
        </p:spPr>
        <p:txBody>
          <a:bodyPr/>
          <a:lstStyle/>
          <a:p>
            <a:endParaRPr lang="nl-BE"/>
          </a:p>
        </p:txBody>
      </p:sp>
      <p:sp>
        <p:nvSpPr>
          <p:cNvPr id="17415" name="Line 7"/>
          <p:cNvSpPr>
            <a:spLocks noChangeShapeType="1"/>
          </p:cNvSpPr>
          <p:nvPr/>
        </p:nvSpPr>
        <p:spPr bwMode="auto">
          <a:xfrm flipH="1">
            <a:off x="323850" y="3284538"/>
            <a:ext cx="3095625" cy="0"/>
          </a:xfrm>
          <a:prstGeom prst="line">
            <a:avLst/>
          </a:prstGeom>
          <a:noFill/>
          <a:ln w="31750">
            <a:solidFill>
              <a:srgbClr val="3366FF"/>
            </a:solidFill>
            <a:round/>
            <a:headEnd/>
            <a:tailEnd/>
          </a:ln>
        </p:spPr>
        <p:txBody>
          <a:bodyPr/>
          <a:lstStyle/>
          <a:p>
            <a:endParaRPr lang="nl-BE"/>
          </a:p>
        </p:txBody>
      </p:sp>
      <p:sp>
        <p:nvSpPr>
          <p:cNvPr id="17416" name="Line 8"/>
          <p:cNvSpPr>
            <a:spLocks noChangeShapeType="1"/>
          </p:cNvSpPr>
          <p:nvPr/>
        </p:nvSpPr>
        <p:spPr bwMode="auto">
          <a:xfrm>
            <a:off x="3711575" y="3263900"/>
            <a:ext cx="0" cy="0"/>
          </a:xfrm>
          <a:prstGeom prst="line">
            <a:avLst/>
          </a:prstGeom>
          <a:noFill/>
          <a:ln w="9525">
            <a:solidFill>
              <a:schemeClr val="tx1"/>
            </a:solidFill>
            <a:round/>
            <a:headEnd/>
            <a:tailEnd/>
          </a:ln>
        </p:spPr>
        <p:txBody>
          <a:bodyPr/>
          <a:lstStyle/>
          <a:p>
            <a:endParaRPr lang="nl-BE"/>
          </a:p>
        </p:txBody>
      </p:sp>
      <p:sp>
        <p:nvSpPr>
          <p:cNvPr id="17417" name="Line 9"/>
          <p:cNvSpPr>
            <a:spLocks noChangeShapeType="1"/>
          </p:cNvSpPr>
          <p:nvPr/>
        </p:nvSpPr>
        <p:spPr bwMode="auto">
          <a:xfrm>
            <a:off x="3711575" y="3263900"/>
            <a:ext cx="0" cy="0"/>
          </a:xfrm>
          <a:prstGeom prst="line">
            <a:avLst/>
          </a:prstGeom>
          <a:noFill/>
          <a:ln w="9525">
            <a:solidFill>
              <a:schemeClr val="tx1"/>
            </a:solidFill>
            <a:round/>
            <a:headEnd/>
            <a:tailEnd/>
          </a:ln>
        </p:spPr>
        <p:txBody>
          <a:bodyPr/>
          <a:lstStyle/>
          <a:p>
            <a:endParaRPr lang="nl-BE"/>
          </a:p>
        </p:txBody>
      </p:sp>
      <p:sp>
        <p:nvSpPr>
          <p:cNvPr id="17418" name="Line 10"/>
          <p:cNvSpPr>
            <a:spLocks noChangeShapeType="1"/>
          </p:cNvSpPr>
          <p:nvPr/>
        </p:nvSpPr>
        <p:spPr bwMode="auto">
          <a:xfrm flipH="1">
            <a:off x="3711575" y="3335338"/>
            <a:ext cx="71438" cy="0"/>
          </a:xfrm>
          <a:prstGeom prst="line">
            <a:avLst/>
          </a:prstGeom>
          <a:noFill/>
          <a:ln w="9525">
            <a:solidFill>
              <a:schemeClr val="tx1"/>
            </a:solidFill>
            <a:round/>
            <a:headEnd/>
            <a:tailEnd/>
          </a:ln>
        </p:spPr>
        <p:txBody>
          <a:bodyPr/>
          <a:lstStyle/>
          <a:p>
            <a:endParaRPr lang="nl-BE"/>
          </a:p>
        </p:txBody>
      </p:sp>
      <p:sp>
        <p:nvSpPr>
          <p:cNvPr id="17419" name="Line 11"/>
          <p:cNvSpPr>
            <a:spLocks noChangeShapeType="1"/>
          </p:cNvSpPr>
          <p:nvPr/>
        </p:nvSpPr>
        <p:spPr bwMode="auto">
          <a:xfrm>
            <a:off x="5219700" y="1268413"/>
            <a:ext cx="0" cy="1368425"/>
          </a:xfrm>
          <a:prstGeom prst="line">
            <a:avLst/>
          </a:prstGeom>
          <a:noFill/>
          <a:ln w="63500">
            <a:solidFill>
              <a:srgbClr val="FF0000"/>
            </a:solidFill>
            <a:round/>
            <a:headEnd type="triangle" w="med" len="med"/>
            <a:tailEnd type="triangle" w="med" len="med"/>
          </a:ln>
        </p:spPr>
        <p:txBody>
          <a:bodyPr/>
          <a:lstStyle/>
          <a:p>
            <a:endParaRPr lang="nl-BE"/>
          </a:p>
        </p:txBody>
      </p:sp>
      <p:sp>
        <p:nvSpPr>
          <p:cNvPr id="17420" name="Line 12"/>
          <p:cNvSpPr>
            <a:spLocks noChangeShapeType="1"/>
          </p:cNvSpPr>
          <p:nvPr/>
        </p:nvSpPr>
        <p:spPr bwMode="auto">
          <a:xfrm>
            <a:off x="5364163" y="3213100"/>
            <a:ext cx="0" cy="1008063"/>
          </a:xfrm>
          <a:prstGeom prst="line">
            <a:avLst/>
          </a:prstGeom>
          <a:noFill/>
          <a:ln w="63500">
            <a:solidFill>
              <a:srgbClr val="FFFF00"/>
            </a:solidFill>
            <a:round/>
            <a:headEnd type="triangle" w="med" len="med"/>
            <a:tailEnd type="triangle" w="med" len="med"/>
          </a:ln>
        </p:spPr>
        <p:txBody>
          <a:bodyPr/>
          <a:lstStyle/>
          <a:p>
            <a:endParaRPr lang="nl-BE"/>
          </a:p>
        </p:txBody>
      </p:sp>
      <p:sp>
        <p:nvSpPr>
          <p:cNvPr id="17421" name="Line 13"/>
          <p:cNvSpPr>
            <a:spLocks noChangeShapeType="1"/>
          </p:cNvSpPr>
          <p:nvPr/>
        </p:nvSpPr>
        <p:spPr bwMode="auto">
          <a:xfrm flipH="1">
            <a:off x="3995738" y="1773238"/>
            <a:ext cx="3240087" cy="0"/>
          </a:xfrm>
          <a:prstGeom prst="line">
            <a:avLst/>
          </a:prstGeom>
          <a:noFill/>
          <a:ln w="31750">
            <a:solidFill>
              <a:srgbClr val="0000FF"/>
            </a:solidFill>
            <a:round/>
            <a:headEnd/>
            <a:tailEnd/>
          </a:ln>
        </p:spPr>
        <p:txBody>
          <a:bodyPr/>
          <a:lstStyle/>
          <a:p>
            <a:endParaRPr lang="nl-BE"/>
          </a:p>
        </p:txBody>
      </p:sp>
      <p:sp>
        <p:nvSpPr>
          <p:cNvPr id="17422" name="Line 14"/>
          <p:cNvSpPr>
            <a:spLocks noChangeShapeType="1"/>
          </p:cNvSpPr>
          <p:nvPr/>
        </p:nvSpPr>
        <p:spPr bwMode="auto">
          <a:xfrm flipH="1">
            <a:off x="4067175" y="3500438"/>
            <a:ext cx="2881313" cy="0"/>
          </a:xfrm>
          <a:prstGeom prst="line">
            <a:avLst/>
          </a:prstGeom>
          <a:noFill/>
          <a:ln w="31750">
            <a:solidFill>
              <a:srgbClr val="0000FF"/>
            </a:solidFill>
            <a:round/>
            <a:headEnd/>
            <a:tailEnd/>
          </a:ln>
        </p:spPr>
        <p:txBody>
          <a:bodyPr/>
          <a:lstStyle/>
          <a:p>
            <a:endParaRPr lang="nl-BE"/>
          </a:p>
        </p:txBody>
      </p:sp>
      <p:sp>
        <p:nvSpPr>
          <p:cNvPr id="17423" name="Line 15"/>
          <p:cNvSpPr>
            <a:spLocks noChangeShapeType="1"/>
          </p:cNvSpPr>
          <p:nvPr/>
        </p:nvSpPr>
        <p:spPr bwMode="auto">
          <a:xfrm>
            <a:off x="5364163" y="5157788"/>
            <a:ext cx="0" cy="719137"/>
          </a:xfrm>
          <a:prstGeom prst="line">
            <a:avLst/>
          </a:prstGeom>
          <a:noFill/>
          <a:ln w="63500">
            <a:solidFill>
              <a:srgbClr val="00FF00"/>
            </a:solidFill>
            <a:round/>
            <a:headEnd type="triangle" w="med" len="med"/>
            <a:tailEnd type="triangle" w="med" len="med"/>
          </a:ln>
        </p:spPr>
        <p:txBody>
          <a:bodyPr/>
          <a:lstStyle/>
          <a:p>
            <a:endParaRPr lang="nl-BE"/>
          </a:p>
        </p:txBody>
      </p:sp>
      <p:sp>
        <p:nvSpPr>
          <p:cNvPr id="17424" name="Line 16"/>
          <p:cNvSpPr>
            <a:spLocks noChangeShapeType="1"/>
          </p:cNvSpPr>
          <p:nvPr/>
        </p:nvSpPr>
        <p:spPr bwMode="auto">
          <a:xfrm flipH="1" flipV="1">
            <a:off x="3962400" y="5265738"/>
            <a:ext cx="2963863" cy="0"/>
          </a:xfrm>
          <a:prstGeom prst="line">
            <a:avLst/>
          </a:prstGeom>
          <a:noFill/>
          <a:ln w="31750">
            <a:solidFill>
              <a:srgbClr val="0000FF"/>
            </a:solidFill>
            <a:round/>
            <a:headEnd/>
            <a:tailEnd/>
          </a:ln>
        </p:spPr>
        <p:txBody>
          <a:bodyPr/>
          <a:lstStyle/>
          <a:p>
            <a:endParaRPr lang="nl-BE"/>
          </a:p>
        </p:txBody>
      </p:sp>
      <p:sp>
        <p:nvSpPr>
          <p:cNvPr id="17425" name="Text Box 17"/>
          <p:cNvSpPr txBox="1">
            <a:spLocks noChangeArrowheads="1"/>
          </p:cNvSpPr>
          <p:nvPr/>
        </p:nvSpPr>
        <p:spPr bwMode="auto">
          <a:xfrm>
            <a:off x="304800" y="4648200"/>
            <a:ext cx="3457575" cy="1373188"/>
          </a:xfrm>
          <a:prstGeom prst="rect">
            <a:avLst/>
          </a:prstGeom>
          <a:noFill/>
          <a:ln w="9525">
            <a:noFill/>
            <a:miter lim="800000"/>
            <a:headEnd/>
            <a:tailEnd/>
          </a:ln>
        </p:spPr>
        <p:txBody>
          <a:bodyPr>
            <a:spAutoFit/>
          </a:bodyPr>
          <a:lstStyle/>
          <a:p>
            <a:pPr>
              <a:spcBef>
                <a:spcPct val="50000"/>
              </a:spcBef>
            </a:pPr>
            <a:r>
              <a:rPr lang="nl-BE" sz="2800">
                <a:latin typeface="Arial" charset="0"/>
                <a:cs typeface="Arial" charset="0"/>
              </a:rPr>
              <a:t>Hoe hoger het reliëf hoe dikker de aardkorst.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7413"/>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7414"/>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7415"/>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7416"/>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17417"/>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17418"/>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17419"/>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17420"/>
                                        </p:tgtEl>
                                        <p:attrNameLst>
                                          <p:attrName>style.visibility</p:attrName>
                                        </p:attrNameLst>
                                      </p:cBhvr>
                                      <p:to>
                                        <p:strVal val="visible"/>
                                      </p:to>
                                    </p:set>
                                  </p:childTnLst>
                                </p:cTn>
                              </p:par>
                            </p:childTnLst>
                          </p:cTn>
                        </p:par>
                        <p:par>
                          <p:cTn id="31" fill="hold" nodeType="afterGroup">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17421"/>
                                        </p:tgtEl>
                                        <p:attrNameLst>
                                          <p:attrName>style.visibility</p:attrName>
                                        </p:attrNameLst>
                                      </p:cBhvr>
                                      <p:to>
                                        <p:strVal val="visible"/>
                                      </p:to>
                                    </p:set>
                                  </p:childTnLst>
                                </p:cTn>
                              </p:par>
                            </p:childTnLst>
                          </p:cTn>
                        </p:par>
                        <p:par>
                          <p:cTn id="34" fill="hold" nodeType="afterGroup">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17422"/>
                                        </p:tgtEl>
                                        <p:attrNameLst>
                                          <p:attrName>style.visibility</p:attrName>
                                        </p:attrNameLst>
                                      </p:cBhvr>
                                      <p:to>
                                        <p:strVal val="visible"/>
                                      </p:to>
                                    </p:set>
                                  </p:childTnLst>
                                </p:cTn>
                              </p:par>
                            </p:childTnLst>
                          </p:cTn>
                        </p:par>
                        <p:par>
                          <p:cTn id="37" fill="hold" nodeType="afterGroup">
                            <p:stCondLst>
                              <p:cond delay="5500"/>
                            </p:stCondLst>
                            <p:childTnLst>
                              <p:par>
                                <p:cTn id="38" presetID="1" presetClass="entr" presetSubtype="0" fill="hold" grpId="0" nodeType="afterEffect">
                                  <p:stCondLst>
                                    <p:cond delay="0"/>
                                  </p:stCondLst>
                                  <p:childTnLst>
                                    <p:set>
                                      <p:cBhvr>
                                        <p:cTn id="39" dur="1" fill="hold">
                                          <p:stCondLst>
                                            <p:cond delay="499"/>
                                          </p:stCondLst>
                                        </p:cTn>
                                        <p:tgtEl>
                                          <p:spTgt spid="17423"/>
                                        </p:tgtEl>
                                        <p:attrNameLst>
                                          <p:attrName>style.visibility</p:attrName>
                                        </p:attrNameLst>
                                      </p:cBhvr>
                                      <p:to>
                                        <p:strVal val="visible"/>
                                      </p:to>
                                    </p:set>
                                  </p:childTnLst>
                                </p:cTn>
                              </p:par>
                            </p:childTnLst>
                          </p:cTn>
                        </p:par>
                        <p:par>
                          <p:cTn id="40" fill="hold" nodeType="afterGroup">
                            <p:stCondLst>
                              <p:cond delay="6000"/>
                            </p:stCondLst>
                            <p:childTnLst>
                              <p:par>
                                <p:cTn id="41" presetID="1" presetClass="entr" presetSubtype="0" fill="hold" grpId="0" nodeType="afterEffect">
                                  <p:stCondLst>
                                    <p:cond delay="0"/>
                                  </p:stCondLst>
                                  <p:childTnLst>
                                    <p:set>
                                      <p:cBhvr>
                                        <p:cTn id="42" dur="1" fill="hold">
                                          <p:stCondLst>
                                            <p:cond delay="499"/>
                                          </p:stCondLst>
                                        </p:cTn>
                                        <p:tgtEl>
                                          <p:spTgt spid="1742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74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P spid="17413" grpId="0" animBg="1"/>
      <p:bldP spid="17414" grpId="0" animBg="1"/>
      <p:bldP spid="17415" grpId="0" animBg="1"/>
      <p:bldP spid="17416" grpId="0" animBg="1"/>
      <p:bldP spid="17417" grpId="0" animBg="1"/>
      <p:bldP spid="17418" grpId="0" animBg="1"/>
      <p:bldP spid="17419" grpId="0" animBg="1"/>
      <p:bldP spid="17420" grpId="0" animBg="1"/>
      <p:bldP spid="17421" grpId="0" animBg="1"/>
      <p:bldP spid="17422" grpId="0" animBg="1"/>
      <p:bldP spid="17423" grpId="0" animBg="1"/>
      <p:bldP spid="17424" grpId="0" animBg="1"/>
      <p:bldP spid="1742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kstvak 5"/>
          <p:cNvSpPr txBox="1">
            <a:spLocks noChangeArrowheads="1"/>
          </p:cNvSpPr>
          <p:nvPr/>
        </p:nvSpPr>
        <p:spPr bwMode="auto">
          <a:xfrm>
            <a:off x="539750" y="333375"/>
            <a:ext cx="7848600" cy="1076325"/>
          </a:xfrm>
          <a:prstGeom prst="rect">
            <a:avLst/>
          </a:prstGeom>
          <a:noFill/>
          <a:ln w="9525">
            <a:noFill/>
            <a:miter lim="800000"/>
            <a:headEnd/>
            <a:tailEnd/>
          </a:ln>
        </p:spPr>
        <p:txBody>
          <a:bodyPr>
            <a:spAutoFit/>
          </a:bodyPr>
          <a:lstStyle/>
          <a:p>
            <a:r>
              <a:rPr lang="nl-BE" sz="3200">
                <a:latin typeface="Arial" charset="0"/>
                <a:cs typeface="Arial" charset="0"/>
              </a:rPr>
              <a:t>Bespreking isostatisch evenwicht bij erosie van een gebergte</a:t>
            </a:r>
          </a:p>
        </p:txBody>
      </p:sp>
      <p:sp>
        <p:nvSpPr>
          <p:cNvPr id="16387" name="Tekstvak 6"/>
          <p:cNvSpPr txBox="1">
            <a:spLocks noChangeArrowheads="1"/>
          </p:cNvSpPr>
          <p:nvPr/>
        </p:nvSpPr>
        <p:spPr bwMode="auto">
          <a:xfrm>
            <a:off x="611188" y="1773238"/>
            <a:ext cx="8316912" cy="3970337"/>
          </a:xfrm>
          <a:prstGeom prst="rect">
            <a:avLst/>
          </a:prstGeom>
          <a:noFill/>
          <a:ln w="9525">
            <a:noFill/>
            <a:miter lim="800000"/>
            <a:headEnd/>
            <a:tailEnd/>
          </a:ln>
        </p:spPr>
        <p:txBody>
          <a:bodyPr>
            <a:spAutoFit/>
          </a:bodyPr>
          <a:lstStyle/>
          <a:p>
            <a:r>
              <a:rPr lang="nl-BE" sz="2800">
                <a:latin typeface="Arial" charset="0"/>
                <a:cs typeface="Arial" charset="0"/>
              </a:rPr>
              <a:t>Bij erosie (afbrokkeling van het gebergte) vermindert de massa van de bergketen. Hierdoor stijgt de bergketen op uit de asthenosfeer. De wortel van het gebergte wordt kleiner. </a:t>
            </a:r>
          </a:p>
          <a:p>
            <a:endParaRPr lang="nl-BE" sz="2800">
              <a:latin typeface="Arial" charset="0"/>
              <a:cs typeface="Arial" charset="0"/>
            </a:endParaRPr>
          </a:p>
          <a:p>
            <a:r>
              <a:rPr lang="nl-BE" sz="2800">
                <a:latin typeface="Arial" charset="0"/>
                <a:cs typeface="Arial" charset="0"/>
              </a:rPr>
              <a:t>De afgezette sedimenten duwen door hun toenemend gewicht de aardkorst naar beneden waardoor de lithosfeer daar daalt in de asthenosfeer.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ontinenten puzzel"/>
          <p:cNvPicPr>
            <a:picLocks noChangeAspect="1" noChangeArrowheads="1"/>
          </p:cNvPicPr>
          <p:nvPr/>
        </p:nvPicPr>
        <p:blipFill>
          <a:blip r:embed="rId2" cstate="print"/>
          <a:srcRect/>
          <a:stretch>
            <a:fillRect/>
          </a:stretch>
        </p:blipFill>
        <p:spPr bwMode="auto">
          <a:xfrm>
            <a:off x="4802188" y="404813"/>
            <a:ext cx="4341812" cy="6165850"/>
          </a:xfrm>
          <a:prstGeom prst="rect">
            <a:avLst/>
          </a:prstGeom>
          <a:noFill/>
          <a:ln w="9525">
            <a:noFill/>
            <a:miter lim="800000"/>
            <a:headEnd/>
            <a:tailEnd/>
          </a:ln>
        </p:spPr>
      </p:pic>
      <p:sp>
        <p:nvSpPr>
          <p:cNvPr id="17411" name="Text Box 3"/>
          <p:cNvSpPr txBox="1">
            <a:spLocks noChangeArrowheads="1"/>
          </p:cNvSpPr>
          <p:nvPr/>
        </p:nvSpPr>
        <p:spPr bwMode="auto">
          <a:xfrm>
            <a:off x="381000" y="381000"/>
            <a:ext cx="3455988" cy="1311275"/>
          </a:xfrm>
          <a:prstGeom prst="rect">
            <a:avLst/>
          </a:prstGeom>
          <a:noFill/>
          <a:ln w="9525">
            <a:noFill/>
            <a:miter lim="800000"/>
            <a:headEnd/>
            <a:tailEnd/>
          </a:ln>
        </p:spPr>
        <p:txBody>
          <a:bodyPr>
            <a:spAutoFit/>
          </a:bodyPr>
          <a:lstStyle/>
          <a:p>
            <a:pPr>
              <a:spcBef>
                <a:spcPct val="50000"/>
              </a:spcBef>
            </a:pPr>
            <a:r>
              <a:rPr lang="nl-BE" sz="4000" b="1">
                <a:latin typeface="Arial" charset="0"/>
                <a:cs typeface="Arial" charset="0"/>
              </a:rPr>
              <a:t>Horizontale bewegingen</a:t>
            </a:r>
          </a:p>
        </p:txBody>
      </p:sp>
      <p:sp>
        <p:nvSpPr>
          <p:cNvPr id="17412" name="Text Box 4"/>
          <p:cNvSpPr txBox="1">
            <a:spLocks noChangeArrowheads="1"/>
          </p:cNvSpPr>
          <p:nvPr/>
        </p:nvSpPr>
        <p:spPr bwMode="auto">
          <a:xfrm>
            <a:off x="395288" y="4508500"/>
            <a:ext cx="4191000" cy="1570038"/>
          </a:xfrm>
          <a:prstGeom prst="rect">
            <a:avLst/>
          </a:prstGeom>
          <a:noFill/>
          <a:ln w="9525">
            <a:noFill/>
            <a:miter lim="800000"/>
            <a:headEnd/>
            <a:tailEnd/>
          </a:ln>
        </p:spPr>
        <p:txBody>
          <a:bodyPr>
            <a:spAutoFit/>
          </a:bodyPr>
          <a:lstStyle/>
          <a:p>
            <a:pPr>
              <a:spcBef>
                <a:spcPct val="50000"/>
              </a:spcBef>
            </a:pPr>
            <a:r>
              <a:rPr lang="nl-BE" sz="3200" b="1">
                <a:latin typeface="Arial" charset="0"/>
                <a:cs typeface="Arial" charset="0"/>
              </a:rPr>
              <a:t>Continenten vormden vroeger een geheel </a:t>
            </a:r>
            <a:r>
              <a:rPr lang="nl-BE" sz="3200" b="1"/>
              <a:t>!</a:t>
            </a:r>
          </a:p>
        </p:txBody>
      </p:sp>
      <p:sp>
        <p:nvSpPr>
          <p:cNvPr id="17413" name="Tekstvak 4"/>
          <p:cNvSpPr txBox="1">
            <a:spLocks noChangeArrowheads="1"/>
          </p:cNvSpPr>
          <p:nvPr/>
        </p:nvSpPr>
        <p:spPr bwMode="auto">
          <a:xfrm>
            <a:off x="395288" y="3141663"/>
            <a:ext cx="3313112" cy="1076325"/>
          </a:xfrm>
          <a:prstGeom prst="rect">
            <a:avLst/>
          </a:prstGeom>
          <a:noFill/>
          <a:ln w="9525">
            <a:noFill/>
            <a:miter lim="800000"/>
            <a:headEnd/>
            <a:tailEnd/>
          </a:ln>
        </p:spPr>
        <p:txBody>
          <a:bodyPr>
            <a:spAutoFit/>
          </a:bodyPr>
          <a:lstStyle/>
          <a:p>
            <a:r>
              <a:rPr lang="nl-BE" sz="3200">
                <a:latin typeface="Arial" charset="0"/>
                <a:cs typeface="Arial" charset="0"/>
              </a:rPr>
              <a:t>Theorie van Alfred Wegener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hays.outcrop.org/images/tectonics/press4e/figure-02-14.jpg"/>
          <p:cNvPicPr>
            <a:picLocks noChangeAspect="1" noChangeArrowheads="1"/>
          </p:cNvPicPr>
          <p:nvPr/>
        </p:nvPicPr>
        <p:blipFill>
          <a:blip r:embed="rId2" cstate="print"/>
          <a:srcRect/>
          <a:stretch>
            <a:fillRect/>
          </a:stretch>
        </p:blipFill>
        <p:spPr bwMode="auto">
          <a:xfrm>
            <a:off x="1733550" y="2060575"/>
            <a:ext cx="6799263" cy="4797425"/>
          </a:xfrm>
          <a:prstGeom prst="rect">
            <a:avLst/>
          </a:prstGeom>
          <a:noFill/>
          <a:ln w="9525">
            <a:noFill/>
            <a:miter lim="800000"/>
            <a:headEnd/>
            <a:tailEnd/>
          </a:ln>
        </p:spPr>
      </p:pic>
      <p:sp>
        <p:nvSpPr>
          <p:cNvPr id="18435" name="Tekstvak 4"/>
          <p:cNvSpPr txBox="1">
            <a:spLocks noChangeArrowheads="1"/>
          </p:cNvSpPr>
          <p:nvPr/>
        </p:nvSpPr>
        <p:spPr bwMode="auto">
          <a:xfrm>
            <a:off x="755650" y="188913"/>
            <a:ext cx="3622675" cy="584200"/>
          </a:xfrm>
          <a:prstGeom prst="rect">
            <a:avLst/>
          </a:prstGeom>
          <a:noFill/>
          <a:ln w="9525">
            <a:noFill/>
            <a:miter lim="800000"/>
            <a:headEnd/>
            <a:tailEnd/>
          </a:ln>
        </p:spPr>
        <p:txBody>
          <a:bodyPr wrap="none">
            <a:spAutoFit/>
          </a:bodyPr>
          <a:lstStyle/>
          <a:p>
            <a:r>
              <a:rPr lang="nl-BE" sz="3200">
                <a:latin typeface="Arial" charset="0"/>
                <a:cs typeface="Arial" charset="0"/>
              </a:rPr>
              <a:t>Seafloor spreading</a:t>
            </a:r>
          </a:p>
        </p:txBody>
      </p:sp>
      <p:sp>
        <p:nvSpPr>
          <p:cNvPr id="18436" name="Tekstvak 5"/>
          <p:cNvSpPr txBox="1">
            <a:spLocks noChangeArrowheads="1"/>
          </p:cNvSpPr>
          <p:nvPr/>
        </p:nvSpPr>
        <p:spPr bwMode="auto">
          <a:xfrm>
            <a:off x="827088" y="981075"/>
            <a:ext cx="8066087" cy="830263"/>
          </a:xfrm>
          <a:prstGeom prst="rect">
            <a:avLst/>
          </a:prstGeom>
          <a:noFill/>
          <a:ln w="9525">
            <a:noFill/>
            <a:miter lim="800000"/>
            <a:headEnd/>
            <a:tailEnd/>
          </a:ln>
        </p:spPr>
        <p:txBody>
          <a:bodyPr>
            <a:spAutoFit/>
          </a:bodyPr>
          <a:lstStyle/>
          <a:p>
            <a:r>
              <a:rPr lang="nl-BE">
                <a:latin typeface="Arial" charset="0"/>
                <a:cs typeface="Arial" charset="0"/>
              </a:rPr>
              <a:t>De zeebodem wordt ouder vanuit de oceanische ruggen naar de kusten van de continenten toe.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bron7"/>
          <p:cNvPicPr>
            <a:picLocks noChangeAspect="1" noChangeArrowheads="1"/>
          </p:cNvPicPr>
          <p:nvPr/>
        </p:nvPicPr>
        <p:blipFill>
          <a:blip r:embed="rId2" cstate="print"/>
          <a:srcRect l="8818" r="8286"/>
          <a:stretch>
            <a:fillRect/>
          </a:stretch>
        </p:blipFill>
        <p:spPr bwMode="auto">
          <a:xfrm>
            <a:off x="0" y="0"/>
            <a:ext cx="9144000" cy="6858000"/>
          </a:xfrm>
          <a:prstGeom prst="rect">
            <a:avLst/>
          </a:prstGeom>
          <a:noFill/>
          <a:ln w="9525">
            <a:noFill/>
            <a:miter lim="800000"/>
            <a:headEnd/>
            <a:tailEnd/>
          </a:ln>
        </p:spPr>
      </p:pic>
      <p:sp>
        <p:nvSpPr>
          <p:cNvPr id="19459" name="Rectangle 2"/>
          <p:cNvSpPr>
            <a:spLocks noGrp="1" noChangeArrowheads="1"/>
          </p:cNvSpPr>
          <p:nvPr>
            <p:ph type="title"/>
          </p:nvPr>
        </p:nvSpPr>
        <p:spPr>
          <a:xfrm>
            <a:off x="685800" y="1600200"/>
            <a:ext cx="7772400" cy="914400"/>
          </a:xfrm>
        </p:spPr>
        <p:txBody>
          <a:bodyPr/>
          <a:lstStyle/>
          <a:p>
            <a:pPr eaLnBrk="1" hangingPunct="1"/>
            <a:r>
              <a:rPr lang="nl-NL" sz="7200" b="1" smtClean="0">
                <a:latin typeface="Arial" charset="0"/>
                <a:cs typeface="Arial" charset="0"/>
              </a:rPr>
              <a:t>Platentektoniek</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0"/>
            <a:ext cx="7772400" cy="1143000"/>
          </a:xfrm>
        </p:spPr>
        <p:txBody>
          <a:bodyPr/>
          <a:lstStyle/>
          <a:p>
            <a:pPr eaLnBrk="1" hangingPunct="1"/>
            <a:r>
              <a:rPr lang="nl-NL" smtClean="0">
                <a:latin typeface="Arial" charset="0"/>
                <a:cs typeface="Arial" charset="0"/>
              </a:rPr>
              <a:t>Constateringen in het reliëf</a:t>
            </a:r>
          </a:p>
        </p:txBody>
      </p:sp>
      <p:sp>
        <p:nvSpPr>
          <p:cNvPr id="20483" name="Text Box 3"/>
          <p:cNvSpPr txBox="1">
            <a:spLocks noChangeArrowheads="1"/>
          </p:cNvSpPr>
          <p:nvPr/>
        </p:nvSpPr>
        <p:spPr bwMode="auto">
          <a:xfrm>
            <a:off x="609600" y="1066800"/>
            <a:ext cx="8045450" cy="954088"/>
          </a:xfrm>
          <a:prstGeom prst="rect">
            <a:avLst/>
          </a:prstGeom>
          <a:noFill/>
          <a:ln w="9525">
            <a:noFill/>
            <a:miter lim="800000"/>
            <a:headEnd/>
            <a:tailEnd/>
          </a:ln>
        </p:spPr>
        <p:txBody>
          <a:bodyPr wrap="none">
            <a:spAutoFit/>
          </a:bodyPr>
          <a:lstStyle/>
          <a:p>
            <a:r>
              <a:rPr lang="nl-NL" sz="2800">
                <a:latin typeface="Arial" charset="0"/>
                <a:cs typeface="Arial" charset="0"/>
              </a:rPr>
              <a:t>Kustgebergten : gebergtegordels langs de kusten</a:t>
            </a:r>
          </a:p>
          <a:p>
            <a:r>
              <a:rPr lang="nl-NL" sz="2800">
                <a:latin typeface="Arial" charset="0"/>
                <a:cs typeface="Arial" charset="0"/>
              </a:rPr>
              <a:t>		Vb : Andesgebergte</a:t>
            </a:r>
          </a:p>
        </p:txBody>
      </p:sp>
      <p:pic>
        <p:nvPicPr>
          <p:cNvPr id="20484" name="Picture 4" descr="C:\Documents and Settings\Jeroen\Mijn documenten\Mijn afbeeldingen\wereldreliefkaart.jpg"/>
          <p:cNvPicPr>
            <a:picLocks noChangeAspect="1" noChangeArrowheads="1"/>
          </p:cNvPicPr>
          <p:nvPr/>
        </p:nvPicPr>
        <p:blipFill>
          <a:blip r:embed="rId2" cstate="print"/>
          <a:srcRect l="22896" t="49391" r="60312" b="20352"/>
          <a:stretch>
            <a:fillRect/>
          </a:stretch>
        </p:blipFill>
        <p:spPr bwMode="auto">
          <a:xfrm>
            <a:off x="152400" y="2362200"/>
            <a:ext cx="4114800" cy="4114800"/>
          </a:xfrm>
          <a:prstGeom prst="rect">
            <a:avLst/>
          </a:prstGeom>
          <a:noFill/>
          <a:ln w="9525">
            <a:noFill/>
            <a:miter lim="800000"/>
            <a:headEnd/>
            <a:tailEnd/>
          </a:ln>
        </p:spPr>
      </p:pic>
      <p:pic>
        <p:nvPicPr>
          <p:cNvPr id="20485" name="Picture 8" descr="http://biancaenmaurice.punt.nl/upload/torrespaine_small.jpg"/>
          <p:cNvPicPr>
            <a:picLocks noChangeAspect="1" noChangeArrowheads="1"/>
          </p:cNvPicPr>
          <p:nvPr/>
        </p:nvPicPr>
        <p:blipFill>
          <a:blip r:embed="rId3" cstate="print"/>
          <a:srcRect b="6946"/>
          <a:stretch>
            <a:fillRect/>
          </a:stretch>
        </p:blipFill>
        <p:spPr bwMode="auto">
          <a:xfrm>
            <a:off x="4343400" y="2595563"/>
            <a:ext cx="4800600" cy="3348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228600"/>
            <a:ext cx="7772400" cy="1143000"/>
          </a:xfrm>
        </p:spPr>
        <p:txBody>
          <a:bodyPr/>
          <a:lstStyle/>
          <a:p>
            <a:pPr eaLnBrk="1" hangingPunct="1"/>
            <a:r>
              <a:rPr lang="nl-NL" smtClean="0">
                <a:latin typeface="Arial" charset="0"/>
                <a:cs typeface="Arial" charset="0"/>
              </a:rPr>
              <a:t>Hoe actief is de aarde?</a:t>
            </a:r>
          </a:p>
        </p:txBody>
      </p:sp>
      <p:pic>
        <p:nvPicPr>
          <p:cNvPr id="3075" name="Picture 4" descr="C:\Documents and Settings\Jeroen\Mijn documenten\afbeeldingen\aard 6e jaar\vulkaanuitbarsting.jpg"/>
          <p:cNvPicPr>
            <a:picLocks noChangeAspect="1" noChangeArrowheads="1"/>
          </p:cNvPicPr>
          <p:nvPr/>
        </p:nvPicPr>
        <p:blipFill>
          <a:blip r:embed="rId2" cstate="print"/>
          <a:srcRect/>
          <a:stretch>
            <a:fillRect/>
          </a:stretch>
        </p:blipFill>
        <p:spPr bwMode="auto">
          <a:xfrm>
            <a:off x="4953000" y="1524000"/>
            <a:ext cx="3795713" cy="4962525"/>
          </a:xfrm>
          <a:prstGeom prst="rect">
            <a:avLst/>
          </a:prstGeom>
          <a:noFill/>
          <a:ln w="9525">
            <a:noFill/>
            <a:miter lim="800000"/>
            <a:headEnd/>
            <a:tailEnd/>
          </a:ln>
        </p:spPr>
      </p:pic>
      <p:pic>
        <p:nvPicPr>
          <p:cNvPr id="3076" name="Picture 5" descr="C:\Documents and Settings\Jeroen\Mijn documenten\Mijn afbeeldingen\earthquake.jpg"/>
          <p:cNvPicPr>
            <a:picLocks noChangeAspect="1" noChangeArrowheads="1"/>
          </p:cNvPicPr>
          <p:nvPr/>
        </p:nvPicPr>
        <p:blipFill>
          <a:blip r:embed="rId3" cstate="print">
            <a:lum bright="-12000"/>
          </a:blip>
          <a:srcRect/>
          <a:stretch>
            <a:fillRect/>
          </a:stretch>
        </p:blipFill>
        <p:spPr bwMode="auto">
          <a:xfrm>
            <a:off x="228600" y="2209800"/>
            <a:ext cx="4572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7772400" cy="1143000"/>
          </a:xfrm>
        </p:spPr>
        <p:txBody>
          <a:bodyPr/>
          <a:lstStyle/>
          <a:p>
            <a:pPr eaLnBrk="1" hangingPunct="1"/>
            <a:r>
              <a:rPr lang="nl-NL" smtClean="0">
                <a:latin typeface="Arial" charset="0"/>
                <a:cs typeface="Arial" charset="0"/>
              </a:rPr>
              <a:t>Constateringen in het reliëf</a:t>
            </a:r>
          </a:p>
        </p:txBody>
      </p:sp>
      <p:sp>
        <p:nvSpPr>
          <p:cNvPr id="21507" name="Text Box 3"/>
          <p:cNvSpPr txBox="1">
            <a:spLocks noChangeArrowheads="1"/>
          </p:cNvSpPr>
          <p:nvPr/>
        </p:nvSpPr>
        <p:spPr bwMode="auto">
          <a:xfrm>
            <a:off x="500063" y="1143000"/>
            <a:ext cx="8077200" cy="1384300"/>
          </a:xfrm>
          <a:prstGeom prst="rect">
            <a:avLst/>
          </a:prstGeom>
          <a:noFill/>
          <a:ln w="9525">
            <a:noFill/>
            <a:miter lim="800000"/>
            <a:headEnd/>
            <a:tailEnd/>
          </a:ln>
        </p:spPr>
        <p:txBody>
          <a:bodyPr>
            <a:spAutoFit/>
          </a:bodyPr>
          <a:lstStyle/>
          <a:p>
            <a:r>
              <a:rPr lang="nl-NL" sz="2800">
                <a:latin typeface="Arial" charset="0"/>
                <a:cs typeface="Arial" charset="0"/>
              </a:rPr>
              <a:t>Diepzeetroggen = langgerekte zones waar de oceaan veel dieper reikt dan gemiddeld (tot 10 km diep)</a:t>
            </a:r>
          </a:p>
        </p:txBody>
      </p:sp>
      <p:pic>
        <p:nvPicPr>
          <p:cNvPr id="21508" name="Picture 4" descr="C:\Documents and Settings\Jeroen\Mijn documenten\Mijn afbeeldingen\wereldreliefkaart.jpg"/>
          <p:cNvPicPr>
            <a:picLocks noChangeAspect="1" noChangeArrowheads="1"/>
          </p:cNvPicPr>
          <p:nvPr/>
        </p:nvPicPr>
        <p:blipFill>
          <a:blip r:embed="rId2" cstate="print"/>
          <a:srcRect l="24742" t="57796" r="68546" b="27075"/>
          <a:stretch>
            <a:fillRect/>
          </a:stretch>
        </p:blipFill>
        <p:spPr bwMode="auto">
          <a:xfrm>
            <a:off x="304800" y="2590800"/>
            <a:ext cx="3170238" cy="3963988"/>
          </a:xfrm>
          <a:prstGeom prst="rect">
            <a:avLst/>
          </a:prstGeom>
          <a:noFill/>
          <a:ln w="9525">
            <a:noFill/>
            <a:miter lim="800000"/>
            <a:headEnd/>
            <a:tailEnd/>
          </a:ln>
        </p:spPr>
      </p:pic>
      <p:pic>
        <p:nvPicPr>
          <p:cNvPr id="21509" name="Picture 5" descr="C:\Documents and Settings\Jeroen\Mijn documenten\Mijn afbeeldingen\marianas_fly_thru_150739.gif"/>
          <p:cNvPicPr>
            <a:picLocks noChangeAspect="1" noChangeArrowheads="1"/>
          </p:cNvPicPr>
          <p:nvPr/>
        </p:nvPicPr>
        <p:blipFill>
          <a:blip r:embed="rId3" cstate="print"/>
          <a:srcRect/>
          <a:stretch>
            <a:fillRect/>
          </a:stretch>
        </p:blipFill>
        <p:spPr bwMode="auto">
          <a:xfrm>
            <a:off x="3733800" y="2971800"/>
            <a:ext cx="5135563" cy="285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0"/>
            <a:ext cx="7772400" cy="1143000"/>
          </a:xfrm>
        </p:spPr>
        <p:txBody>
          <a:bodyPr/>
          <a:lstStyle/>
          <a:p>
            <a:pPr eaLnBrk="1" hangingPunct="1"/>
            <a:r>
              <a:rPr lang="nl-NL" smtClean="0">
                <a:latin typeface="Arial" charset="0"/>
                <a:cs typeface="Arial" charset="0"/>
              </a:rPr>
              <a:t>Constateringen in het reliëf</a:t>
            </a:r>
          </a:p>
        </p:txBody>
      </p:sp>
      <p:sp>
        <p:nvSpPr>
          <p:cNvPr id="22531" name="Text Box 3"/>
          <p:cNvSpPr txBox="1">
            <a:spLocks noChangeArrowheads="1"/>
          </p:cNvSpPr>
          <p:nvPr/>
        </p:nvSpPr>
        <p:spPr bwMode="auto">
          <a:xfrm>
            <a:off x="533400" y="1066800"/>
            <a:ext cx="8245475" cy="1262063"/>
          </a:xfrm>
          <a:prstGeom prst="rect">
            <a:avLst/>
          </a:prstGeom>
          <a:noFill/>
          <a:ln w="9525">
            <a:noFill/>
            <a:miter lim="800000"/>
            <a:headEnd/>
            <a:tailEnd/>
          </a:ln>
        </p:spPr>
        <p:txBody>
          <a:bodyPr>
            <a:spAutoFit/>
          </a:bodyPr>
          <a:lstStyle/>
          <a:p>
            <a:r>
              <a:rPr lang="nl-NL" sz="2800">
                <a:latin typeface="Arial" charset="0"/>
                <a:cs typeface="Arial" charset="0"/>
              </a:rPr>
              <a:t>Continentale bergketens</a:t>
            </a:r>
          </a:p>
          <a:p>
            <a:r>
              <a:rPr lang="nl-NL">
                <a:latin typeface="Arial" charset="0"/>
                <a:cs typeface="Arial" charset="0"/>
              </a:rPr>
              <a:t>Vb : hooggebergtegordel vanaf de Atlas via de Alpen naar het Himalayagebergte</a:t>
            </a:r>
          </a:p>
        </p:txBody>
      </p:sp>
      <p:pic>
        <p:nvPicPr>
          <p:cNvPr id="22532" name="Picture 4" descr="C:\Documents and Settings\Jeroen\Mijn documenten\Mijn afbeeldingen\wereldreliefkaart.jpg"/>
          <p:cNvPicPr>
            <a:picLocks noChangeAspect="1" noChangeArrowheads="1"/>
          </p:cNvPicPr>
          <p:nvPr/>
        </p:nvPicPr>
        <p:blipFill>
          <a:blip r:embed="rId2" cstate="print"/>
          <a:srcRect l="44421" t="12576" r="25121" b="60823"/>
          <a:stretch>
            <a:fillRect/>
          </a:stretch>
        </p:blipFill>
        <p:spPr bwMode="auto">
          <a:xfrm>
            <a:off x="0" y="2425700"/>
            <a:ext cx="9144000" cy="443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0"/>
            <a:ext cx="7772400" cy="1143000"/>
          </a:xfrm>
        </p:spPr>
        <p:txBody>
          <a:bodyPr/>
          <a:lstStyle/>
          <a:p>
            <a:pPr eaLnBrk="1" hangingPunct="1"/>
            <a:r>
              <a:rPr lang="nl-NL" smtClean="0">
                <a:latin typeface="Arial" charset="0"/>
                <a:cs typeface="Arial" charset="0"/>
              </a:rPr>
              <a:t>Constateringen in het reliëf</a:t>
            </a:r>
          </a:p>
        </p:txBody>
      </p:sp>
      <p:sp>
        <p:nvSpPr>
          <p:cNvPr id="23555" name="Text Box 3"/>
          <p:cNvSpPr txBox="1">
            <a:spLocks noChangeArrowheads="1"/>
          </p:cNvSpPr>
          <p:nvPr/>
        </p:nvSpPr>
        <p:spPr bwMode="auto">
          <a:xfrm>
            <a:off x="381000" y="1219200"/>
            <a:ext cx="8763000" cy="1384300"/>
          </a:xfrm>
          <a:prstGeom prst="rect">
            <a:avLst/>
          </a:prstGeom>
          <a:noFill/>
          <a:ln w="9525">
            <a:noFill/>
            <a:miter lim="800000"/>
            <a:headEnd/>
            <a:tailEnd/>
          </a:ln>
        </p:spPr>
        <p:txBody>
          <a:bodyPr>
            <a:spAutoFit/>
          </a:bodyPr>
          <a:lstStyle/>
          <a:p>
            <a:r>
              <a:rPr lang="nl-NL" sz="2800">
                <a:latin typeface="Arial" charset="0"/>
                <a:cs typeface="Arial" charset="0"/>
              </a:rPr>
              <a:t>Oceanische ruggen = langgerekte bergketens in het midden van de oceaanbodem.  Vb : Middenatlantische rug</a:t>
            </a:r>
          </a:p>
        </p:txBody>
      </p:sp>
      <p:pic>
        <p:nvPicPr>
          <p:cNvPr id="23556" name="Picture 5" descr="Africa-South_America_4"/>
          <p:cNvPicPr>
            <a:picLocks noChangeAspect="1" noChangeArrowheads="1"/>
          </p:cNvPicPr>
          <p:nvPr/>
        </p:nvPicPr>
        <p:blipFill>
          <a:blip r:embed="rId2" cstate="print"/>
          <a:srcRect/>
          <a:stretch>
            <a:fillRect/>
          </a:stretch>
        </p:blipFill>
        <p:spPr bwMode="auto">
          <a:xfrm>
            <a:off x="4214813" y="2500313"/>
            <a:ext cx="3805237"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endParaRPr lang="nl-BE" smtClean="0"/>
          </a:p>
        </p:txBody>
      </p:sp>
      <p:pic>
        <p:nvPicPr>
          <p:cNvPr id="24579" name="Afbeelding 2" descr="wereldkaart (2).jpg"/>
          <p:cNvPicPr>
            <a:picLocks noChangeAspect="1"/>
          </p:cNvPicPr>
          <p:nvPr/>
        </p:nvPicPr>
        <p:blipFill>
          <a:blip r:embed="rId2" cstate="print"/>
          <a:srcRect/>
          <a:stretch>
            <a:fillRect/>
          </a:stretch>
        </p:blipFill>
        <p:spPr bwMode="auto">
          <a:xfrm>
            <a:off x="0" y="146050"/>
            <a:ext cx="9144000" cy="6565900"/>
          </a:xfrm>
          <a:prstGeom prst="rect">
            <a:avLst/>
          </a:prstGeom>
          <a:noFill/>
          <a:ln w="9525">
            <a:noFill/>
            <a:miter lim="800000"/>
            <a:headEnd/>
            <a:tailEnd/>
          </a:ln>
        </p:spPr>
      </p:pic>
      <p:sp>
        <p:nvSpPr>
          <p:cNvPr id="24580" name="Tekstvak 3"/>
          <p:cNvSpPr txBox="1">
            <a:spLocks noChangeArrowheads="1"/>
          </p:cNvSpPr>
          <p:nvPr/>
        </p:nvSpPr>
        <p:spPr bwMode="auto">
          <a:xfrm>
            <a:off x="611188" y="333375"/>
            <a:ext cx="8304212" cy="460375"/>
          </a:xfrm>
          <a:prstGeom prst="rect">
            <a:avLst/>
          </a:prstGeom>
          <a:noFill/>
          <a:ln w="9525">
            <a:noFill/>
            <a:miter lim="800000"/>
            <a:headEnd/>
            <a:tailEnd/>
          </a:ln>
        </p:spPr>
        <p:txBody>
          <a:bodyPr wrap="none">
            <a:spAutoFit/>
          </a:bodyPr>
          <a:lstStyle/>
          <a:p>
            <a:r>
              <a:rPr lang="nl-BE" b="1">
                <a:latin typeface="Arial" charset="0"/>
                <a:cs typeface="Arial" charset="0"/>
              </a:rPr>
              <a:t>Verband tussen reliëf en aardbevingen en vulkanisme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323850" y="188913"/>
            <a:ext cx="2157413" cy="1143000"/>
          </a:xfrm>
        </p:spPr>
        <p:txBody>
          <a:bodyPr/>
          <a:lstStyle/>
          <a:p>
            <a:r>
              <a:rPr lang="nl-BE" smtClean="0">
                <a:latin typeface="Arial" charset="0"/>
                <a:cs typeface="Arial" charset="0"/>
              </a:rPr>
              <a:t>TAAK</a:t>
            </a:r>
          </a:p>
        </p:txBody>
      </p:sp>
      <p:sp>
        <p:nvSpPr>
          <p:cNvPr id="25603" name="Tekstvak 2"/>
          <p:cNvSpPr txBox="1">
            <a:spLocks noChangeArrowheads="1"/>
          </p:cNvSpPr>
          <p:nvPr/>
        </p:nvSpPr>
        <p:spPr bwMode="auto">
          <a:xfrm>
            <a:off x="323850" y="1412875"/>
            <a:ext cx="8532813" cy="4708525"/>
          </a:xfrm>
          <a:prstGeom prst="rect">
            <a:avLst/>
          </a:prstGeom>
          <a:noFill/>
          <a:ln w="9525">
            <a:noFill/>
            <a:miter lim="800000"/>
            <a:headEnd/>
            <a:tailEnd/>
          </a:ln>
        </p:spPr>
        <p:txBody>
          <a:bodyPr>
            <a:spAutoFit/>
          </a:bodyPr>
          <a:lstStyle/>
          <a:p>
            <a:pPr>
              <a:lnSpc>
                <a:spcPct val="150000"/>
              </a:lnSpc>
              <a:buFontTx/>
              <a:buChar char="-"/>
            </a:pPr>
            <a:r>
              <a:rPr lang="nl-BE" u="sng">
                <a:latin typeface="Arial" charset="0"/>
                <a:cs typeface="Arial" charset="0"/>
              </a:rPr>
              <a:t>Bergketens</a:t>
            </a:r>
            <a:r>
              <a:rPr lang="nl-BE">
                <a:latin typeface="Arial" charset="0"/>
                <a:cs typeface="Arial" charset="0"/>
              </a:rPr>
              <a:t> : Andes, Rocky Mountains, Atlas, Pyreneeën, Alpen, Apennijnen, Himalaya, Kaukasus, Hoogland van Iran.</a:t>
            </a:r>
          </a:p>
          <a:p>
            <a:endParaRPr lang="nl-BE">
              <a:latin typeface="Arial" charset="0"/>
              <a:cs typeface="Arial" charset="0"/>
            </a:endParaRPr>
          </a:p>
          <a:p>
            <a:pPr>
              <a:lnSpc>
                <a:spcPct val="150000"/>
              </a:lnSpc>
              <a:buFontTx/>
              <a:buChar char="-"/>
            </a:pPr>
            <a:r>
              <a:rPr lang="nl-BE" u="sng">
                <a:latin typeface="Arial" charset="0"/>
                <a:cs typeface="Arial" charset="0"/>
              </a:rPr>
              <a:t>Oceanische ruggen </a:t>
            </a:r>
            <a:r>
              <a:rPr lang="nl-BE">
                <a:latin typeface="Arial" charset="0"/>
                <a:cs typeface="Arial" charset="0"/>
              </a:rPr>
              <a:t>: Midden-Atlantische rug, Oost-Pacifische rug, Centraal-Indische rug, Westelijke Indische rug, Zuidoost-Indische rug.</a:t>
            </a:r>
          </a:p>
          <a:p>
            <a:endParaRPr lang="nl-BE">
              <a:latin typeface="Arial" charset="0"/>
              <a:cs typeface="Arial" charset="0"/>
            </a:endParaRPr>
          </a:p>
          <a:p>
            <a:pPr>
              <a:lnSpc>
                <a:spcPct val="150000"/>
              </a:lnSpc>
              <a:buFontTx/>
              <a:buChar char="-"/>
            </a:pPr>
            <a:r>
              <a:rPr lang="nl-BE" u="sng">
                <a:latin typeface="Arial" charset="0"/>
                <a:cs typeface="Arial" charset="0"/>
              </a:rPr>
              <a:t>Diepzeetroggen</a:t>
            </a:r>
            <a:r>
              <a:rPr lang="nl-BE">
                <a:latin typeface="Arial" charset="0"/>
                <a:cs typeface="Arial" charset="0"/>
              </a:rPr>
              <a:t> : Atacamatrog, Javatrog, Filipijnentrog, Japantrog, Marianentrog, Kurilentrog, Aleoetentrog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0"/>
            <a:ext cx="7772400" cy="1143000"/>
          </a:xfrm>
        </p:spPr>
        <p:txBody>
          <a:bodyPr/>
          <a:lstStyle/>
          <a:p>
            <a:pPr eaLnBrk="1" hangingPunct="1"/>
            <a:r>
              <a:rPr lang="nl-NL" smtClean="0">
                <a:latin typeface="Arial" charset="0"/>
                <a:cs typeface="Arial" charset="0"/>
              </a:rPr>
              <a:t>Reliëf van de wereld</a:t>
            </a:r>
          </a:p>
        </p:txBody>
      </p:sp>
      <p:pic>
        <p:nvPicPr>
          <p:cNvPr id="26627" name="Picture 3" descr="C:\Documents and Settings\Jeroen\Mijn documenten\Mijn afbeeldingen\wereldreliefkaart.jpg"/>
          <p:cNvPicPr>
            <a:picLocks noChangeAspect="1" noChangeArrowheads="1"/>
          </p:cNvPicPr>
          <p:nvPr/>
        </p:nvPicPr>
        <p:blipFill>
          <a:blip r:embed="rId2" cstate="print">
            <a:lum bright="-12000"/>
          </a:blip>
          <a:srcRect l="14491" t="7339" r="6396" b="5939"/>
          <a:stretch>
            <a:fillRect/>
          </a:stretch>
        </p:blipFill>
        <p:spPr bwMode="auto">
          <a:xfrm>
            <a:off x="0" y="1052513"/>
            <a:ext cx="9159875" cy="5572125"/>
          </a:xfrm>
          <a:prstGeom prst="rect">
            <a:avLst/>
          </a:prstGeom>
          <a:noFill/>
          <a:ln w="9525">
            <a:noFill/>
            <a:miter lim="800000"/>
            <a:headEnd/>
            <a:tailEnd/>
          </a:ln>
        </p:spPr>
      </p:pic>
      <p:sp>
        <p:nvSpPr>
          <p:cNvPr id="8" name="Vrije vorm 7"/>
          <p:cNvSpPr/>
          <p:nvPr/>
        </p:nvSpPr>
        <p:spPr>
          <a:xfrm>
            <a:off x="1350963" y="3752850"/>
            <a:ext cx="587375" cy="2051050"/>
          </a:xfrm>
          <a:custGeom>
            <a:avLst/>
            <a:gdLst>
              <a:gd name="connsiteX0" fmla="*/ 95535 w 586854"/>
              <a:gd name="connsiteY0" fmla="*/ 0 h 2050950"/>
              <a:gd name="connsiteX1" fmla="*/ 81887 w 586854"/>
              <a:gd name="connsiteY1" fmla="*/ 95535 h 2050950"/>
              <a:gd name="connsiteX2" fmla="*/ 54591 w 586854"/>
              <a:gd name="connsiteY2" fmla="*/ 177421 h 2050950"/>
              <a:gd name="connsiteX3" fmla="*/ 27296 w 586854"/>
              <a:gd name="connsiteY3" fmla="*/ 259308 h 2050950"/>
              <a:gd name="connsiteX4" fmla="*/ 13648 w 586854"/>
              <a:gd name="connsiteY4" fmla="*/ 300251 h 2050950"/>
              <a:gd name="connsiteX5" fmla="*/ 0 w 586854"/>
              <a:gd name="connsiteY5" fmla="*/ 368490 h 2050950"/>
              <a:gd name="connsiteX6" fmla="*/ 13648 w 586854"/>
              <a:gd name="connsiteY6" fmla="*/ 586854 h 2050950"/>
              <a:gd name="connsiteX7" fmla="*/ 27296 w 586854"/>
              <a:gd name="connsiteY7" fmla="*/ 627797 h 2050950"/>
              <a:gd name="connsiteX8" fmla="*/ 109182 w 586854"/>
              <a:gd name="connsiteY8" fmla="*/ 655093 h 2050950"/>
              <a:gd name="connsiteX9" fmla="*/ 150126 w 586854"/>
              <a:gd name="connsiteY9" fmla="*/ 682388 h 2050950"/>
              <a:gd name="connsiteX10" fmla="*/ 204717 w 586854"/>
              <a:gd name="connsiteY10" fmla="*/ 764275 h 2050950"/>
              <a:gd name="connsiteX11" fmla="*/ 232012 w 586854"/>
              <a:gd name="connsiteY11" fmla="*/ 805218 h 2050950"/>
              <a:gd name="connsiteX12" fmla="*/ 286603 w 586854"/>
              <a:gd name="connsiteY12" fmla="*/ 887105 h 2050950"/>
              <a:gd name="connsiteX13" fmla="*/ 300251 w 586854"/>
              <a:gd name="connsiteY13" fmla="*/ 928048 h 2050950"/>
              <a:gd name="connsiteX14" fmla="*/ 341194 w 586854"/>
              <a:gd name="connsiteY14" fmla="*/ 955344 h 2050950"/>
              <a:gd name="connsiteX15" fmla="*/ 354842 w 586854"/>
              <a:gd name="connsiteY15" fmla="*/ 1037230 h 2050950"/>
              <a:gd name="connsiteX16" fmla="*/ 382138 w 586854"/>
              <a:gd name="connsiteY16" fmla="*/ 1146412 h 2050950"/>
              <a:gd name="connsiteX17" fmla="*/ 409433 w 586854"/>
              <a:gd name="connsiteY17" fmla="*/ 1228299 h 2050950"/>
              <a:gd name="connsiteX18" fmla="*/ 423081 w 586854"/>
              <a:gd name="connsiteY18" fmla="*/ 1269242 h 2050950"/>
              <a:gd name="connsiteX19" fmla="*/ 409433 w 586854"/>
              <a:gd name="connsiteY19" fmla="*/ 1433015 h 2050950"/>
              <a:gd name="connsiteX20" fmla="*/ 395785 w 586854"/>
              <a:gd name="connsiteY20" fmla="*/ 1528550 h 2050950"/>
              <a:gd name="connsiteX21" fmla="*/ 409433 w 586854"/>
              <a:gd name="connsiteY21" fmla="*/ 1733266 h 2050950"/>
              <a:gd name="connsiteX22" fmla="*/ 436729 w 586854"/>
              <a:gd name="connsiteY22" fmla="*/ 1842448 h 2050950"/>
              <a:gd name="connsiteX23" fmla="*/ 491320 w 586854"/>
              <a:gd name="connsiteY23" fmla="*/ 1924335 h 2050950"/>
              <a:gd name="connsiteX24" fmla="*/ 545911 w 586854"/>
              <a:gd name="connsiteY24" fmla="*/ 2006221 h 2050950"/>
              <a:gd name="connsiteX25" fmla="*/ 586854 w 586854"/>
              <a:gd name="connsiteY25" fmla="*/ 2047165 h 205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6854" h="2050950">
                <a:moveTo>
                  <a:pt x="95535" y="0"/>
                </a:moveTo>
                <a:cubicBezTo>
                  <a:pt x="90986" y="31845"/>
                  <a:pt x="89120" y="64191"/>
                  <a:pt x="81887" y="95535"/>
                </a:cubicBezTo>
                <a:cubicBezTo>
                  <a:pt x="75417" y="123570"/>
                  <a:pt x="63689" y="150126"/>
                  <a:pt x="54591" y="177421"/>
                </a:cubicBezTo>
                <a:lnTo>
                  <a:pt x="27296" y="259308"/>
                </a:lnTo>
                <a:cubicBezTo>
                  <a:pt x="22747" y="272956"/>
                  <a:pt x="16469" y="286144"/>
                  <a:pt x="13648" y="300251"/>
                </a:cubicBezTo>
                <a:lnTo>
                  <a:pt x="0" y="368490"/>
                </a:lnTo>
                <a:cubicBezTo>
                  <a:pt x="4549" y="441278"/>
                  <a:pt x="6013" y="514325"/>
                  <a:pt x="13648" y="586854"/>
                </a:cubicBezTo>
                <a:cubicBezTo>
                  <a:pt x="15154" y="601161"/>
                  <a:pt x="15590" y="619435"/>
                  <a:pt x="27296" y="627797"/>
                </a:cubicBezTo>
                <a:cubicBezTo>
                  <a:pt x="50709" y="644520"/>
                  <a:pt x="85242" y="639134"/>
                  <a:pt x="109182" y="655093"/>
                </a:cubicBezTo>
                <a:lnTo>
                  <a:pt x="150126" y="682388"/>
                </a:lnTo>
                <a:lnTo>
                  <a:pt x="204717" y="764275"/>
                </a:lnTo>
                <a:cubicBezTo>
                  <a:pt x="213815" y="777923"/>
                  <a:pt x="226825" y="789657"/>
                  <a:pt x="232012" y="805218"/>
                </a:cubicBezTo>
                <a:cubicBezTo>
                  <a:pt x="251763" y="864472"/>
                  <a:pt x="235487" y="835989"/>
                  <a:pt x="286603" y="887105"/>
                </a:cubicBezTo>
                <a:cubicBezTo>
                  <a:pt x="291152" y="900753"/>
                  <a:pt x="291264" y="916814"/>
                  <a:pt x="300251" y="928048"/>
                </a:cubicBezTo>
                <a:cubicBezTo>
                  <a:pt x="310498" y="940856"/>
                  <a:pt x="333859" y="940673"/>
                  <a:pt x="341194" y="955344"/>
                </a:cubicBezTo>
                <a:cubicBezTo>
                  <a:pt x="353569" y="980094"/>
                  <a:pt x="349044" y="1010172"/>
                  <a:pt x="354842" y="1037230"/>
                </a:cubicBezTo>
                <a:cubicBezTo>
                  <a:pt x="362702" y="1073911"/>
                  <a:pt x="370275" y="1110823"/>
                  <a:pt x="382138" y="1146412"/>
                </a:cubicBezTo>
                <a:lnTo>
                  <a:pt x="409433" y="1228299"/>
                </a:lnTo>
                <a:lnTo>
                  <a:pt x="423081" y="1269242"/>
                </a:lnTo>
                <a:cubicBezTo>
                  <a:pt x="418532" y="1323833"/>
                  <a:pt x="415168" y="1378536"/>
                  <a:pt x="409433" y="1433015"/>
                </a:cubicBezTo>
                <a:cubicBezTo>
                  <a:pt x="406065" y="1465007"/>
                  <a:pt x="395785" y="1496382"/>
                  <a:pt x="395785" y="1528550"/>
                </a:cubicBezTo>
                <a:cubicBezTo>
                  <a:pt x="395785" y="1596940"/>
                  <a:pt x="402628" y="1665215"/>
                  <a:pt x="409433" y="1733266"/>
                </a:cubicBezTo>
                <a:cubicBezTo>
                  <a:pt x="410909" y="1748023"/>
                  <a:pt x="425044" y="1821415"/>
                  <a:pt x="436729" y="1842448"/>
                </a:cubicBezTo>
                <a:cubicBezTo>
                  <a:pt x="452661" y="1871125"/>
                  <a:pt x="473123" y="1897039"/>
                  <a:pt x="491320" y="1924335"/>
                </a:cubicBezTo>
                <a:lnTo>
                  <a:pt x="545911" y="2006221"/>
                </a:lnTo>
                <a:cubicBezTo>
                  <a:pt x="575730" y="2050950"/>
                  <a:pt x="556803" y="2047165"/>
                  <a:pt x="586854" y="2047165"/>
                </a:cubicBezTo>
              </a:path>
            </a:pathLst>
          </a:custGeom>
          <a:ln w="1016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9" name="Vrije vorm 8"/>
          <p:cNvSpPr/>
          <p:nvPr/>
        </p:nvSpPr>
        <p:spPr>
          <a:xfrm>
            <a:off x="539750" y="1773238"/>
            <a:ext cx="100013" cy="1187450"/>
          </a:xfrm>
          <a:custGeom>
            <a:avLst/>
            <a:gdLst>
              <a:gd name="connsiteX0" fmla="*/ 18883 w 100770"/>
              <a:gd name="connsiteY0" fmla="*/ 0 h 1187355"/>
              <a:gd name="connsiteX1" fmla="*/ 32531 w 100770"/>
              <a:gd name="connsiteY1" fmla="*/ 40943 h 1187355"/>
              <a:gd name="connsiteX2" fmla="*/ 73474 w 100770"/>
              <a:gd name="connsiteY2" fmla="*/ 218364 h 1187355"/>
              <a:gd name="connsiteX3" fmla="*/ 87122 w 100770"/>
              <a:gd name="connsiteY3" fmla="*/ 313898 h 1187355"/>
              <a:gd name="connsiteX4" fmla="*/ 100770 w 100770"/>
              <a:gd name="connsiteY4" fmla="*/ 395785 h 1187355"/>
              <a:gd name="connsiteX5" fmla="*/ 87122 w 100770"/>
              <a:gd name="connsiteY5" fmla="*/ 559558 h 1187355"/>
              <a:gd name="connsiteX6" fmla="*/ 73474 w 100770"/>
              <a:gd name="connsiteY6" fmla="*/ 600501 h 1187355"/>
              <a:gd name="connsiteX7" fmla="*/ 32531 w 100770"/>
              <a:gd name="connsiteY7" fmla="*/ 968991 h 1187355"/>
              <a:gd name="connsiteX8" fmla="*/ 18883 w 100770"/>
              <a:gd name="connsiteY8" fmla="*/ 1009934 h 1187355"/>
              <a:gd name="connsiteX9" fmla="*/ 5235 w 100770"/>
              <a:gd name="connsiteY9" fmla="*/ 1187355 h 118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70" h="1187355">
                <a:moveTo>
                  <a:pt x="18883" y="0"/>
                </a:moveTo>
                <a:cubicBezTo>
                  <a:pt x="23432" y="13648"/>
                  <a:pt x="28746" y="27064"/>
                  <a:pt x="32531" y="40943"/>
                </a:cubicBezTo>
                <a:cubicBezTo>
                  <a:pt x="46197" y="91049"/>
                  <a:pt x="64377" y="163784"/>
                  <a:pt x="73474" y="218364"/>
                </a:cubicBezTo>
                <a:cubicBezTo>
                  <a:pt x="78762" y="250094"/>
                  <a:pt x="82231" y="282104"/>
                  <a:pt x="87122" y="313898"/>
                </a:cubicBezTo>
                <a:cubicBezTo>
                  <a:pt x="91330" y="341248"/>
                  <a:pt x="96221" y="368489"/>
                  <a:pt x="100770" y="395785"/>
                </a:cubicBezTo>
                <a:cubicBezTo>
                  <a:pt x="96221" y="450376"/>
                  <a:pt x="94362" y="505258"/>
                  <a:pt x="87122" y="559558"/>
                </a:cubicBezTo>
                <a:cubicBezTo>
                  <a:pt x="85221" y="573818"/>
                  <a:pt x="75188" y="586218"/>
                  <a:pt x="73474" y="600501"/>
                </a:cubicBezTo>
                <a:cubicBezTo>
                  <a:pt x="59338" y="718305"/>
                  <a:pt x="62366" y="849652"/>
                  <a:pt x="32531" y="968991"/>
                </a:cubicBezTo>
                <a:cubicBezTo>
                  <a:pt x="29042" y="982947"/>
                  <a:pt x="23432" y="996286"/>
                  <a:pt x="18883" y="1009934"/>
                </a:cubicBezTo>
                <a:cubicBezTo>
                  <a:pt x="0" y="1123232"/>
                  <a:pt x="5235" y="1064149"/>
                  <a:pt x="5235" y="1187355"/>
                </a:cubicBezTo>
              </a:path>
            </a:pathLst>
          </a:custGeom>
          <a:ln w="1905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10" name="Vrije vorm 9"/>
          <p:cNvSpPr/>
          <p:nvPr/>
        </p:nvSpPr>
        <p:spPr>
          <a:xfrm>
            <a:off x="3419475" y="2781300"/>
            <a:ext cx="396875" cy="193675"/>
          </a:xfrm>
          <a:custGeom>
            <a:avLst/>
            <a:gdLst>
              <a:gd name="connsiteX0" fmla="*/ 0 w 395785"/>
              <a:gd name="connsiteY0" fmla="*/ 191068 h 194364"/>
              <a:gd name="connsiteX1" fmla="*/ 150125 w 395785"/>
              <a:gd name="connsiteY1" fmla="*/ 150125 h 194364"/>
              <a:gd name="connsiteX2" fmla="*/ 177421 w 395785"/>
              <a:gd name="connsiteY2" fmla="*/ 109182 h 194364"/>
              <a:gd name="connsiteX3" fmla="*/ 259307 w 395785"/>
              <a:gd name="connsiteY3" fmla="*/ 81886 h 194364"/>
              <a:gd name="connsiteX4" fmla="*/ 286603 w 395785"/>
              <a:gd name="connsiteY4" fmla="*/ 40943 h 194364"/>
              <a:gd name="connsiteX5" fmla="*/ 382137 w 395785"/>
              <a:gd name="connsiteY5" fmla="*/ 13647 h 194364"/>
              <a:gd name="connsiteX6" fmla="*/ 395785 w 395785"/>
              <a:gd name="connsiteY6" fmla="*/ 0 h 19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785" h="194364">
                <a:moveTo>
                  <a:pt x="0" y="191068"/>
                </a:moveTo>
                <a:cubicBezTo>
                  <a:pt x="64589" y="182995"/>
                  <a:pt x="105886" y="194364"/>
                  <a:pt x="150125" y="150125"/>
                </a:cubicBezTo>
                <a:cubicBezTo>
                  <a:pt x="161723" y="138527"/>
                  <a:pt x="163512" y="117875"/>
                  <a:pt x="177421" y="109182"/>
                </a:cubicBezTo>
                <a:cubicBezTo>
                  <a:pt x="201819" y="93933"/>
                  <a:pt x="259307" y="81886"/>
                  <a:pt x="259307" y="81886"/>
                </a:cubicBezTo>
                <a:cubicBezTo>
                  <a:pt x="268406" y="68238"/>
                  <a:pt x="273795" y="51190"/>
                  <a:pt x="286603" y="40943"/>
                </a:cubicBezTo>
                <a:cubicBezTo>
                  <a:pt x="296529" y="33002"/>
                  <a:pt x="377232" y="15609"/>
                  <a:pt x="382137" y="13647"/>
                </a:cubicBezTo>
                <a:cubicBezTo>
                  <a:pt x="388110" y="11258"/>
                  <a:pt x="391236" y="4549"/>
                  <a:pt x="395785" y="0"/>
                </a:cubicBezTo>
              </a:path>
            </a:pathLst>
          </a:custGeom>
          <a:ln w="1016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11" name="Vrije vorm 10"/>
          <p:cNvSpPr/>
          <p:nvPr/>
        </p:nvSpPr>
        <p:spPr>
          <a:xfrm>
            <a:off x="3752850" y="2387600"/>
            <a:ext cx="161925" cy="60325"/>
          </a:xfrm>
          <a:custGeom>
            <a:avLst/>
            <a:gdLst>
              <a:gd name="connsiteX0" fmla="*/ 0 w 161090"/>
              <a:gd name="connsiteY0" fmla="*/ 81 h 58988"/>
              <a:gd name="connsiteX1" fmla="*/ 81887 w 161090"/>
              <a:gd name="connsiteY1" fmla="*/ 13729 h 58988"/>
              <a:gd name="connsiteX2" fmla="*/ 109182 w 161090"/>
              <a:gd name="connsiteY2" fmla="*/ 54672 h 58988"/>
            </a:gdLst>
            <a:ahLst/>
            <a:cxnLst>
              <a:cxn ang="0">
                <a:pos x="connsiteX0" y="connsiteY0"/>
              </a:cxn>
              <a:cxn ang="0">
                <a:pos x="connsiteX1" y="connsiteY1"/>
              </a:cxn>
              <a:cxn ang="0">
                <a:pos x="connsiteX2" y="connsiteY2"/>
              </a:cxn>
            </a:cxnLst>
            <a:rect l="l" t="t" r="r" b="b"/>
            <a:pathLst>
              <a:path w="161090" h="58988">
                <a:moveTo>
                  <a:pt x="0" y="81"/>
                </a:moveTo>
                <a:cubicBezTo>
                  <a:pt x="27296" y="4630"/>
                  <a:pt x="57861" y="0"/>
                  <a:pt x="81887" y="13729"/>
                </a:cubicBezTo>
                <a:cubicBezTo>
                  <a:pt x="161090" y="58988"/>
                  <a:pt x="60875" y="54672"/>
                  <a:pt x="109182" y="54672"/>
                </a:cubicBezTo>
              </a:path>
            </a:pathLst>
          </a:custGeom>
          <a:ln w="508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12" name="Vrije vorm 11"/>
          <p:cNvSpPr/>
          <p:nvPr/>
        </p:nvSpPr>
        <p:spPr>
          <a:xfrm>
            <a:off x="3984625" y="2265363"/>
            <a:ext cx="177800" cy="53975"/>
          </a:xfrm>
          <a:custGeom>
            <a:avLst/>
            <a:gdLst>
              <a:gd name="connsiteX0" fmla="*/ 0 w 177421"/>
              <a:gd name="connsiteY0" fmla="*/ 54591 h 54591"/>
              <a:gd name="connsiteX1" fmla="*/ 81887 w 177421"/>
              <a:gd name="connsiteY1" fmla="*/ 27296 h 54591"/>
              <a:gd name="connsiteX2" fmla="*/ 177421 w 177421"/>
              <a:gd name="connsiteY2" fmla="*/ 0 h 54591"/>
            </a:gdLst>
            <a:ahLst/>
            <a:cxnLst>
              <a:cxn ang="0">
                <a:pos x="connsiteX0" y="connsiteY0"/>
              </a:cxn>
              <a:cxn ang="0">
                <a:pos x="connsiteX1" y="connsiteY1"/>
              </a:cxn>
              <a:cxn ang="0">
                <a:pos x="connsiteX2" y="connsiteY2"/>
              </a:cxn>
            </a:cxnLst>
            <a:rect l="l" t="t" r="r" b="b"/>
            <a:pathLst>
              <a:path w="177421" h="54591">
                <a:moveTo>
                  <a:pt x="0" y="54591"/>
                </a:moveTo>
                <a:cubicBezTo>
                  <a:pt x="27296" y="45493"/>
                  <a:pt x="53674" y="32939"/>
                  <a:pt x="81887" y="27296"/>
                </a:cubicBezTo>
                <a:cubicBezTo>
                  <a:pt x="160101" y="11653"/>
                  <a:pt x="129378" y="24022"/>
                  <a:pt x="177421" y="0"/>
                </a:cubicBezTo>
              </a:path>
            </a:pathLst>
          </a:custGeom>
          <a:ln w="508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13" name="Vrije vorm 12"/>
          <p:cNvSpPr/>
          <p:nvPr/>
        </p:nvSpPr>
        <p:spPr>
          <a:xfrm>
            <a:off x="4108450" y="2347913"/>
            <a:ext cx="163513" cy="163512"/>
          </a:xfrm>
          <a:custGeom>
            <a:avLst/>
            <a:gdLst>
              <a:gd name="connsiteX0" fmla="*/ 0 w 163773"/>
              <a:gd name="connsiteY0" fmla="*/ 0 h 163773"/>
              <a:gd name="connsiteX1" fmla="*/ 40943 w 163773"/>
              <a:gd name="connsiteY1" fmla="*/ 40943 h 163773"/>
              <a:gd name="connsiteX2" fmla="*/ 81887 w 163773"/>
              <a:gd name="connsiteY2" fmla="*/ 54591 h 163773"/>
              <a:gd name="connsiteX3" fmla="*/ 136478 w 163773"/>
              <a:gd name="connsiteY3" fmla="*/ 136478 h 163773"/>
              <a:gd name="connsiteX4" fmla="*/ 163773 w 163773"/>
              <a:gd name="connsiteY4" fmla="*/ 163773 h 163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73" h="163773">
                <a:moveTo>
                  <a:pt x="0" y="0"/>
                </a:moveTo>
                <a:cubicBezTo>
                  <a:pt x="13648" y="13648"/>
                  <a:pt x="24884" y="30237"/>
                  <a:pt x="40943" y="40943"/>
                </a:cubicBezTo>
                <a:cubicBezTo>
                  <a:pt x="52913" y="48923"/>
                  <a:pt x="71714" y="44418"/>
                  <a:pt x="81887" y="54591"/>
                </a:cubicBezTo>
                <a:cubicBezTo>
                  <a:pt x="105084" y="77788"/>
                  <a:pt x="113281" y="113281"/>
                  <a:pt x="136478" y="136478"/>
                </a:cubicBezTo>
                <a:lnTo>
                  <a:pt x="163773" y="163773"/>
                </a:lnTo>
              </a:path>
            </a:pathLst>
          </a:custGeom>
          <a:ln w="508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14" name="Vrije vorm 13"/>
          <p:cNvSpPr/>
          <p:nvPr/>
        </p:nvSpPr>
        <p:spPr>
          <a:xfrm>
            <a:off x="4598988" y="2511425"/>
            <a:ext cx="2347912" cy="314325"/>
          </a:xfrm>
          <a:custGeom>
            <a:avLst/>
            <a:gdLst>
              <a:gd name="connsiteX0" fmla="*/ 0 w 2347414"/>
              <a:gd name="connsiteY0" fmla="*/ 0 h 313899"/>
              <a:gd name="connsiteX1" fmla="*/ 136477 w 2347414"/>
              <a:gd name="connsiteY1" fmla="*/ 27296 h 313899"/>
              <a:gd name="connsiteX2" fmla="*/ 286603 w 2347414"/>
              <a:gd name="connsiteY2" fmla="*/ 54591 h 313899"/>
              <a:gd name="connsiteX3" fmla="*/ 436728 w 2347414"/>
              <a:gd name="connsiteY3" fmla="*/ 95534 h 313899"/>
              <a:gd name="connsiteX4" fmla="*/ 545910 w 2347414"/>
              <a:gd name="connsiteY4" fmla="*/ 163773 h 313899"/>
              <a:gd name="connsiteX5" fmla="*/ 586853 w 2347414"/>
              <a:gd name="connsiteY5" fmla="*/ 177421 h 313899"/>
              <a:gd name="connsiteX6" fmla="*/ 777922 w 2347414"/>
              <a:gd name="connsiteY6" fmla="*/ 204716 h 313899"/>
              <a:gd name="connsiteX7" fmla="*/ 1173707 w 2347414"/>
              <a:gd name="connsiteY7" fmla="*/ 232012 h 313899"/>
              <a:gd name="connsiteX8" fmla="*/ 1310185 w 2347414"/>
              <a:gd name="connsiteY8" fmla="*/ 218364 h 313899"/>
              <a:gd name="connsiteX9" fmla="*/ 1405719 w 2347414"/>
              <a:gd name="connsiteY9" fmla="*/ 232012 h 313899"/>
              <a:gd name="connsiteX10" fmla="*/ 1610435 w 2347414"/>
              <a:gd name="connsiteY10" fmla="*/ 245660 h 313899"/>
              <a:gd name="connsiteX11" fmla="*/ 1869743 w 2347414"/>
              <a:gd name="connsiteY11" fmla="*/ 272955 h 313899"/>
              <a:gd name="connsiteX12" fmla="*/ 1951629 w 2347414"/>
              <a:gd name="connsiteY12" fmla="*/ 286603 h 313899"/>
              <a:gd name="connsiteX13" fmla="*/ 2074459 w 2347414"/>
              <a:gd name="connsiteY13" fmla="*/ 300251 h 313899"/>
              <a:gd name="connsiteX14" fmla="*/ 2169994 w 2347414"/>
              <a:gd name="connsiteY14" fmla="*/ 313899 h 313899"/>
              <a:gd name="connsiteX15" fmla="*/ 2347414 w 2347414"/>
              <a:gd name="connsiteY15" fmla="*/ 300251 h 31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7414" h="313899">
                <a:moveTo>
                  <a:pt x="0" y="0"/>
                </a:moveTo>
                <a:cubicBezTo>
                  <a:pt x="160488" y="26749"/>
                  <a:pt x="14302" y="147"/>
                  <a:pt x="136477" y="27296"/>
                </a:cubicBezTo>
                <a:cubicBezTo>
                  <a:pt x="193684" y="40009"/>
                  <a:pt x="227365" y="44718"/>
                  <a:pt x="286603" y="54591"/>
                </a:cubicBezTo>
                <a:cubicBezTo>
                  <a:pt x="390495" y="89223"/>
                  <a:pt x="340276" y="76245"/>
                  <a:pt x="436728" y="95534"/>
                </a:cubicBezTo>
                <a:cubicBezTo>
                  <a:pt x="670140" y="212242"/>
                  <a:pt x="297863" y="22031"/>
                  <a:pt x="545910" y="163773"/>
                </a:cubicBezTo>
                <a:cubicBezTo>
                  <a:pt x="558400" y="170910"/>
                  <a:pt x="572897" y="173932"/>
                  <a:pt x="586853" y="177421"/>
                </a:cubicBezTo>
                <a:cubicBezTo>
                  <a:pt x="651968" y="193700"/>
                  <a:pt x="709323" y="198183"/>
                  <a:pt x="777922" y="204716"/>
                </a:cubicBezTo>
                <a:cubicBezTo>
                  <a:pt x="940134" y="220164"/>
                  <a:pt x="998400" y="221700"/>
                  <a:pt x="1173707" y="232012"/>
                </a:cubicBezTo>
                <a:cubicBezTo>
                  <a:pt x="1219200" y="227463"/>
                  <a:pt x="1264465" y="218364"/>
                  <a:pt x="1310185" y="218364"/>
                </a:cubicBezTo>
                <a:cubicBezTo>
                  <a:pt x="1342353" y="218364"/>
                  <a:pt x="1373683" y="229100"/>
                  <a:pt x="1405719" y="232012"/>
                </a:cubicBezTo>
                <a:cubicBezTo>
                  <a:pt x="1473828" y="238204"/>
                  <a:pt x="1542196" y="241111"/>
                  <a:pt x="1610435" y="245660"/>
                </a:cubicBezTo>
                <a:cubicBezTo>
                  <a:pt x="1725947" y="284164"/>
                  <a:pt x="1609747" y="249319"/>
                  <a:pt x="1869743" y="272955"/>
                </a:cubicBezTo>
                <a:cubicBezTo>
                  <a:pt x="1897301" y="275460"/>
                  <a:pt x="1924200" y="282946"/>
                  <a:pt x="1951629" y="286603"/>
                </a:cubicBezTo>
                <a:cubicBezTo>
                  <a:pt x="1992463" y="292048"/>
                  <a:pt x="2033582" y="295141"/>
                  <a:pt x="2074459" y="300251"/>
                </a:cubicBezTo>
                <a:cubicBezTo>
                  <a:pt x="2106379" y="304241"/>
                  <a:pt x="2138149" y="309350"/>
                  <a:pt x="2169994" y="313899"/>
                </a:cubicBezTo>
                <a:lnTo>
                  <a:pt x="2347414" y="300251"/>
                </a:lnTo>
              </a:path>
            </a:pathLst>
          </a:custGeom>
          <a:ln w="1016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15" name="Vrije vorm 14"/>
          <p:cNvSpPr/>
          <p:nvPr/>
        </p:nvSpPr>
        <p:spPr>
          <a:xfrm>
            <a:off x="2443163" y="2374900"/>
            <a:ext cx="1282700" cy="3425825"/>
          </a:xfrm>
          <a:custGeom>
            <a:avLst/>
            <a:gdLst>
              <a:gd name="connsiteX0" fmla="*/ 614150 w 1282890"/>
              <a:gd name="connsiteY0" fmla="*/ 0 h 3425589"/>
              <a:gd name="connsiteX1" fmla="*/ 532263 w 1282890"/>
              <a:gd name="connsiteY1" fmla="*/ 54591 h 3425589"/>
              <a:gd name="connsiteX2" fmla="*/ 423081 w 1282890"/>
              <a:gd name="connsiteY2" fmla="*/ 218365 h 3425589"/>
              <a:gd name="connsiteX3" fmla="*/ 395785 w 1282890"/>
              <a:gd name="connsiteY3" fmla="*/ 259308 h 3425589"/>
              <a:gd name="connsiteX4" fmla="*/ 368490 w 1282890"/>
              <a:gd name="connsiteY4" fmla="*/ 300251 h 3425589"/>
              <a:gd name="connsiteX5" fmla="*/ 327547 w 1282890"/>
              <a:gd name="connsiteY5" fmla="*/ 327547 h 3425589"/>
              <a:gd name="connsiteX6" fmla="*/ 272955 w 1282890"/>
              <a:gd name="connsiteY6" fmla="*/ 382138 h 3425589"/>
              <a:gd name="connsiteX7" fmla="*/ 259308 w 1282890"/>
              <a:gd name="connsiteY7" fmla="*/ 423081 h 3425589"/>
              <a:gd name="connsiteX8" fmla="*/ 218364 w 1282890"/>
              <a:gd name="connsiteY8" fmla="*/ 464024 h 3425589"/>
              <a:gd name="connsiteX9" fmla="*/ 163773 w 1282890"/>
              <a:gd name="connsiteY9" fmla="*/ 545911 h 3425589"/>
              <a:gd name="connsiteX10" fmla="*/ 136478 w 1282890"/>
              <a:gd name="connsiteY10" fmla="*/ 586854 h 3425589"/>
              <a:gd name="connsiteX11" fmla="*/ 122830 w 1282890"/>
              <a:gd name="connsiteY11" fmla="*/ 627797 h 3425589"/>
              <a:gd name="connsiteX12" fmla="*/ 95535 w 1282890"/>
              <a:gd name="connsiteY12" fmla="*/ 668741 h 3425589"/>
              <a:gd name="connsiteX13" fmla="*/ 81887 w 1282890"/>
              <a:gd name="connsiteY13" fmla="*/ 709684 h 3425589"/>
              <a:gd name="connsiteX14" fmla="*/ 27296 w 1282890"/>
              <a:gd name="connsiteY14" fmla="*/ 791571 h 3425589"/>
              <a:gd name="connsiteX15" fmla="*/ 0 w 1282890"/>
              <a:gd name="connsiteY15" fmla="*/ 873457 h 3425589"/>
              <a:gd name="connsiteX16" fmla="*/ 13648 w 1282890"/>
              <a:gd name="connsiteY16" fmla="*/ 1050878 h 3425589"/>
              <a:gd name="connsiteX17" fmla="*/ 54591 w 1282890"/>
              <a:gd name="connsiteY17" fmla="*/ 1132765 h 3425589"/>
              <a:gd name="connsiteX18" fmla="*/ 68239 w 1282890"/>
              <a:gd name="connsiteY18" fmla="*/ 1173708 h 3425589"/>
              <a:gd name="connsiteX19" fmla="*/ 109182 w 1282890"/>
              <a:gd name="connsiteY19" fmla="*/ 1201003 h 3425589"/>
              <a:gd name="connsiteX20" fmla="*/ 204717 w 1282890"/>
              <a:gd name="connsiteY20" fmla="*/ 1255594 h 3425589"/>
              <a:gd name="connsiteX21" fmla="*/ 286603 w 1282890"/>
              <a:gd name="connsiteY21" fmla="*/ 1310186 h 3425589"/>
              <a:gd name="connsiteX22" fmla="*/ 327547 w 1282890"/>
              <a:gd name="connsiteY22" fmla="*/ 1351129 h 3425589"/>
              <a:gd name="connsiteX23" fmla="*/ 382138 w 1282890"/>
              <a:gd name="connsiteY23" fmla="*/ 1378424 h 3425589"/>
              <a:gd name="connsiteX24" fmla="*/ 423081 w 1282890"/>
              <a:gd name="connsiteY24" fmla="*/ 1405720 h 3425589"/>
              <a:gd name="connsiteX25" fmla="*/ 477672 w 1282890"/>
              <a:gd name="connsiteY25" fmla="*/ 1487606 h 3425589"/>
              <a:gd name="connsiteX26" fmla="*/ 559558 w 1282890"/>
              <a:gd name="connsiteY26" fmla="*/ 1542197 h 3425589"/>
              <a:gd name="connsiteX27" fmla="*/ 600502 w 1282890"/>
              <a:gd name="connsiteY27" fmla="*/ 1569493 h 3425589"/>
              <a:gd name="connsiteX28" fmla="*/ 805218 w 1282890"/>
              <a:gd name="connsiteY28" fmla="*/ 1596789 h 3425589"/>
              <a:gd name="connsiteX29" fmla="*/ 900752 w 1282890"/>
              <a:gd name="connsiteY29" fmla="*/ 1678675 h 3425589"/>
              <a:gd name="connsiteX30" fmla="*/ 914400 w 1282890"/>
              <a:gd name="connsiteY30" fmla="*/ 1869744 h 3425589"/>
              <a:gd name="connsiteX31" fmla="*/ 941696 w 1282890"/>
              <a:gd name="connsiteY31" fmla="*/ 1951630 h 3425589"/>
              <a:gd name="connsiteX32" fmla="*/ 968991 w 1282890"/>
              <a:gd name="connsiteY32" fmla="*/ 2047165 h 3425589"/>
              <a:gd name="connsiteX33" fmla="*/ 982639 w 1282890"/>
              <a:gd name="connsiteY33" fmla="*/ 2456597 h 3425589"/>
              <a:gd name="connsiteX34" fmla="*/ 996287 w 1282890"/>
              <a:gd name="connsiteY34" fmla="*/ 2524836 h 3425589"/>
              <a:gd name="connsiteX35" fmla="*/ 1037230 w 1282890"/>
              <a:gd name="connsiteY35" fmla="*/ 2756848 h 3425589"/>
              <a:gd name="connsiteX36" fmla="*/ 1050878 w 1282890"/>
              <a:gd name="connsiteY36" fmla="*/ 2893326 h 3425589"/>
              <a:gd name="connsiteX37" fmla="*/ 1078173 w 1282890"/>
              <a:gd name="connsiteY37" fmla="*/ 3002508 h 3425589"/>
              <a:gd name="connsiteX38" fmla="*/ 1119117 w 1282890"/>
              <a:gd name="connsiteY38" fmla="*/ 3138986 h 3425589"/>
              <a:gd name="connsiteX39" fmla="*/ 1146412 w 1282890"/>
              <a:gd name="connsiteY39" fmla="*/ 3193577 h 3425589"/>
              <a:gd name="connsiteX40" fmla="*/ 1160060 w 1282890"/>
              <a:gd name="connsiteY40" fmla="*/ 3234520 h 3425589"/>
              <a:gd name="connsiteX41" fmla="*/ 1228299 w 1282890"/>
              <a:gd name="connsiteY41" fmla="*/ 3316406 h 3425589"/>
              <a:gd name="connsiteX42" fmla="*/ 1241947 w 1282890"/>
              <a:gd name="connsiteY42" fmla="*/ 3357350 h 3425589"/>
              <a:gd name="connsiteX43" fmla="*/ 1269242 w 1282890"/>
              <a:gd name="connsiteY43" fmla="*/ 3398293 h 3425589"/>
              <a:gd name="connsiteX44" fmla="*/ 1282890 w 1282890"/>
              <a:gd name="connsiteY44" fmla="*/ 3425589 h 342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282890" h="3425589">
                <a:moveTo>
                  <a:pt x="614150" y="0"/>
                </a:moveTo>
                <a:cubicBezTo>
                  <a:pt x="586854" y="18197"/>
                  <a:pt x="550460" y="27295"/>
                  <a:pt x="532263" y="54591"/>
                </a:cubicBezTo>
                <a:lnTo>
                  <a:pt x="423081" y="218365"/>
                </a:lnTo>
                <a:lnTo>
                  <a:pt x="395785" y="259308"/>
                </a:lnTo>
                <a:cubicBezTo>
                  <a:pt x="386687" y="272956"/>
                  <a:pt x="382138" y="291152"/>
                  <a:pt x="368490" y="300251"/>
                </a:cubicBezTo>
                <a:lnTo>
                  <a:pt x="327547" y="327547"/>
                </a:lnTo>
                <a:cubicBezTo>
                  <a:pt x="291152" y="436729"/>
                  <a:pt x="345745" y="309348"/>
                  <a:pt x="272955" y="382138"/>
                </a:cubicBezTo>
                <a:cubicBezTo>
                  <a:pt x="262783" y="392310"/>
                  <a:pt x="267288" y="411111"/>
                  <a:pt x="259308" y="423081"/>
                </a:cubicBezTo>
                <a:cubicBezTo>
                  <a:pt x="248602" y="439140"/>
                  <a:pt x="230214" y="448789"/>
                  <a:pt x="218364" y="464024"/>
                </a:cubicBezTo>
                <a:cubicBezTo>
                  <a:pt x="198223" y="489919"/>
                  <a:pt x="181970" y="518615"/>
                  <a:pt x="163773" y="545911"/>
                </a:cubicBezTo>
                <a:cubicBezTo>
                  <a:pt x="154675" y="559559"/>
                  <a:pt x="141665" y="571293"/>
                  <a:pt x="136478" y="586854"/>
                </a:cubicBezTo>
                <a:cubicBezTo>
                  <a:pt x="131929" y="600502"/>
                  <a:pt x="129264" y="614930"/>
                  <a:pt x="122830" y="627797"/>
                </a:cubicBezTo>
                <a:cubicBezTo>
                  <a:pt x="115495" y="642468"/>
                  <a:pt x="102870" y="654070"/>
                  <a:pt x="95535" y="668741"/>
                </a:cubicBezTo>
                <a:cubicBezTo>
                  <a:pt x="89101" y="681608"/>
                  <a:pt x="88873" y="697108"/>
                  <a:pt x="81887" y="709684"/>
                </a:cubicBezTo>
                <a:cubicBezTo>
                  <a:pt x="65955" y="738361"/>
                  <a:pt x="37670" y="760449"/>
                  <a:pt x="27296" y="791571"/>
                </a:cubicBezTo>
                <a:lnTo>
                  <a:pt x="0" y="873457"/>
                </a:lnTo>
                <a:cubicBezTo>
                  <a:pt x="4549" y="932597"/>
                  <a:pt x="6291" y="992021"/>
                  <a:pt x="13648" y="1050878"/>
                </a:cubicBezTo>
                <a:cubicBezTo>
                  <a:pt x="19365" y="1096613"/>
                  <a:pt x="34273" y="1092129"/>
                  <a:pt x="54591" y="1132765"/>
                </a:cubicBezTo>
                <a:cubicBezTo>
                  <a:pt x="61025" y="1145632"/>
                  <a:pt x="59252" y="1162475"/>
                  <a:pt x="68239" y="1173708"/>
                </a:cubicBezTo>
                <a:cubicBezTo>
                  <a:pt x="78486" y="1186516"/>
                  <a:pt x="95835" y="1191469"/>
                  <a:pt x="109182" y="1201003"/>
                </a:cubicBezTo>
                <a:cubicBezTo>
                  <a:pt x="181480" y="1252645"/>
                  <a:pt x="138274" y="1233448"/>
                  <a:pt x="204717" y="1255594"/>
                </a:cubicBezTo>
                <a:cubicBezTo>
                  <a:pt x="232012" y="1273791"/>
                  <a:pt x="263406" y="1286990"/>
                  <a:pt x="286603" y="1310186"/>
                </a:cubicBezTo>
                <a:cubicBezTo>
                  <a:pt x="300251" y="1323834"/>
                  <a:pt x="311841" y="1339911"/>
                  <a:pt x="327547" y="1351129"/>
                </a:cubicBezTo>
                <a:cubicBezTo>
                  <a:pt x="344102" y="1362954"/>
                  <a:pt x="364474" y="1368330"/>
                  <a:pt x="382138" y="1378424"/>
                </a:cubicBezTo>
                <a:cubicBezTo>
                  <a:pt x="396379" y="1386562"/>
                  <a:pt x="409433" y="1396621"/>
                  <a:pt x="423081" y="1405720"/>
                </a:cubicBezTo>
                <a:cubicBezTo>
                  <a:pt x="441278" y="1433015"/>
                  <a:pt x="450377" y="1469409"/>
                  <a:pt x="477672" y="1487606"/>
                </a:cubicBezTo>
                <a:lnTo>
                  <a:pt x="559558" y="1542197"/>
                </a:lnTo>
                <a:cubicBezTo>
                  <a:pt x="573206" y="1551296"/>
                  <a:pt x="584322" y="1566796"/>
                  <a:pt x="600502" y="1569493"/>
                </a:cubicBezTo>
                <a:cubicBezTo>
                  <a:pt x="723023" y="1589914"/>
                  <a:pt x="654885" y="1580085"/>
                  <a:pt x="805218" y="1596789"/>
                </a:cubicBezTo>
                <a:cubicBezTo>
                  <a:pt x="904899" y="1630015"/>
                  <a:pt x="880127" y="1596171"/>
                  <a:pt x="900752" y="1678675"/>
                </a:cubicBezTo>
                <a:cubicBezTo>
                  <a:pt x="905301" y="1742365"/>
                  <a:pt x="904928" y="1806599"/>
                  <a:pt x="914400" y="1869744"/>
                </a:cubicBezTo>
                <a:cubicBezTo>
                  <a:pt x="918668" y="1898198"/>
                  <a:pt x="934718" y="1923717"/>
                  <a:pt x="941696" y="1951630"/>
                </a:cubicBezTo>
                <a:cubicBezTo>
                  <a:pt x="958833" y="2020178"/>
                  <a:pt x="949413" y="1988426"/>
                  <a:pt x="968991" y="2047165"/>
                </a:cubicBezTo>
                <a:cubicBezTo>
                  <a:pt x="973540" y="2183642"/>
                  <a:pt x="974849" y="2320266"/>
                  <a:pt x="982639" y="2456597"/>
                </a:cubicBezTo>
                <a:cubicBezTo>
                  <a:pt x="983962" y="2479756"/>
                  <a:pt x="992669" y="2501923"/>
                  <a:pt x="996287" y="2524836"/>
                </a:cubicBezTo>
                <a:cubicBezTo>
                  <a:pt x="1031483" y="2747745"/>
                  <a:pt x="1001925" y="2650935"/>
                  <a:pt x="1037230" y="2756848"/>
                </a:cubicBezTo>
                <a:cubicBezTo>
                  <a:pt x="1041779" y="2802341"/>
                  <a:pt x="1044835" y="2848007"/>
                  <a:pt x="1050878" y="2893326"/>
                </a:cubicBezTo>
                <a:cubicBezTo>
                  <a:pt x="1061282" y="2971357"/>
                  <a:pt x="1060952" y="2942234"/>
                  <a:pt x="1078173" y="3002508"/>
                </a:cubicBezTo>
                <a:cubicBezTo>
                  <a:pt x="1091233" y="3048219"/>
                  <a:pt x="1097496" y="3095742"/>
                  <a:pt x="1119117" y="3138986"/>
                </a:cubicBezTo>
                <a:cubicBezTo>
                  <a:pt x="1128215" y="3157183"/>
                  <a:pt x="1138398" y="3174877"/>
                  <a:pt x="1146412" y="3193577"/>
                </a:cubicBezTo>
                <a:cubicBezTo>
                  <a:pt x="1152079" y="3206800"/>
                  <a:pt x="1153626" y="3221653"/>
                  <a:pt x="1160060" y="3234520"/>
                </a:cubicBezTo>
                <a:cubicBezTo>
                  <a:pt x="1179062" y="3272523"/>
                  <a:pt x="1198114" y="3286221"/>
                  <a:pt x="1228299" y="3316406"/>
                </a:cubicBezTo>
                <a:cubicBezTo>
                  <a:pt x="1232848" y="3330054"/>
                  <a:pt x="1235513" y="3344483"/>
                  <a:pt x="1241947" y="3357350"/>
                </a:cubicBezTo>
                <a:cubicBezTo>
                  <a:pt x="1249282" y="3372021"/>
                  <a:pt x="1260803" y="3384228"/>
                  <a:pt x="1269242" y="3398293"/>
                </a:cubicBezTo>
                <a:cubicBezTo>
                  <a:pt x="1274476" y="3407016"/>
                  <a:pt x="1278341" y="3416490"/>
                  <a:pt x="1282890" y="3425589"/>
                </a:cubicBezTo>
              </a:path>
            </a:pathLst>
          </a:custGeom>
          <a:ln w="1016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17" name="Vrije vorm 16"/>
          <p:cNvSpPr/>
          <p:nvPr/>
        </p:nvSpPr>
        <p:spPr>
          <a:xfrm>
            <a:off x="3862388" y="3481388"/>
            <a:ext cx="2143125" cy="2278062"/>
          </a:xfrm>
          <a:custGeom>
            <a:avLst/>
            <a:gdLst>
              <a:gd name="connsiteX0" fmla="*/ 1555845 w 2142699"/>
              <a:gd name="connsiteY0" fmla="*/ 11970 h 2277498"/>
              <a:gd name="connsiteX1" fmla="*/ 1637732 w 2142699"/>
              <a:gd name="connsiteY1" fmla="*/ 52913 h 2277498"/>
              <a:gd name="connsiteX2" fmla="*/ 1719618 w 2142699"/>
              <a:gd name="connsiteY2" fmla="*/ 93856 h 2277498"/>
              <a:gd name="connsiteX3" fmla="*/ 1787857 w 2142699"/>
              <a:gd name="connsiteY3" fmla="*/ 175743 h 2277498"/>
              <a:gd name="connsiteX4" fmla="*/ 1828800 w 2142699"/>
              <a:gd name="connsiteY4" fmla="*/ 230334 h 2277498"/>
              <a:gd name="connsiteX5" fmla="*/ 1869744 w 2142699"/>
              <a:gd name="connsiteY5" fmla="*/ 271277 h 2277498"/>
              <a:gd name="connsiteX6" fmla="*/ 1910687 w 2142699"/>
              <a:gd name="connsiteY6" fmla="*/ 325868 h 2277498"/>
              <a:gd name="connsiteX7" fmla="*/ 1992574 w 2142699"/>
              <a:gd name="connsiteY7" fmla="*/ 407755 h 2277498"/>
              <a:gd name="connsiteX8" fmla="*/ 2019869 w 2142699"/>
              <a:gd name="connsiteY8" fmla="*/ 448698 h 2277498"/>
              <a:gd name="connsiteX9" fmla="*/ 2047165 w 2142699"/>
              <a:gd name="connsiteY9" fmla="*/ 503289 h 2277498"/>
              <a:gd name="connsiteX10" fmla="*/ 2088108 w 2142699"/>
              <a:gd name="connsiteY10" fmla="*/ 557880 h 2277498"/>
              <a:gd name="connsiteX11" fmla="*/ 2101756 w 2142699"/>
              <a:gd name="connsiteY11" fmla="*/ 598824 h 2277498"/>
              <a:gd name="connsiteX12" fmla="*/ 2129051 w 2142699"/>
              <a:gd name="connsiteY12" fmla="*/ 967313 h 2277498"/>
              <a:gd name="connsiteX13" fmla="*/ 2142699 w 2142699"/>
              <a:gd name="connsiteY13" fmla="*/ 1090143 h 2277498"/>
              <a:gd name="connsiteX14" fmla="*/ 2101756 w 2142699"/>
              <a:gd name="connsiteY14" fmla="*/ 1240268 h 2277498"/>
              <a:gd name="connsiteX15" fmla="*/ 2088108 w 2142699"/>
              <a:gd name="connsiteY15" fmla="*/ 1281212 h 2277498"/>
              <a:gd name="connsiteX16" fmla="*/ 1965278 w 2142699"/>
              <a:gd name="connsiteY16" fmla="*/ 1390394 h 2277498"/>
              <a:gd name="connsiteX17" fmla="*/ 1924335 w 2142699"/>
              <a:gd name="connsiteY17" fmla="*/ 1404042 h 2277498"/>
              <a:gd name="connsiteX18" fmla="*/ 1883391 w 2142699"/>
              <a:gd name="connsiteY18" fmla="*/ 1444985 h 2277498"/>
              <a:gd name="connsiteX19" fmla="*/ 1801505 w 2142699"/>
              <a:gd name="connsiteY19" fmla="*/ 1485928 h 2277498"/>
              <a:gd name="connsiteX20" fmla="*/ 1760562 w 2142699"/>
              <a:gd name="connsiteY20" fmla="*/ 1526871 h 2277498"/>
              <a:gd name="connsiteX21" fmla="*/ 1733266 w 2142699"/>
              <a:gd name="connsiteY21" fmla="*/ 1567815 h 2277498"/>
              <a:gd name="connsiteX22" fmla="*/ 1678675 w 2142699"/>
              <a:gd name="connsiteY22" fmla="*/ 1581462 h 2277498"/>
              <a:gd name="connsiteX23" fmla="*/ 1637732 w 2142699"/>
              <a:gd name="connsiteY23" fmla="*/ 1608758 h 2277498"/>
              <a:gd name="connsiteX24" fmla="*/ 1596788 w 2142699"/>
              <a:gd name="connsiteY24" fmla="*/ 1649701 h 2277498"/>
              <a:gd name="connsiteX25" fmla="*/ 1514902 w 2142699"/>
              <a:gd name="connsiteY25" fmla="*/ 1676997 h 2277498"/>
              <a:gd name="connsiteX26" fmla="*/ 1473959 w 2142699"/>
              <a:gd name="connsiteY26" fmla="*/ 1704292 h 2277498"/>
              <a:gd name="connsiteX27" fmla="*/ 1433015 w 2142699"/>
              <a:gd name="connsiteY27" fmla="*/ 1745236 h 2277498"/>
              <a:gd name="connsiteX28" fmla="*/ 1392072 w 2142699"/>
              <a:gd name="connsiteY28" fmla="*/ 1758883 h 2277498"/>
              <a:gd name="connsiteX29" fmla="*/ 1310185 w 2142699"/>
              <a:gd name="connsiteY29" fmla="*/ 1813474 h 2277498"/>
              <a:gd name="connsiteX30" fmla="*/ 1228299 w 2142699"/>
              <a:gd name="connsiteY30" fmla="*/ 1868065 h 2277498"/>
              <a:gd name="connsiteX31" fmla="*/ 1132765 w 2142699"/>
              <a:gd name="connsiteY31" fmla="*/ 1909009 h 2277498"/>
              <a:gd name="connsiteX32" fmla="*/ 1091821 w 2142699"/>
              <a:gd name="connsiteY32" fmla="*/ 1949952 h 2277498"/>
              <a:gd name="connsiteX33" fmla="*/ 1064526 w 2142699"/>
              <a:gd name="connsiteY33" fmla="*/ 1990895 h 2277498"/>
              <a:gd name="connsiteX34" fmla="*/ 1023583 w 2142699"/>
              <a:gd name="connsiteY34" fmla="*/ 2004543 h 2277498"/>
              <a:gd name="connsiteX35" fmla="*/ 982639 w 2142699"/>
              <a:gd name="connsiteY35" fmla="*/ 2031839 h 2277498"/>
              <a:gd name="connsiteX36" fmla="*/ 900753 w 2142699"/>
              <a:gd name="connsiteY36" fmla="*/ 2059134 h 2277498"/>
              <a:gd name="connsiteX37" fmla="*/ 859809 w 2142699"/>
              <a:gd name="connsiteY37" fmla="*/ 2072782 h 2277498"/>
              <a:gd name="connsiteX38" fmla="*/ 805218 w 2142699"/>
              <a:gd name="connsiteY38" fmla="*/ 2154668 h 2277498"/>
              <a:gd name="connsiteX39" fmla="*/ 723332 w 2142699"/>
              <a:gd name="connsiteY39" fmla="*/ 2195612 h 2277498"/>
              <a:gd name="connsiteX40" fmla="*/ 682388 w 2142699"/>
              <a:gd name="connsiteY40" fmla="*/ 2236555 h 2277498"/>
              <a:gd name="connsiteX41" fmla="*/ 600502 w 2142699"/>
              <a:gd name="connsiteY41" fmla="*/ 2277498 h 2277498"/>
              <a:gd name="connsiteX42" fmla="*/ 0 w 2142699"/>
              <a:gd name="connsiteY42" fmla="*/ 2263850 h 22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142699" h="2277498">
                <a:moveTo>
                  <a:pt x="1555845" y="11970"/>
                </a:moveTo>
                <a:cubicBezTo>
                  <a:pt x="1658756" y="46274"/>
                  <a:pt x="1531905" y="0"/>
                  <a:pt x="1637732" y="52913"/>
                </a:cubicBezTo>
                <a:cubicBezTo>
                  <a:pt x="1750735" y="109414"/>
                  <a:pt x="1602286" y="15636"/>
                  <a:pt x="1719618" y="93856"/>
                </a:cubicBezTo>
                <a:cubicBezTo>
                  <a:pt x="1778177" y="210972"/>
                  <a:pt x="1710695" y="98580"/>
                  <a:pt x="1787857" y="175743"/>
                </a:cubicBezTo>
                <a:cubicBezTo>
                  <a:pt x="1803941" y="191827"/>
                  <a:pt x="1813997" y="213064"/>
                  <a:pt x="1828800" y="230334"/>
                </a:cubicBezTo>
                <a:cubicBezTo>
                  <a:pt x="1841361" y="244988"/>
                  <a:pt x="1857183" y="256623"/>
                  <a:pt x="1869744" y="271277"/>
                </a:cubicBezTo>
                <a:cubicBezTo>
                  <a:pt x="1884547" y="288547"/>
                  <a:pt x="1895471" y="308961"/>
                  <a:pt x="1910687" y="325868"/>
                </a:cubicBezTo>
                <a:cubicBezTo>
                  <a:pt x="1936510" y="354561"/>
                  <a:pt x="1971162" y="375636"/>
                  <a:pt x="1992574" y="407755"/>
                </a:cubicBezTo>
                <a:cubicBezTo>
                  <a:pt x="2001672" y="421403"/>
                  <a:pt x="2011731" y="434457"/>
                  <a:pt x="2019869" y="448698"/>
                </a:cubicBezTo>
                <a:cubicBezTo>
                  <a:pt x="2029963" y="466362"/>
                  <a:pt x="2036382" y="486037"/>
                  <a:pt x="2047165" y="503289"/>
                </a:cubicBezTo>
                <a:cubicBezTo>
                  <a:pt x="2059220" y="522578"/>
                  <a:pt x="2074460" y="539683"/>
                  <a:pt x="2088108" y="557880"/>
                </a:cubicBezTo>
                <a:cubicBezTo>
                  <a:pt x="2092657" y="571528"/>
                  <a:pt x="2098635" y="584780"/>
                  <a:pt x="2101756" y="598824"/>
                </a:cubicBezTo>
                <a:cubicBezTo>
                  <a:pt x="2129403" y="723240"/>
                  <a:pt x="2120040" y="832146"/>
                  <a:pt x="2129051" y="967313"/>
                </a:cubicBezTo>
                <a:cubicBezTo>
                  <a:pt x="2131791" y="1008417"/>
                  <a:pt x="2138150" y="1049200"/>
                  <a:pt x="2142699" y="1090143"/>
                </a:cubicBezTo>
                <a:cubicBezTo>
                  <a:pt x="2123408" y="1186594"/>
                  <a:pt x="2136386" y="1136377"/>
                  <a:pt x="2101756" y="1240268"/>
                </a:cubicBezTo>
                <a:cubicBezTo>
                  <a:pt x="2097207" y="1253916"/>
                  <a:pt x="2098281" y="1271039"/>
                  <a:pt x="2088108" y="1281212"/>
                </a:cubicBezTo>
                <a:cubicBezTo>
                  <a:pt x="2051941" y="1317379"/>
                  <a:pt x="2013984" y="1366041"/>
                  <a:pt x="1965278" y="1390394"/>
                </a:cubicBezTo>
                <a:cubicBezTo>
                  <a:pt x="1952411" y="1396828"/>
                  <a:pt x="1937983" y="1399493"/>
                  <a:pt x="1924335" y="1404042"/>
                </a:cubicBezTo>
                <a:cubicBezTo>
                  <a:pt x="1910687" y="1417690"/>
                  <a:pt x="1899450" y="1434279"/>
                  <a:pt x="1883391" y="1444985"/>
                </a:cubicBezTo>
                <a:cubicBezTo>
                  <a:pt x="1760293" y="1527050"/>
                  <a:pt x="1930346" y="1378561"/>
                  <a:pt x="1801505" y="1485928"/>
                </a:cubicBezTo>
                <a:cubicBezTo>
                  <a:pt x="1786678" y="1498284"/>
                  <a:pt x="1772918" y="1512044"/>
                  <a:pt x="1760562" y="1526871"/>
                </a:cubicBezTo>
                <a:cubicBezTo>
                  <a:pt x="1750061" y="1539472"/>
                  <a:pt x="1746914" y="1558716"/>
                  <a:pt x="1733266" y="1567815"/>
                </a:cubicBezTo>
                <a:cubicBezTo>
                  <a:pt x="1717659" y="1578219"/>
                  <a:pt x="1696872" y="1576913"/>
                  <a:pt x="1678675" y="1581462"/>
                </a:cubicBezTo>
                <a:cubicBezTo>
                  <a:pt x="1665027" y="1590561"/>
                  <a:pt x="1650333" y="1598257"/>
                  <a:pt x="1637732" y="1608758"/>
                </a:cubicBezTo>
                <a:cubicBezTo>
                  <a:pt x="1622905" y="1621114"/>
                  <a:pt x="1613660" y="1640328"/>
                  <a:pt x="1596788" y="1649701"/>
                </a:cubicBezTo>
                <a:cubicBezTo>
                  <a:pt x="1571637" y="1663674"/>
                  <a:pt x="1538842" y="1661037"/>
                  <a:pt x="1514902" y="1676997"/>
                </a:cubicBezTo>
                <a:cubicBezTo>
                  <a:pt x="1501254" y="1686095"/>
                  <a:pt x="1486560" y="1693791"/>
                  <a:pt x="1473959" y="1704292"/>
                </a:cubicBezTo>
                <a:cubicBezTo>
                  <a:pt x="1459131" y="1716648"/>
                  <a:pt x="1449075" y="1734530"/>
                  <a:pt x="1433015" y="1745236"/>
                </a:cubicBezTo>
                <a:cubicBezTo>
                  <a:pt x="1421045" y="1753216"/>
                  <a:pt x="1405720" y="1754334"/>
                  <a:pt x="1392072" y="1758883"/>
                </a:cubicBezTo>
                <a:cubicBezTo>
                  <a:pt x="1301207" y="1849750"/>
                  <a:pt x="1399067" y="1764096"/>
                  <a:pt x="1310185" y="1813474"/>
                </a:cubicBezTo>
                <a:cubicBezTo>
                  <a:pt x="1281508" y="1829405"/>
                  <a:pt x="1257641" y="1853394"/>
                  <a:pt x="1228299" y="1868065"/>
                </a:cubicBezTo>
                <a:cubicBezTo>
                  <a:pt x="1160841" y="1901795"/>
                  <a:pt x="1193009" y="1888927"/>
                  <a:pt x="1132765" y="1909009"/>
                </a:cubicBezTo>
                <a:cubicBezTo>
                  <a:pt x="1119117" y="1922657"/>
                  <a:pt x="1104177" y="1935125"/>
                  <a:pt x="1091821" y="1949952"/>
                </a:cubicBezTo>
                <a:cubicBezTo>
                  <a:pt x="1081320" y="1962553"/>
                  <a:pt x="1077334" y="1980648"/>
                  <a:pt x="1064526" y="1990895"/>
                </a:cubicBezTo>
                <a:cubicBezTo>
                  <a:pt x="1053293" y="1999882"/>
                  <a:pt x="1036450" y="1998109"/>
                  <a:pt x="1023583" y="2004543"/>
                </a:cubicBezTo>
                <a:cubicBezTo>
                  <a:pt x="1008912" y="2011879"/>
                  <a:pt x="997628" y="2025177"/>
                  <a:pt x="982639" y="2031839"/>
                </a:cubicBezTo>
                <a:cubicBezTo>
                  <a:pt x="956347" y="2043524"/>
                  <a:pt x="928048" y="2050036"/>
                  <a:pt x="900753" y="2059134"/>
                </a:cubicBezTo>
                <a:lnTo>
                  <a:pt x="859809" y="2072782"/>
                </a:lnTo>
                <a:cubicBezTo>
                  <a:pt x="841612" y="2100077"/>
                  <a:pt x="836339" y="2144294"/>
                  <a:pt x="805218" y="2154668"/>
                </a:cubicBezTo>
                <a:cubicBezTo>
                  <a:pt x="764182" y="2168347"/>
                  <a:pt x="758609" y="2166215"/>
                  <a:pt x="723332" y="2195612"/>
                </a:cubicBezTo>
                <a:cubicBezTo>
                  <a:pt x="708505" y="2207968"/>
                  <a:pt x="697216" y="2224199"/>
                  <a:pt x="682388" y="2236555"/>
                </a:cubicBezTo>
                <a:cubicBezTo>
                  <a:pt x="647113" y="2265950"/>
                  <a:pt x="641536" y="2263820"/>
                  <a:pt x="600502" y="2277498"/>
                </a:cubicBezTo>
                <a:cubicBezTo>
                  <a:pt x="291656" y="2251760"/>
                  <a:pt x="491509" y="2263850"/>
                  <a:pt x="0" y="2263850"/>
                </a:cubicBezTo>
              </a:path>
            </a:pathLst>
          </a:custGeom>
          <a:ln w="1016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18" name="Vrije vorm 17"/>
          <p:cNvSpPr/>
          <p:nvPr/>
        </p:nvSpPr>
        <p:spPr>
          <a:xfrm>
            <a:off x="355600" y="3382963"/>
            <a:ext cx="1282700" cy="2171700"/>
          </a:xfrm>
          <a:custGeom>
            <a:avLst/>
            <a:gdLst>
              <a:gd name="connsiteX0" fmla="*/ 218364 w 1282889"/>
              <a:gd name="connsiteY0" fmla="*/ 97762 h 2172222"/>
              <a:gd name="connsiteX1" fmla="*/ 245659 w 1282889"/>
              <a:gd name="connsiteY1" fmla="*/ 234240 h 2172222"/>
              <a:gd name="connsiteX2" fmla="*/ 272955 w 1282889"/>
              <a:gd name="connsiteY2" fmla="*/ 343422 h 2172222"/>
              <a:gd name="connsiteX3" fmla="*/ 259307 w 1282889"/>
              <a:gd name="connsiteY3" fmla="*/ 479899 h 2172222"/>
              <a:gd name="connsiteX4" fmla="*/ 204716 w 1282889"/>
              <a:gd name="connsiteY4" fmla="*/ 589082 h 2172222"/>
              <a:gd name="connsiteX5" fmla="*/ 177421 w 1282889"/>
              <a:gd name="connsiteY5" fmla="*/ 657320 h 2172222"/>
              <a:gd name="connsiteX6" fmla="*/ 150125 w 1282889"/>
              <a:gd name="connsiteY6" fmla="*/ 752855 h 2172222"/>
              <a:gd name="connsiteX7" fmla="*/ 122830 w 1282889"/>
              <a:gd name="connsiteY7" fmla="*/ 807446 h 2172222"/>
              <a:gd name="connsiteX8" fmla="*/ 95534 w 1282889"/>
              <a:gd name="connsiteY8" fmla="*/ 848389 h 2172222"/>
              <a:gd name="connsiteX9" fmla="*/ 68239 w 1282889"/>
              <a:gd name="connsiteY9" fmla="*/ 930276 h 2172222"/>
              <a:gd name="connsiteX10" fmla="*/ 13648 w 1282889"/>
              <a:gd name="connsiteY10" fmla="*/ 1025810 h 2172222"/>
              <a:gd name="connsiteX11" fmla="*/ 0 w 1282889"/>
              <a:gd name="connsiteY11" fmla="*/ 1094049 h 2172222"/>
              <a:gd name="connsiteX12" fmla="*/ 13648 w 1282889"/>
              <a:gd name="connsiteY12" fmla="*/ 1162287 h 2172222"/>
              <a:gd name="connsiteX13" fmla="*/ 40943 w 1282889"/>
              <a:gd name="connsiteY13" fmla="*/ 1257822 h 2172222"/>
              <a:gd name="connsiteX14" fmla="*/ 68239 w 1282889"/>
              <a:gd name="connsiteY14" fmla="*/ 1353356 h 2172222"/>
              <a:gd name="connsiteX15" fmla="*/ 81886 w 1282889"/>
              <a:gd name="connsiteY15" fmla="*/ 1448890 h 2172222"/>
              <a:gd name="connsiteX16" fmla="*/ 177421 w 1282889"/>
              <a:gd name="connsiteY16" fmla="*/ 1558073 h 2172222"/>
              <a:gd name="connsiteX17" fmla="*/ 272955 w 1282889"/>
              <a:gd name="connsiteY17" fmla="*/ 1667255 h 2172222"/>
              <a:gd name="connsiteX18" fmla="*/ 327546 w 1282889"/>
              <a:gd name="connsiteY18" fmla="*/ 1749141 h 2172222"/>
              <a:gd name="connsiteX19" fmla="*/ 354842 w 1282889"/>
              <a:gd name="connsiteY19" fmla="*/ 1790084 h 2172222"/>
              <a:gd name="connsiteX20" fmla="*/ 395785 w 1282889"/>
              <a:gd name="connsiteY20" fmla="*/ 1803732 h 2172222"/>
              <a:gd name="connsiteX21" fmla="*/ 436728 w 1282889"/>
              <a:gd name="connsiteY21" fmla="*/ 1831028 h 2172222"/>
              <a:gd name="connsiteX22" fmla="*/ 573206 w 1282889"/>
              <a:gd name="connsiteY22" fmla="*/ 1844676 h 2172222"/>
              <a:gd name="connsiteX23" fmla="*/ 655092 w 1282889"/>
              <a:gd name="connsiteY23" fmla="*/ 1885619 h 2172222"/>
              <a:gd name="connsiteX24" fmla="*/ 750627 w 1282889"/>
              <a:gd name="connsiteY24" fmla="*/ 1926562 h 2172222"/>
              <a:gd name="connsiteX25" fmla="*/ 777922 w 1282889"/>
              <a:gd name="connsiteY25" fmla="*/ 1967505 h 2172222"/>
              <a:gd name="connsiteX26" fmla="*/ 818865 w 1282889"/>
              <a:gd name="connsiteY26" fmla="*/ 1981153 h 2172222"/>
              <a:gd name="connsiteX27" fmla="*/ 928048 w 1282889"/>
              <a:gd name="connsiteY27" fmla="*/ 2022096 h 2172222"/>
              <a:gd name="connsiteX28" fmla="*/ 1009934 w 1282889"/>
              <a:gd name="connsiteY28" fmla="*/ 2049392 h 2172222"/>
              <a:gd name="connsiteX29" fmla="*/ 1064525 w 1282889"/>
              <a:gd name="connsiteY29" fmla="*/ 2063040 h 2172222"/>
              <a:gd name="connsiteX30" fmla="*/ 1201003 w 1282889"/>
              <a:gd name="connsiteY30" fmla="*/ 2103983 h 2172222"/>
              <a:gd name="connsiteX31" fmla="*/ 1241946 w 1282889"/>
              <a:gd name="connsiteY31" fmla="*/ 2131279 h 2172222"/>
              <a:gd name="connsiteX32" fmla="*/ 1282889 w 1282889"/>
              <a:gd name="connsiteY32" fmla="*/ 2172222 h 217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82889" h="2172222">
                <a:moveTo>
                  <a:pt x="218364" y="97762"/>
                </a:moveTo>
                <a:cubicBezTo>
                  <a:pt x="261406" y="269927"/>
                  <a:pt x="195465" y="0"/>
                  <a:pt x="245659" y="234240"/>
                </a:cubicBezTo>
                <a:cubicBezTo>
                  <a:pt x="253519" y="270921"/>
                  <a:pt x="272955" y="343422"/>
                  <a:pt x="272955" y="343422"/>
                </a:cubicBezTo>
                <a:cubicBezTo>
                  <a:pt x="268406" y="388914"/>
                  <a:pt x="271543" y="435848"/>
                  <a:pt x="259307" y="479899"/>
                </a:cubicBezTo>
                <a:cubicBezTo>
                  <a:pt x="248417" y="519105"/>
                  <a:pt x="219828" y="551302"/>
                  <a:pt x="204716" y="589082"/>
                </a:cubicBezTo>
                <a:cubicBezTo>
                  <a:pt x="195618" y="611828"/>
                  <a:pt x="185168" y="634079"/>
                  <a:pt x="177421" y="657320"/>
                </a:cubicBezTo>
                <a:cubicBezTo>
                  <a:pt x="160107" y="709263"/>
                  <a:pt x="169840" y="706852"/>
                  <a:pt x="150125" y="752855"/>
                </a:cubicBezTo>
                <a:cubicBezTo>
                  <a:pt x="142111" y="771555"/>
                  <a:pt x="132924" y="789782"/>
                  <a:pt x="122830" y="807446"/>
                </a:cubicBezTo>
                <a:cubicBezTo>
                  <a:pt x="114692" y="821687"/>
                  <a:pt x="102196" y="833400"/>
                  <a:pt x="95534" y="848389"/>
                </a:cubicBezTo>
                <a:cubicBezTo>
                  <a:pt x="83849" y="874681"/>
                  <a:pt x="84199" y="906336"/>
                  <a:pt x="68239" y="930276"/>
                </a:cubicBezTo>
                <a:cubicBezTo>
                  <a:pt x="29658" y="988147"/>
                  <a:pt x="48278" y="956548"/>
                  <a:pt x="13648" y="1025810"/>
                </a:cubicBezTo>
                <a:cubicBezTo>
                  <a:pt x="9099" y="1048556"/>
                  <a:pt x="0" y="1070852"/>
                  <a:pt x="0" y="1094049"/>
                </a:cubicBezTo>
                <a:cubicBezTo>
                  <a:pt x="0" y="1117245"/>
                  <a:pt x="8616" y="1139643"/>
                  <a:pt x="13648" y="1162287"/>
                </a:cubicBezTo>
                <a:cubicBezTo>
                  <a:pt x="34983" y="1258298"/>
                  <a:pt x="18143" y="1178022"/>
                  <a:pt x="40943" y="1257822"/>
                </a:cubicBezTo>
                <a:cubicBezTo>
                  <a:pt x="75217" y="1377780"/>
                  <a:pt x="35516" y="1255189"/>
                  <a:pt x="68239" y="1353356"/>
                </a:cubicBezTo>
                <a:cubicBezTo>
                  <a:pt x="72788" y="1385201"/>
                  <a:pt x="70339" y="1418866"/>
                  <a:pt x="81886" y="1448890"/>
                </a:cubicBezTo>
                <a:cubicBezTo>
                  <a:pt x="109338" y="1520267"/>
                  <a:pt x="127300" y="1524659"/>
                  <a:pt x="177421" y="1558073"/>
                </a:cubicBezTo>
                <a:cubicBezTo>
                  <a:pt x="241111" y="1653607"/>
                  <a:pt x="204717" y="1621762"/>
                  <a:pt x="272955" y="1667255"/>
                </a:cubicBezTo>
                <a:lnTo>
                  <a:pt x="327546" y="1749141"/>
                </a:lnTo>
                <a:cubicBezTo>
                  <a:pt x="336645" y="1762789"/>
                  <a:pt x="339281" y="1784897"/>
                  <a:pt x="354842" y="1790084"/>
                </a:cubicBezTo>
                <a:cubicBezTo>
                  <a:pt x="368490" y="1794633"/>
                  <a:pt x="382918" y="1797298"/>
                  <a:pt x="395785" y="1803732"/>
                </a:cubicBezTo>
                <a:cubicBezTo>
                  <a:pt x="410456" y="1811068"/>
                  <a:pt x="420745" y="1827340"/>
                  <a:pt x="436728" y="1831028"/>
                </a:cubicBezTo>
                <a:cubicBezTo>
                  <a:pt x="481277" y="1841309"/>
                  <a:pt x="527713" y="1840127"/>
                  <a:pt x="573206" y="1844676"/>
                </a:cubicBezTo>
                <a:cubicBezTo>
                  <a:pt x="651886" y="1897129"/>
                  <a:pt x="575989" y="1851718"/>
                  <a:pt x="655092" y="1885619"/>
                </a:cubicBezTo>
                <a:cubicBezTo>
                  <a:pt x="773140" y="1936211"/>
                  <a:pt x="654609" y="1894556"/>
                  <a:pt x="750627" y="1926562"/>
                </a:cubicBezTo>
                <a:cubicBezTo>
                  <a:pt x="759725" y="1940210"/>
                  <a:pt x="765114" y="1957258"/>
                  <a:pt x="777922" y="1967505"/>
                </a:cubicBezTo>
                <a:cubicBezTo>
                  <a:pt x="789155" y="1976492"/>
                  <a:pt x="805998" y="1974719"/>
                  <a:pt x="818865" y="1981153"/>
                </a:cubicBezTo>
                <a:cubicBezTo>
                  <a:pt x="942369" y="2042906"/>
                  <a:pt x="754264" y="1974701"/>
                  <a:pt x="928048" y="2022096"/>
                </a:cubicBezTo>
                <a:cubicBezTo>
                  <a:pt x="955806" y="2029666"/>
                  <a:pt x="982021" y="2042414"/>
                  <a:pt x="1009934" y="2049392"/>
                </a:cubicBezTo>
                <a:cubicBezTo>
                  <a:pt x="1028131" y="2053941"/>
                  <a:pt x="1046559" y="2057650"/>
                  <a:pt x="1064525" y="2063040"/>
                </a:cubicBezTo>
                <a:cubicBezTo>
                  <a:pt x="1230661" y="2112880"/>
                  <a:pt x="1075176" y="2072526"/>
                  <a:pt x="1201003" y="2103983"/>
                </a:cubicBezTo>
                <a:cubicBezTo>
                  <a:pt x="1214651" y="2113082"/>
                  <a:pt x="1229345" y="2120778"/>
                  <a:pt x="1241946" y="2131279"/>
                </a:cubicBezTo>
                <a:cubicBezTo>
                  <a:pt x="1256773" y="2143635"/>
                  <a:pt x="1282889" y="2172222"/>
                  <a:pt x="1282889" y="2172222"/>
                </a:cubicBezTo>
              </a:path>
            </a:pathLst>
          </a:custGeom>
          <a:ln w="1016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19" name="Vrije vorm 18"/>
          <p:cNvSpPr/>
          <p:nvPr/>
        </p:nvSpPr>
        <p:spPr>
          <a:xfrm>
            <a:off x="1241425" y="4203700"/>
            <a:ext cx="477838" cy="1473200"/>
          </a:xfrm>
          <a:custGeom>
            <a:avLst/>
            <a:gdLst>
              <a:gd name="connsiteX0" fmla="*/ 0 w 477672"/>
              <a:gd name="connsiteY0" fmla="*/ 0 h 1473959"/>
              <a:gd name="connsiteX1" fmla="*/ 27296 w 477672"/>
              <a:gd name="connsiteY1" fmla="*/ 81887 h 1473959"/>
              <a:gd name="connsiteX2" fmla="*/ 54591 w 477672"/>
              <a:gd name="connsiteY2" fmla="*/ 204717 h 1473959"/>
              <a:gd name="connsiteX3" fmla="*/ 81887 w 477672"/>
              <a:gd name="connsiteY3" fmla="*/ 245660 h 1473959"/>
              <a:gd name="connsiteX4" fmla="*/ 95535 w 477672"/>
              <a:gd name="connsiteY4" fmla="*/ 286603 h 1473959"/>
              <a:gd name="connsiteX5" fmla="*/ 177421 w 477672"/>
              <a:gd name="connsiteY5" fmla="*/ 313899 h 1473959"/>
              <a:gd name="connsiteX6" fmla="*/ 204717 w 477672"/>
              <a:gd name="connsiteY6" fmla="*/ 354842 h 1473959"/>
              <a:gd name="connsiteX7" fmla="*/ 272955 w 477672"/>
              <a:gd name="connsiteY7" fmla="*/ 409433 h 1473959"/>
              <a:gd name="connsiteX8" fmla="*/ 300251 w 477672"/>
              <a:gd name="connsiteY8" fmla="*/ 491320 h 1473959"/>
              <a:gd name="connsiteX9" fmla="*/ 313899 w 477672"/>
              <a:gd name="connsiteY9" fmla="*/ 532263 h 1473959"/>
              <a:gd name="connsiteX10" fmla="*/ 327547 w 477672"/>
              <a:gd name="connsiteY10" fmla="*/ 600502 h 1473959"/>
              <a:gd name="connsiteX11" fmla="*/ 368490 w 477672"/>
              <a:gd name="connsiteY11" fmla="*/ 682389 h 1473959"/>
              <a:gd name="connsiteX12" fmla="*/ 382138 w 477672"/>
              <a:gd name="connsiteY12" fmla="*/ 723332 h 1473959"/>
              <a:gd name="connsiteX13" fmla="*/ 395785 w 477672"/>
              <a:gd name="connsiteY13" fmla="*/ 1023583 h 1473959"/>
              <a:gd name="connsiteX14" fmla="*/ 409433 w 477672"/>
              <a:gd name="connsiteY14" fmla="*/ 1091821 h 1473959"/>
              <a:gd name="connsiteX15" fmla="*/ 423081 w 477672"/>
              <a:gd name="connsiteY15" fmla="*/ 1201003 h 1473959"/>
              <a:gd name="connsiteX16" fmla="*/ 436729 w 477672"/>
              <a:gd name="connsiteY16" fmla="*/ 1351129 h 1473959"/>
              <a:gd name="connsiteX17" fmla="*/ 464024 w 477672"/>
              <a:gd name="connsiteY17" fmla="*/ 1433015 h 1473959"/>
              <a:gd name="connsiteX18" fmla="*/ 477672 w 477672"/>
              <a:gd name="connsiteY18" fmla="*/ 1473959 h 147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7672" h="1473959">
                <a:moveTo>
                  <a:pt x="0" y="0"/>
                </a:moveTo>
                <a:cubicBezTo>
                  <a:pt x="9099" y="27296"/>
                  <a:pt x="22566" y="53506"/>
                  <a:pt x="27296" y="81887"/>
                </a:cubicBezTo>
                <a:cubicBezTo>
                  <a:pt x="32537" y="113330"/>
                  <a:pt x="37794" y="171123"/>
                  <a:pt x="54591" y="204717"/>
                </a:cubicBezTo>
                <a:cubicBezTo>
                  <a:pt x="61926" y="219388"/>
                  <a:pt x="74551" y="230989"/>
                  <a:pt x="81887" y="245660"/>
                </a:cubicBezTo>
                <a:cubicBezTo>
                  <a:pt x="88321" y="258527"/>
                  <a:pt x="83829" y="278241"/>
                  <a:pt x="95535" y="286603"/>
                </a:cubicBezTo>
                <a:cubicBezTo>
                  <a:pt x="118948" y="303326"/>
                  <a:pt x="177421" y="313899"/>
                  <a:pt x="177421" y="313899"/>
                </a:cubicBezTo>
                <a:cubicBezTo>
                  <a:pt x="186520" y="327547"/>
                  <a:pt x="191909" y="344595"/>
                  <a:pt x="204717" y="354842"/>
                </a:cubicBezTo>
                <a:cubicBezTo>
                  <a:pt x="263403" y="401791"/>
                  <a:pt x="235192" y="324466"/>
                  <a:pt x="272955" y="409433"/>
                </a:cubicBezTo>
                <a:cubicBezTo>
                  <a:pt x="284640" y="435725"/>
                  <a:pt x="291152" y="464024"/>
                  <a:pt x="300251" y="491320"/>
                </a:cubicBezTo>
                <a:cubicBezTo>
                  <a:pt x="304800" y="504968"/>
                  <a:pt x="311078" y="518156"/>
                  <a:pt x="313899" y="532263"/>
                </a:cubicBezTo>
                <a:cubicBezTo>
                  <a:pt x="318448" y="555009"/>
                  <a:pt x="321921" y="577998"/>
                  <a:pt x="327547" y="600502"/>
                </a:cubicBezTo>
                <a:cubicBezTo>
                  <a:pt x="344699" y="669110"/>
                  <a:pt x="335132" y="615674"/>
                  <a:pt x="368490" y="682389"/>
                </a:cubicBezTo>
                <a:cubicBezTo>
                  <a:pt x="374924" y="695256"/>
                  <a:pt x="377589" y="709684"/>
                  <a:pt x="382138" y="723332"/>
                </a:cubicBezTo>
                <a:cubicBezTo>
                  <a:pt x="386687" y="823416"/>
                  <a:pt x="388384" y="923670"/>
                  <a:pt x="395785" y="1023583"/>
                </a:cubicBezTo>
                <a:cubicBezTo>
                  <a:pt x="397499" y="1046716"/>
                  <a:pt x="405906" y="1068894"/>
                  <a:pt x="409433" y="1091821"/>
                </a:cubicBezTo>
                <a:cubicBezTo>
                  <a:pt x="415010" y="1128072"/>
                  <a:pt x="419241" y="1164527"/>
                  <a:pt x="423081" y="1201003"/>
                </a:cubicBezTo>
                <a:cubicBezTo>
                  <a:pt x="428341" y="1250975"/>
                  <a:pt x="427997" y="1301645"/>
                  <a:pt x="436729" y="1351129"/>
                </a:cubicBezTo>
                <a:cubicBezTo>
                  <a:pt x="441729" y="1379463"/>
                  <a:pt x="454926" y="1405720"/>
                  <a:pt x="464024" y="1433015"/>
                </a:cubicBezTo>
                <a:lnTo>
                  <a:pt x="477672" y="1473959"/>
                </a:lnTo>
              </a:path>
            </a:pathLst>
          </a:custGeom>
          <a:ln w="101600">
            <a:solidFill>
              <a:srgbClr val="F73BC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20" name="Vrije vorm 19"/>
          <p:cNvSpPr/>
          <p:nvPr/>
        </p:nvSpPr>
        <p:spPr>
          <a:xfrm>
            <a:off x="8058150" y="1995488"/>
            <a:ext cx="798513" cy="160337"/>
          </a:xfrm>
          <a:custGeom>
            <a:avLst/>
            <a:gdLst>
              <a:gd name="connsiteX0" fmla="*/ 75898 w 799229"/>
              <a:gd name="connsiteY0" fmla="*/ 24135 h 160612"/>
              <a:gd name="connsiteX1" fmla="*/ 171432 w 799229"/>
              <a:gd name="connsiteY1" fmla="*/ 51430 h 160612"/>
              <a:gd name="connsiteX2" fmla="*/ 253319 w 799229"/>
              <a:gd name="connsiteY2" fmla="*/ 78726 h 160612"/>
              <a:gd name="connsiteX3" fmla="*/ 335205 w 799229"/>
              <a:gd name="connsiteY3" fmla="*/ 106021 h 160612"/>
              <a:gd name="connsiteX4" fmla="*/ 417092 w 799229"/>
              <a:gd name="connsiteY4" fmla="*/ 133317 h 160612"/>
              <a:gd name="connsiteX5" fmla="*/ 458035 w 799229"/>
              <a:gd name="connsiteY5" fmla="*/ 146965 h 160612"/>
              <a:gd name="connsiteX6" fmla="*/ 594513 w 799229"/>
              <a:gd name="connsiteY6" fmla="*/ 160612 h 160612"/>
              <a:gd name="connsiteX7" fmla="*/ 799229 w 799229"/>
              <a:gd name="connsiteY7" fmla="*/ 146965 h 16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9229" h="160612">
                <a:moveTo>
                  <a:pt x="75898" y="24135"/>
                </a:moveTo>
                <a:cubicBezTo>
                  <a:pt x="213543" y="70015"/>
                  <a:pt x="0" y="0"/>
                  <a:pt x="171432" y="51430"/>
                </a:cubicBezTo>
                <a:cubicBezTo>
                  <a:pt x="198991" y="59698"/>
                  <a:pt x="226023" y="69628"/>
                  <a:pt x="253319" y="78726"/>
                </a:cubicBezTo>
                <a:lnTo>
                  <a:pt x="335205" y="106021"/>
                </a:lnTo>
                <a:lnTo>
                  <a:pt x="417092" y="133317"/>
                </a:lnTo>
                <a:cubicBezTo>
                  <a:pt x="430740" y="137866"/>
                  <a:pt x="443720" y="145534"/>
                  <a:pt x="458035" y="146965"/>
                </a:cubicBezTo>
                <a:lnTo>
                  <a:pt x="594513" y="160612"/>
                </a:lnTo>
                <a:lnTo>
                  <a:pt x="799229" y="146965"/>
                </a:lnTo>
              </a:path>
            </a:pathLst>
          </a:custGeom>
          <a:ln w="101600">
            <a:solidFill>
              <a:srgbClr val="F73BC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21" name="Vrije vorm 20"/>
          <p:cNvSpPr/>
          <p:nvPr/>
        </p:nvSpPr>
        <p:spPr>
          <a:xfrm>
            <a:off x="7861300" y="2101850"/>
            <a:ext cx="390525" cy="1760538"/>
          </a:xfrm>
          <a:custGeom>
            <a:avLst/>
            <a:gdLst>
              <a:gd name="connsiteX0" fmla="*/ 232012 w 390634"/>
              <a:gd name="connsiteY0" fmla="*/ 0 h 1760561"/>
              <a:gd name="connsiteX1" fmla="*/ 177421 w 390634"/>
              <a:gd name="connsiteY1" fmla="*/ 245660 h 1760561"/>
              <a:gd name="connsiteX2" fmla="*/ 150126 w 390634"/>
              <a:gd name="connsiteY2" fmla="*/ 327546 h 1760561"/>
              <a:gd name="connsiteX3" fmla="*/ 109183 w 390634"/>
              <a:gd name="connsiteY3" fmla="*/ 341194 h 1760561"/>
              <a:gd name="connsiteX4" fmla="*/ 95535 w 390634"/>
              <a:gd name="connsiteY4" fmla="*/ 450376 h 1760561"/>
              <a:gd name="connsiteX5" fmla="*/ 81887 w 390634"/>
              <a:gd name="connsiteY5" fmla="*/ 532263 h 1760561"/>
              <a:gd name="connsiteX6" fmla="*/ 95535 w 390634"/>
              <a:gd name="connsiteY6" fmla="*/ 641445 h 1760561"/>
              <a:gd name="connsiteX7" fmla="*/ 136478 w 390634"/>
              <a:gd name="connsiteY7" fmla="*/ 723332 h 1760561"/>
              <a:gd name="connsiteX8" fmla="*/ 177421 w 390634"/>
              <a:gd name="connsiteY8" fmla="*/ 736979 h 1760561"/>
              <a:gd name="connsiteX9" fmla="*/ 232012 w 390634"/>
              <a:gd name="connsiteY9" fmla="*/ 818866 h 1760561"/>
              <a:gd name="connsiteX10" fmla="*/ 259308 w 390634"/>
              <a:gd name="connsiteY10" fmla="*/ 900752 h 1760561"/>
              <a:gd name="connsiteX11" fmla="*/ 354842 w 390634"/>
              <a:gd name="connsiteY11" fmla="*/ 1023582 h 1760561"/>
              <a:gd name="connsiteX12" fmla="*/ 354842 w 390634"/>
              <a:gd name="connsiteY12" fmla="*/ 1296538 h 1760561"/>
              <a:gd name="connsiteX13" fmla="*/ 327547 w 390634"/>
              <a:gd name="connsiteY13" fmla="*/ 1378424 h 1760561"/>
              <a:gd name="connsiteX14" fmla="*/ 272956 w 390634"/>
              <a:gd name="connsiteY14" fmla="*/ 1446663 h 1760561"/>
              <a:gd name="connsiteX15" fmla="*/ 232012 w 390634"/>
              <a:gd name="connsiteY15" fmla="*/ 1528549 h 1760561"/>
              <a:gd name="connsiteX16" fmla="*/ 218365 w 390634"/>
              <a:gd name="connsiteY16" fmla="*/ 1569493 h 1760561"/>
              <a:gd name="connsiteX17" fmla="*/ 191069 w 390634"/>
              <a:gd name="connsiteY17" fmla="*/ 1610436 h 1760561"/>
              <a:gd name="connsiteX18" fmla="*/ 109183 w 390634"/>
              <a:gd name="connsiteY18" fmla="*/ 1651379 h 1760561"/>
              <a:gd name="connsiteX19" fmla="*/ 0 w 390634"/>
              <a:gd name="connsiteY19" fmla="*/ 1760561 h 17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634" h="1760561">
                <a:moveTo>
                  <a:pt x="232012" y="0"/>
                </a:moveTo>
                <a:cubicBezTo>
                  <a:pt x="221193" y="54097"/>
                  <a:pt x="196698" y="187828"/>
                  <a:pt x="177421" y="245660"/>
                </a:cubicBezTo>
                <a:cubicBezTo>
                  <a:pt x="168323" y="272955"/>
                  <a:pt x="177421" y="318447"/>
                  <a:pt x="150126" y="327546"/>
                </a:cubicBezTo>
                <a:lnTo>
                  <a:pt x="109183" y="341194"/>
                </a:lnTo>
                <a:cubicBezTo>
                  <a:pt x="104634" y="377588"/>
                  <a:pt x="100722" y="414067"/>
                  <a:pt x="95535" y="450376"/>
                </a:cubicBezTo>
                <a:cubicBezTo>
                  <a:pt x="91622" y="477770"/>
                  <a:pt x="81887" y="504591"/>
                  <a:pt x="81887" y="532263"/>
                </a:cubicBezTo>
                <a:cubicBezTo>
                  <a:pt x="81887" y="568940"/>
                  <a:pt x="88974" y="605359"/>
                  <a:pt x="95535" y="641445"/>
                </a:cubicBezTo>
                <a:cubicBezTo>
                  <a:pt x="99743" y="664589"/>
                  <a:pt x="117881" y="708454"/>
                  <a:pt x="136478" y="723332"/>
                </a:cubicBezTo>
                <a:cubicBezTo>
                  <a:pt x="147711" y="732319"/>
                  <a:pt x="163773" y="732430"/>
                  <a:pt x="177421" y="736979"/>
                </a:cubicBezTo>
                <a:cubicBezTo>
                  <a:pt x="195618" y="764275"/>
                  <a:pt x="221638" y="787744"/>
                  <a:pt x="232012" y="818866"/>
                </a:cubicBezTo>
                <a:cubicBezTo>
                  <a:pt x="241111" y="846161"/>
                  <a:pt x="243348" y="876812"/>
                  <a:pt x="259308" y="900752"/>
                </a:cubicBezTo>
                <a:cubicBezTo>
                  <a:pt x="324605" y="998698"/>
                  <a:pt x="290702" y="959442"/>
                  <a:pt x="354842" y="1023582"/>
                </a:cubicBezTo>
                <a:cubicBezTo>
                  <a:pt x="390634" y="1130957"/>
                  <a:pt x="382016" y="1088207"/>
                  <a:pt x="354842" y="1296538"/>
                </a:cubicBezTo>
                <a:cubicBezTo>
                  <a:pt x="351121" y="1325068"/>
                  <a:pt x="336645" y="1351129"/>
                  <a:pt x="327547" y="1378424"/>
                </a:cubicBezTo>
                <a:cubicBezTo>
                  <a:pt x="308713" y="1434927"/>
                  <a:pt x="325868" y="1411387"/>
                  <a:pt x="272956" y="1446663"/>
                </a:cubicBezTo>
                <a:cubicBezTo>
                  <a:pt x="238648" y="1549584"/>
                  <a:pt x="284930" y="1422712"/>
                  <a:pt x="232012" y="1528549"/>
                </a:cubicBezTo>
                <a:cubicBezTo>
                  <a:pt x="225578" y="1541416"/>
                  <a:pt x="224799" y="1556626"/>
                  <a:pt x="218365" y="1569493"/>
                </a:cubicBezTo>
                <a:cubicBezTo>
                  <a:pt x="211030" y="1584164"/>
                  <a:pt x="202667" y="1598838"/>
                  <a:pt x="191069" y="1610436"/>
                </a:cubicBezTo>
                <a:cubicBezTo>
                  <a:pt x="164611" y="1636894"/>
                  <a:pt x="142485" y="1640279"/>
                  <a:pt x="109183" y="1651379"/>
                </a:cubicBezTo>
                <a:lnTo>
                  <a:pt x="0" y="1760561"/>
                </a:lnTo>
              </a:path>
            </a:pathLst>
          </a:custGeom>
          <a:ln w="101600">
            <a:solidFill>
              <a:srgbClr val="F73BC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22" name="Vrije vorm 21"/>
          <p:cNvSpPr/>
          <p:nvPr/>
        </p:nvSpPr>
        <p:spPr>
          <a:xfrm>
            <a:off x="6700838" y="3752850"/>
            <a:ext cx="887412" cy="617538"/>
          </a:xfrm>
          <a:custGeom>
            <a:avLst/>
            <a:gdLst>
              <a:gd name="connsiteX0" fmla="*/ 0 w 887104"/>
              <a:gd name="connsiteY0" fmla="*/ 0 h 616723"/>
              <a:gd name="connsiteX1" fmla="*/ 13648 w 887104"/>
              <a:gd name="connsiteY1" fmla="*/ 40944 h 616723"/>
              <a:gd name="connsiteX2" fmla="*/ 109182 w 887104"/>
              <a:gd name="connsiteY2" fmla="*/ 163773 h 616723"/>
              <a:gd name="connsiteX3" fmla="*/ 163773 w 887104"/>
              <a:gd name="connsiteY3" fmla="*/ 232012 h 616723"/>
              <a:gd name="connsiteX4" fmla="*/ 177421 w 887104"/>
              <a:gd name="connsiteY4" fmla="*/ 272956 h 616723"/>
              <a:gd name="connsiteX5" fmla="*/ 218364 w 887104"/>
              <a:gd name="connsiteY5" fmla="*/ 300251 h 616723"/>
              <a:gd name="connsiteX6" fmla="*/ 259307 w 887104"/>
              <a:gd name="connsiteY6" fmla="*/ 341194 h 616723"/>
              <a:gd name="connsiteX7" fmla="*/ 286603 w 887104"/>
              <a:gd name="connsiteY7" fmla="*/ 382138 h 616723"/>
              <a:gd name="connsiteX8" fmla="*/ 327546 w 887104"/>
              <a:gd name="connsiteY8" fmla="*/ 423081 h 616723"/>
              <a:gd name="connsiteX9" fmla="*/ 395785 w 887104"/>
              <a:gd name="connsiteY9" fmla="*/ 504967 h 616723"/>
              <a:gd name="connsiteX10" fmla="*/ 477671 w 887104"/>
              <a:gd name="connsiteY10" fmla="*/ 545911 h 616723"/>
              <a:gd name="connsiteX11" fmla="*/ 518615 w 887104"/>
              <a:gd name="connsiteY11" fmla="*/ 573206 h 616723"/>
              <a:gd name="connsiteX12" fmla="*/ 736979 w 887104"/>
              <a:gd name="connsiteY12" fmla="*/ 600502 h 616723"/>
              <a:gd name="connsiteX13" fmla="*/ 736979 w 887104"/>
              <a:gd name="connsiteY13" fmla="*/ 600502 h 616723"/>
              <a:gd name="connsiteX14" fmla="*/ 887104 w 887104"/>
              <a:gd name="connsiteY14" fmla="*/ 614150 h 6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7104" h="616723">
                <a:moveTo>
                  <a:pt x="0" y="0"/>
                </a:moveTo>
                <a:cubicBezTo>
                  <a:pt x="4549" y="13648"/>
                  <a:pt x="6661" y="28368"/>
                  <a:pt x="13648" y="40944"/>
                </a:cubicBezTo>
                <a:cubicBezTo>
                  <a:pt x="54458" y="114402"/>
                  <a:pt x="59449" y="114040"/>
                  <a:pt x="109182" y="163773"/>
                </a:cubicBezTo>
                <a:cubicBezTo>
                  <a:pt x="143487" y="266688"/>
                  <a:pt x="93222" y="143823"/>
                  <a:pt x="163773" y="232012"/>
                </a:cubicBezTo>
                <a:cubicBezTo>
                  <a:pt x="172760" y="243246"/>
                  <a:pt x="168434" y="261722"/>
                  <a:pt x="177421" y="272956"/>
                </a:cubicBezTo>
                <a:cubicBezTo>
                  <a:pt x="187667" y="285764"/>
                  <a:pt x="205763" y="289750"/>
                  <a:pt x="218364" y="300251"/>
                </a:cubicBezTo>
                <a:cubicBezTo>
                  <a:pt x="233191" y="312607"/>
                  <a:pt x="246951" y="326367"/>
                  <a:pt x="259307" y="341194"/>
                </a:cubicBezTo>
                <a:cubicBezTo>
                  <a:pt x="269808" y="353795"/>
                  <a:pt x="276102" y="369537"/>
                  <a:pt x="286603" y="382138"/>
                </a:cubicBezTo>
                <a:cubicBezTo>
                  <a:pt x="298959" y="396965"/>
                  <a:pt x="315190" y="408254"/>
                  <a:pt x="327546" y="423081"/>
                </a:cubicBezTo>
                <a:cubicBezTo>
                  <a:pt x="376344" y="481638"/>
                  <a:pt x="330541" y="450596"/>
                  <a:pt x="395785" y="504967"/>
                </a:cubicBezTo>
                <a:cubicBezTo>
                  <a:pt x="454452" y="553857"/>
                  <a:pt x="416120" y="515136"/>
                  <a:pt x="477671" y="545911"/>
                </a:cubicBezTo>
                <a:cubicBezTo>
                  <a:pt x="492342" y="553246"/>
                  <a:pt x="502564" y="569827"/>
                  <a:pt x="518615" y="573206"/>
                </a:cubicBezTo>
                <a:cubicBezTo>
                  <a:pt x="590396" y="588318"/>
                  <a:pt x="664191" y="591403"/>
                  <a:pt x="736979" y="600502"/>
                </a:cubicBezTo>
                <a:lnTo>
                  <a:pt x="736979" y="600502"/>
                </a:lnTo>
                <a:cubicBezTo>
                  <a:pt x="850527" y="616723"/>
                  <a:pt x="800345" y="614150"/>
                  <a:pt x="887104" y="614150"/>
                </a:cubicBezTo>
              </a:path>
            </a:pathLst>
          </a:custGeom>
          <a:ln w="101600">
            <a:solidFill>
              <a:srgbClr val="F73BC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23" name="Vrije vorm 22"/>
          <p:cNvSpPr/>
          <p:nvPr/>
        </p:nvSpPr>
        <p:spPr>
          <a:xfrm>
            <a:off x="7478713" y="2770188"/>
            <a:ext cx="341312" cy="369887"/>
          </a:xfrm>
          <a:custGeom>
            <a:avLst/>
            <a:gdLst>
              <a:gd name="connsiteX0" fmla="*/ 341194 w 341194"/>
              <a:gd name="connsiteY0" fmla="*/ 0 h 369132"/>
              <a:gd name="connsiteX1" fmla="*/ 300251 w 341194"/>
              <a:gd name="connsiteY1" fmla="*/ 13647 h 369132"/>
              <a:gd name="connsiteX2" fmla="*/ 286603 w 341194"/>
              <a:gd name="connsiteY2" fmla="*/ 54591 h 369132"/>
              <a:gd name="connsiteX3" fmla="*/ 245660 w 341194"/>
              <a:gd name="connsiteY3" fmla="*/ 95534 h 369132"/>
              <a:gd name="connsiteX4" fmla="*/ 204717 w 341194"/>
              <a:gd name="connsiteY4" fmla="*/ 177420 h 369132"/>
              <a:gd name="connsiteX5" fmla="*/ 177421 w 341194"/>
              <a:gd name="connsiteY5" fmla="*/ 286603 h 369132"/>
              <a:gd name="connsiteX6" fmla="*/ 109182 w 341194"/>
              <a:gd name="connsiteY6" fmla="*/ 354841 h 369132"/>
              <a:gd name="connsiteX7" fmla="*/ 0 w 341194"/>
              <a:gd name="connsiteY7" fmla="*/ 368489 h 36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194" h="369132">
                <a:moveTo>
                  <a:pt x="341194" y="0"/>
                </a:moveTo>
                <a:cubicBezTo>
                  <a:pt x="327546" y="4549"/>
                  <a:pt x="310423" y="3475"/>
                  <a:pt x="300251" y="13647"/>
                </a:cubicBezTo>
                <a:cubicBezTo>
                  <a:pt x="290078" y="23820"/>
                  <a:pt x="294583" y="42621"/>
                  <a:pt x="286603" y="54591"/>
                </a:cubicBezTo>
                <a:cubicBezTo>
                  <a:pt x="275897" y="70650"/>
                  <a:pt x="259308" y="81886"/>
                  <a:pt x="245660" y="95534"/>
                </a:cubicBezTo>
                <a:cubicBezTo>
                  <a:pt x="211354" y="198449"/>
                  <a:pt x="257631" y="71590"/>
                  <a:pt x="204717" y="177420"/>
                </a:cubicBezTo>
                <a:cubicBezTo>
                  <a:pt x="179460" y="227934"/>
                  <a:pt x="200781" y="224309"/>
                  <a:pt x="177421" y="286603"/>
                </a:cubicBezTo>
                <a:cubicBezTo>
                  <a:pt x="167425" y="313259"/>
                  <a:pt x="137376" y="346383"/>
                  <a:pt x="109182" y="354841"/>
                </a:cubicBezTo>
                <a:cubicBezTo>
                  <a:pt x="61544" y="369132"/>
                  <a:pt x="38405" y="368489"/>
                  <a:pt x="0" y="368489"/>
                </a:cubicBezTo>
              </a:path>
            </a:pathLst>
          </a:custGeom>
          <a:ln w="101600">
            <a:solidFill>
              <a:srgbClr val="F73BC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24" name="Vrije vorm 23"/>
          <p:cNvSpPr/>
          <p:nvPr/>
        </p:nvSpPr>
        <p:spPr>
          <a:xfrm>
            <a:off x="8529638" y="4189413"/>
            <a:ext cx="587375" cy="601662"/>
          </a:xfrm>
          <a:custGeom>
            <a:avLst/>
            <a:gdLst>
              <a:gd name="connsiteX0" fmla="*/ 0 w 586853"/>
              <a:gd name="connsiteY0" fmla="*/ 0 h 600501"/>
              <a:gd name="connsiteX1" fmla="*/ 109182 w 586853"/>
              <a:gd name="connsiteY1" fmla="*/ 13647 h 600501"/>
              <a:gd name="connsiteX2" fmla="*/ 150125 w 586853"/>
              <a:gd name="connsiteY2" fmla="*/ 27295 h 600501"/>
              <a:gd name="connsiteX3" fmla="*/ 177421 w 586853"/>
              <a:gd name="connsiteY3" fmla="*/ 68238 h 600501"/>
              <a:gd name="connsiteX4" fmla="*/ 300250 w 586853"/>
              <a:gd name="connsiteY4" fmla="*/ 136477 h 600501"/>
              <a:gd name="connsiteX5" fmla="*/ 382137 w 586853"/>
              <a:gd name="connsiteY5" fmla="*/ 259307 h 600501"/>
              <a:gd name="connsiteX6" fmla="*/ 409433 w 586853"/>
              <a:gd name="connsiteY6" fmla="*/ 300250 h 600501"/>
              <a:gd name="connsiteX7" fmla="*/ 450376 w 586853"/>
              <a:gd name="connsiteY7" fmla="*/ 491319 h 600501"/>
              <a:gd name="connsiteX8" fmla="*/ 464024 w 586853"/>
              <a:gd name="connsiteY8" fmla="*/ 532262 h 600501"/>
              <a:gd name="connsiteX9" fmla="*/ 504967 w 586853"/>
              <a:gd name="connsiteY9" fmla="*/ 545910 h 600501"/>
              <a:gd name="connsiteX10" fmla="*/ 586853 w 586853"/>
              <a:gd name="connsiteY10" fmla="*/ 600501 h 6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853" h="600501">
                <a:moveTo>
                  <a:pt x="0" y="0"/>
                </a:moveTo>
                <a:cubicBezTo>
                  <a:pt x="36394" y="4549"/>
                  <a:pt x="73096" y="7086"/>
                  <a:pt x="109182" y="13647"/>
                </a:cubicBezTo>
                <a:cubicBezTo>
                  <a:pt x="123336" y="16220"/>
                  <a:pt x="138891" y="18308"/>
                  <a:pt x="150125" y="27295"/>
                </a:cubicBezTo>
                <a:cubicBezTo>
                  <a:pt x="162933" y="37542"/>
                  <a:pt x="165077" y="57437"/>
                  <a:pt x="177421" y="68238"/>
                </a:cubicBezTo>
                <a:cubicBezTo>
                  <a:pt x="235181" y="118779"/>
                  <a:pt x="244014" y="117732"/>
                  <a:pt x="300250" y="136477"/>
                </a:cubicBezTo>
                <a:lnTo>
                  <a:pt x="382137" y="259307"/>
                </a:lnTo>
                <a:lnTo>
                  <a:pt x="409433" y="300250"/>
                </a:lnTo>
                <a:cubicBezTo>
                  <a:pt x="461833" y="457454"/>
                  <a:pt x="415941" y="301932"/>
                  <a:pt x="450376" y="491319"/>
                </a:cubicBezTo>
                <a:cubicBezTo>
                  <a:pt x="452949" y="505473"/>
                  <a:pt x="453852" y="522090"/>
                  <a:pt x="464024" y="532262"/>
                </a:cubicBezTo>
                <a:cubicBezTo>
                  <a:pt x="474196" y="542434"/>
                  <a:pt x="492391" y="538924"/>
                  <a:pt x="504967" y="545910"/>
                </a:cubicBezTo>
                <a:cubicBezTo>
                  <a:pt x="533644" y="561842"/>
                  <a:pt x="586853" y="600501"/>
                  <a:pt x="586853" y="600501"/>
                </a:cubicBezTo>
              </a:path>
            </a:pathLst>
          </a:custGeom>
          <a:ln w="101600">
            <a:solidFill>
              <a:srgbClr val="F73BC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0"/>
            <a:ext cx="7772400" cy="1143000"/>
          </a:xfrm>
        </p:spPr>
        <p:txBody>
          <a:bodyPr/>
          <a:lstStyle/>
          <a:p>
            <a:pPr eaLnBrk="1" hangingPunct="1"/>
            <a:r>
              <a:rPr lang="nl-NL" sz="3200" smtClean="0">
                <a:latin typeface="Arial" charset="0"/>
                <a:cs typeface="Arial" charset="0"/>
              </a:rPr>
              <a:t>Voorkomen van vulkanen en aardbevingen</a:t>
            </a:r>
          </a:p>
        </p:txBody>
      </p:sp>
      <p:sp>
        <p:nvSpPr>
          <p:cNvPr id="27651" name="Text Box 3"/>
          <p:cNvSpPr txBox="1">
            <a:spLocks noChangeArrowheads="1"/>
          </p:cNvSpPr>
          <p:nvPr/>
        </p:nvSpPr>
        <p:spPr bwMode="auto">
          <a:xfrm>
            <a:off x="214313" y="1071563"/>
            <a:ext cx="8458200" cy="1570037"/>
          </a:xfrm>
          <a:prstGeom prst="rect">
            <a:avLst/>
          </a:prstGeom>
          <a:noFill/>
          <a:ln w="9525">
            <a:noFill/>
            <a:miter lim="800000"/>
            <a:headEnd/>
            <a:tailEnd/>
          </a:ln>
        </p:spPr>
        <p:txBody>
          <a:bodyPr>
            <a:spAutoFit/>
          </a:bodyPr>
          <a:lstStyle/>
          <a:p>
            <a:r>
              <a:rPr lang="nl-NL">
                <a:latin typeface="Arial" charset="0"/>
                <a:cs typeface="Arial" charset="0"/>
              </a:rPr>
              <a:t>Als we het ruimtelijk voorkomen van het oceanisch en continentaal reliëf vergelijken met de spreiding van vulkanen en aardbevingen, dan merken we een opvallend parallellisme.</a:t>
            </a:r>
          </a:p>
        </p:txBody>
      </p:sp>
      <p:pic>
        <p:nvPicPr>
          <p:cNvPr id="27652" name="Picture 5" descr="http://www.pbs.org/wgbh/nova/teachers/activities/images/2515_vesuvius_map2.gif"/>
          <p:cNvPicPr>
            <a:picLocks noChangeAspect="1" noChangeArrowheads="1"/>
          </p:cNvPicPr>
          <p:nvPr/>
        </p:nvPicPr>
        <p:blipFill>
          <a:blip r:embed="rId2" cstate="print">
            <a:lum bright="-6000"/>
          </a:blip>
          <a:srcRect/>
          <a:stretch>
            <a:fillRect/>
          </a:stretch>
        </p:blipFill>
        <p:spPr bwMode="auto">
          <a:xfrm>
            <a:off x="1676400" y="2608263"/>
            <a:ext cx="7467600" cy="4249737"/>
          </a:xfrm>
          <a:prstGeom prst="rect">
            <a:avLst/>
          </a:prstGeom>
          <a:noFill/>
          <a:ln w="9525">
            <a:noFill/>
            <a:miter lim="800000"/>
            <a:headEnd/>
            <a:tailEnd/>
          </a:ln>
        </p:spPr>
      </p:pic>
      <p:pic>
        <p:nvPicPr>
          <p:cNvPr id="27653" name="Picture 6" descr="http://www.vvsneekwitzwart.nl/Data/SWZ/Modules/TekstPagina/Front/images/_specifiek/M_663/filmpje.jpg">
            <a:hlinkClick r:id="rId3"/>
          </p:cNvPr>
          <p:cNvPicPr>
            <a:picLocks noChangeAspect="1" noChangeArrowheads="1"/>
          </p:cNvPicPr>
          <p:nvPr/>
        </p:nvPicPr>
        <p:blipFill>
          <a:blip r:embed="rId4" cstate="print"/>
          <a:srcRect/>
          <a:stretch>
            <a:fillRect/>
          </a:stretch>
        </p:blipFill>
        <p:spPr bwMode="auto">
          <a:xfrm>
            <a:off x="323850" y="5516563"/>
            <a:ext cx="923925" cy="92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260350"/>
            <a:ext cx="9144000" cy="701675"/>
          </a:xfrm>
          <a:prstGeom prst="rect">
            <a:avLst/>
          </a:prstGeom>
          <a:noFill/>
          <a:ln w="9525">
            <a:noFill/>
            <a:miter lim="800000"/>
            <a:headEnd/>
            <a:tailEnd/>
          </a:ln>
        </p:spPr>
        <p:txBody>
          <a:bodyPr>
            <a:spAutoFit/>
          </a:bodyPr>
          <a:lstStyle/>
          <a:p>
            <a:pPr algn="ctr">
              <a:spcBef>
                <a:spcPct val="50000"/>
              </a:spcBef>
            </a:pPr>
            <a:r>
              <a:rPr lang="nl-BE" sz="4000" b="1">
                <a:solidFill>
                  <a:srgbClr val="FFFF00"/>
                </a:solidFill>
              </a:rPr>
              <a:t> </a:t>
            </a:r>
            <a:r>
              <a:rPr lang="nl-BE" sz="4000" b="1" u="sng">
                <a:latin typeface="Arial" charset="0"/>
                <a:cs typeface="Arial" charset="0"/>
              </a:rPr>
              <a:t>Mechanisme van de platentektoniek</a:t>
            </a:r>
          </a:p>
        </p:txBody>
      </p:sp>
      <p:pic>
        <p:nvPicPr>
          <p:cNvPr id="28675" name="Picture 3" descr="convectiecellen"/>
          <p:cNvPicPr>
            <a:picLocks noChangeAspect="1" noChangeArrowheads="1"/>
          </p:cNvPicPr>
          <p:nvPr/>
        </p:nvPicPr>
        <p:blipFill>
          <a:blip r:embed="rId2" cstate="print">
            <a:lum bright="-18000"/>
          </a:blip>
          <a:srcRect r="9444"/>
          <a:stretch>
            <a:fillRect/>
          </a:stretch>
        </p:blipFill>
        <p:spPr bwMode="auto">
          <a:xfrm>
            <a:off x="0" y="1989138"/>
            <a:ext cx="9144000" cy="4610100"/>
          </a:xfrm>
          <a:prstGeom prst="rect">
            <a:avLst/>
          </a:prstGeom>
          <a:noFill/>
          <a:ln w="9525">
            <a:noFill/>
            <a:miter lim="800000"/>
            <a:headEnd/>
            <a:tailEnd/>
          </a:ln>
        </p:spPr>
      </p:pic>
      <p:sp>
        <p:nvSpPr>
          <p:cNvPr id="29700" name="AutoShape 4"/>
          <p:cNvSpPr>
            <a:spLocks noChangeArrowheads="1"/>
          </p:cNvSpPr>
          <p:nvPr/>
        </p:nvSpPr>
        <p:spPr bwMode="auto">
          <a:xfrm>
            <a:off x="5003800" y="4652963"/>
            <a:ext cx="360363" cy="863600"/>
          </a:xfrm>
          <a:prstGeom prst="upArrow">
            <a:avLst>
              <a:gd name="adj1" fmla="val 50000"/>
              <a:gd name="adj2" fmla="val 59912"/>
            </a:avLst>
          </a:prstGeom>
          <a:solidFill>
            <a:srgbClr val="FF0000"/>
          </a:solidFill>
          <a:ln w="38100">
            <a:solidFill>
              <a:srgbClr val="FF0000"/>
            </a:solidFill>
            <a:miter lim="800000"/>
            <a:headEnd/>
            <a:tailEnd/>
          </a:ln>
        </p:spPr>
        <p:txBody>
          <a:bodyPr wrap="none" anchor="ctr"/>
          <a:lstStyle/>
          <a:p>
            <a:endParaRPr lang="nl-BE"/>
          </a:p>
        </p:txBody>
      </p:sp>
      <p:sp>
        <p:nvSpPr>
          <p:cNvPr id="29701" name="Text Box 5"/>
          <p:cNvSpPr txBox="1">
            <a:spLocks noChangeArrowheads="1"/>
          </p:cNvSpPr>
          <p:nvPr/>
        </p:nvSpPr>
        <p:spPr bwMode="auto">
          <a:xfrm>
            <a:off x="4284663" y="5589588"/>
            <a:ext cx="1728787" cy="457200"/>
          </a:xfrm>
          <a:prstGeom prst="rect">
            <a:avLst/>
          </a:prstGeom>
          <a:noFill/>
          <a:ln w="9525">
            <a:noFill/>
            <a:miter lim="800000"/>
            <a:headEnd/>
            <a:tailEnd/>
          </a:ln>
        </p:spPr>
        <p:txBody>
          <a:bodyPr>
            <a:spAutoFit/>
          </a:bodyPr>
          <a:lstStyle/>
          <a:p>
            <a:pPr>
              <a:spcBef>
                <a:spcPct val="50000"/>
              </a:spcBef>
            </a:pPr>
            <a:r>
              <a:rPr lang="nl-BE" b="1">
                <a:solidFill>
                  <a:srgbClr val="FF3300"/>
                </a:solidFill>
              </a:rPr>
              <a:t>opwarming</a:t>
            </a:r>
          </a:p>
        </p:txBody>
      </p:sp>
      <p:sp>
        <p:nvSpPr>
          <p:cNvPr id="29702" name="Line 6"/>
          <p:cNvSpPr>
            <a:spLocks noChangeShapeType="1"/>
          </p:cNvSpPr>
          <p:nvPr/>
        </p:nvSpPr>
        <p:spPr bwMode="auto">
          <a:xfrm flipH="1">
            <a:off x="4932363" y="3933825"/>
            <a:ext cx="144462" cy="215900"/>
          </a:xfrm>
          <a:prstGeom prst="line">
            <a:avLst/>
          </a:prstGeom>
          <a:noFill/>
          <a:ln w="50800">
            <a:solidFill>
              <a:srgbClr val="0000FF"/>
            </a:solidFill>
            <a:round/>
            <a:headEnd/>
            <a:tailEnd/>
          </a:ln>
        </p:spPr>
        <p:txBody>
          <a:bodyPr/>
          <a:lstStyle/>
          <a:p>
            <a:endParaRPr lang="nl-BE"/>
          </a:p>
        </p:txBody>
      </p:sp>
      <p:sp>
        <p:nvSpPr>
          <p:cNvPr id="29703" name="Line 7"/>
          <p:cNvSpPr>
            <a:spLocks noChangeShapeType="1"/>
          </p:cNvSpPr>
          <p:nvPr/>
        </p:nvSpPr>
        <p:spPr bwMode="auto">
          <a:xfrm>
            <a:off x="5076825" y="3933825"/>
            <a:ext cx="142875" cy="215900"/>
          </a:xfrm>
          <a:prstGeom prst="line">
            <a:avLst/>
          </a:prstGeom>
          <a:noFill/>
          <a:ln w="50800">
            <a:solidFill>
              <a:srgbClr val="0066FF"/>
            </a:solidFill>
            <a:round/>
            <a:headEnd/>
            <a:tailEnd/>
          </a:ln>
        </p:spPr>
        <p:txBody>
          <a:bodyPr/>
          <a:lstStyle/>
          <a:p>
            <a:endParaRPr lang="nl-BE"/>
          </a:p>
        </p:txBody>
      </p:sp>
      <p:sp>
        <p:nvSpPr>
          <p:cNvPr id="29704" name="Line 8"/>
          <p:cNvSpPr>
            <a:spLocks noChangeShapeType="1"/>
          </p:cNvSpPr>
          <p:nvPr/>
        </p:nvSpPr>
        <p:spPr bwMode="auto">
          <a:xfrm flipV="1">
            <a:off x="3779838" y="3573463"/>
            <a:ext cx="71437" cy="215900"/>
          </a:xfrm>
          <a:prstGeom prst="line">
            <a:avLst/>
          </a:prstGeom>
          <a:noFill/>
          <a:ln w="50800">
            <a:solidFill>
              <a:srgbClr val="0000FF"/>
            </a:solidFill>
            <a:round/>
            <a:headEnd/>
            <a:tailEnd/>
          </a:ln>
        </p:spPr>
        <p:txBody>
          <a:bodyPr/>
          <a:lstStyle/>
          <a:p>
            <a:endParaRPr lang="nl-BE"/>
          </a:p>
        </p:txBody>
      </p:sp>
      <p:sp>
        <p:nvSpPr>
          <p:cNvPr id="29705" name="Line 9"/>
          <p:cNvSpPr>
            <a:spLocks noChangeShapeType="1"/>
          </p:cNvSpPr>
          <p:nvPr/>
        </p:nvSpPr>
        <p:spPr bwMode="auto">
          <a:xfrm>
            <a:off x="3779838" y="3789363"/>
            <a:ext cx="215900" cy="71437"/>
          </a:xfrm>
          <a:prstGeom prst="line">
            <a:avLst/>
          </a:prstGeom>
          <a:noFill/>
          <a:ln w="50800">
            <a:solidFill>
              <a:srgbClr val="0000FF"/>
            </a:solidFill>
            <a:round/>
            <a:headEnd/>
            <a:tailEnd/>
          </a:ln>
        </p:spPr>
        <p:txBody>
          <a:bodyPr/>
          <a:lstStyle/>
          <a:p>
            <a:endParaRPr lang="nl-BE"/>
          </a:p>
        </p:txBody>
      </p:sp>
      <p:sp>
        <p:nvSpPr>
          <p:cNvPr id="29706" name="Line 10"/>
          <p:cNvSpPr>
            <a:spLocks noChangeShapeType="1"/>
          </p:cNvSpPr>
          <p:nvPr/>
        </p:nvSpPr>
        <p:spPr bwMode="auto">
          <a:xfrm flipH="1">
            <a:off x="2339975" y="5013325"/>
            <a:ext cx="215900" cy="0"/>
          </a:xfrm>
          <a:prstGeom prst="line">
            <a:avLst/>
          </a:prstGeom>
          <a:noFill/>
          <a:ln w="50800">
            <a:solidFill>
              <a:srgbClr val="0000FF"/>
            </a:solidFill>
            <a:round/>
            <a:headEnd/>
            <a:tailEnd/>
          </a:ln>
        </p:spPr>
        <p:txBody>
          <a:bodyPr/>
          <a:lstStyle/>
          <a:p>
            <a:endParaRPr lang="nl-BE"/>
          </a:p>
        </p:txBody>
      </p:sp>
      <p:sp>
        <p:nvSpPr>
          <p:cNvPr id="29707" name="Line 11"/>
          <p:cNvSpPr>
            <a:spLocks noChangeShapeType="1"/>
          </p:cNvSpPr>
          <p:nvPr/>
        </p:nvSpPr>
        <p:spPr bwMode="auto">
          <a:xfrm flipV="1">
            <a:off x="2555875" y="4797425"/>
            <a:ext cx="71438" cy="215900"/>
          </a:xfrm>
          <a:prstGeom prst="line">
            <a:avLst/>
          </a:prstGeom>
          <a:noFill/>
          <a:ln w="50800">
            <a:solidFill>
              <a:srgbClr val="0000FF"/>
            </a:solidFill>
            <a:round/>
            <a:headEnd/>
            <a:tailEnd/>
          </a:ln>
        </p:spPr>
        <p:txBody>
          <a:bodyPr/>
          <a:lstStyle/>
          <a:p>
            <a:endParaRPr lang="nl-BE"/>
          </a:p>
        </p:txBody>
      </p:sp>
      <p:sp>
        <p:nvSpPr>
          <p:cNvPr id="29708" name="Line 12"/>
          <p:cNvSpPr>
            <a:spLocks noChangeShapeType="1"/>
          </p:cNvSpPr>
          <p:nvPr/>
        </p:nvSpPr>
        <p:spPr bwMode="auto">
          <a:xfrm flipH="1" flipV="1">
            <a:off x="3635375" y="4652963"/>
            <a:ext cx="215900" cy="71437"/>
          </a:xfrm>
          <a:prstGeom prst="line">
            <a:avLst/>
          </a:prstGeom>
          <a:noFill/>
          <a:ln w="50800">
            <a:solidFill>
              <a:srgbClr val="0000FF"/>
            </a:solidFill>
            <a:round/>
            <a:headEnd/>
            <a:tailEnd/>
          </a:ln>
        </p:spPr>
        <p:txBody>
          <a:bodyPr/>
          <a:lstStyle/>
          <a:p>
            <a:endParaRPr lang="nl-BE"/>
          </a:p>
        </p:txBody>
      </p:sp>
      <p:sp>
        <p:nvSpPr>
          <p:cNvPr id="29709" name="Line 13"/>
          <p:cNvSpPr>
            <a:spLocks noChangeShapeType="1"/>
          </p:cNvSpPr>
          <p:nvPr/>
        </p:nvSpPr>
        <p:spPr bwMode="auto">
          <a:xfrm flipH="1">
            <a:off x="3708400" y="4724400"/>
            <a:ext cx="142875" cy="217488"/>
          </a:xfrm>
          <a:prstGeom prst="line">
            <a:avLst/>
          </a:prstGeom>
          <a:noFill/>
          <a:ln w="50800">
            <a:solidFill>
              <a:srgbClr val="0000FF"/>
            </a:solidFill>
            <a:round/>
            <a:headEnd/>
            <a:tailEnd/>
          </a:ln>
        </p:spPr>
        <p:txBody>
          <a:bodyPr/>
          <a:lstStyle/>
          <a:p>
            <a:endParaRPr lang="nl-BE"/>
          </a:p>
        </p:txBody>
      </p:sp>
      <p:sp>
        <p:nvSpPr>
          <p:cNvPr id="29710" name="Line 14"/>
          <p:cNvSpPr>
            <a:spLocks noChangeShapeType="1"/>
          </p:cNvSpPr>
          <p:nvPr/>
        </p:nvSpPr>
        <p:spPr bwMode="auto">
          <a:xfrm flipV="1">
            <a:off x="5076825" y="3716338"/>
            <a:ext cx="0" cy="720725"/>
          </a:xfrm>
          <a:prstGeom prst="line">
            <a:avLst/>
          </a:prstGeom>
          <a:noFill/>
          <a:ln w="50800">
            <a:solidFill>
              <a:srgbClr val="0000FF"/>
            </a:solidFill>
            <a:round/>
            <a:headEnd/>
            <a:tailEnd/>
          </a:ln>
        </p:spPr>
        <p:txBody>
          <a:bodyPr/>
          <a:lstStyle/>
          <a:p>
            <a:endParaRPr lang="nl-BE"/>
          </a:p>
        </p:txBody>
      </p:sp>
      <p:sp>
        <p:nvSpPr>
          <p:cNvPr id="29711" name="Line 15"/>
          <p:cNvSpPr>
            <a:spLocks noChangeShapeType="1"/>
          </p:cNvSpPr>
          <p:nvPr/>
        </p:nvSpPr>
        <p:spPr bwMode="auto">
          <a:xfrm flipH="1">
            <a:off x="3276600" y="3644900"/>
            <a:ext cx="936625" cy="360363"/>
          </a:xfrm>
          <a:prstGeom prst="line">
            <a:avLst/>
          </a:prstGeom>
          <a:noFill/>
          <a:ln w="50800">
            <a:solidFill>
              <a:srgbClr val="0000FF"/>
            </a:solidFill>
            <a:round/>
            <a:headEnd/>
            <a:tailEnd/>
          </a:ln>
        </p:spPr>
        <p:txBody>
          <a:bodyPr/>
          <a:lstStyle/>
          <a:p>
            <a:endParaRPr lang="nl-BE"/>
          </a:p>
        </p:txBody>
      </p:sp>
      <p:sp>
        <p:nvSpPr>
          <p:cNvPr id="29712" name="Line 16"/>
          <p:cNvSpPr>
            <a:spLocks noChangeShapeType="1"/>
          </p:cNvSpPr>
          <p:nvPr/>
        </p:nvSpPr>
        <p:spPr bwMode="auto">
          <a:xfrm>
            <a:off x="2411413" y="4797425"/>
            <a:ext cx="215900" cy="360363"/>
          </a:xfrm>
          <a:prstGeom prst="line">
            <a:avLst/>
          </a:prstGeom>
          <a:noFill/>
          <a:ln w="50800">
            <a:solidFill>
              <a:srgbClr val="0000FF"/>
            </a:solidFill>
            <a:round/>
            <a:headEnd/>
            <a:tailEnd/>
          </a:ln>
        </p:spPr>
        <p:txBody>
          <a:bodyPr/>
          <a:lstStyle/>
          <a:p>
            <a:endParaRPr lang="nl-BE"/>
          </a:p>
        </p:txBody>
      </p:sp>
      <p:sp>
        <p:nvSpPr>
          <p:cNvPr id="29713" name="Line 17"/>
          <p:cNvSpPr>
            <a:spLocks noChangeShapeType="1"/>
          </p:cNvSpPr>
          <p:nvPr/>
        </p:nvSpPr>
        <p:spPr bwMode="auto">
          <a:xfrm flipV="1">
            <a:off x="3348038" y="4581525"/>
            <a:ext cx="863600" cy="360363"/>
          </a:xfrm>
          <a:prstGeom prst="line">
            <a:avLst/>
          </a:prstGeom>
          <a:noFill/>
          <a:ln w="50800">
            <a:solidFill>
              <a:srgbClr val="0000FF"/>
            </a:solidFill>
            <a:round/>
            <a:headEnd/>
            <a:tailEnd/>
          </a:ln>
        </p:spPr>
        <p:txBody>
          <a:bodyPr/>
          <a:lstStyle/>
          <a:p>
            <a:endParaRPr lang="nl-BE"/>
          </a:p>
        </p:txBody>
      </p:sp>
      <p:sp>
        <p:nvSpPr>
          <p:cNvPr id="29714" name="Line 18"/>
          <p:cNvSpPr>
            <a:spLocks noChangeShapeType="1"/>
          </p:cNvSpPr>
          <p:nvPr/>
        </p:nvSpPr>
        <p:spPr bwMode="auto">
          <a:xfrm flipH="1">
            <a:off x="4427538" y="3644900"/>
            <a:ext cx="504825" cy="0"/>
          </a:xfrm>
          <a:prstGeom prst="line">
            <a:avLst/>
          </a:prstGeom>
          <a:noFill/>
          <a:ln w="50800">
            <a:solidFill>
              <a:srgbClr val="0000FF"/>
            </a:solidFill>
            <a:round/>
            <a:headEnd/>
            <a:tailEnd/>
          </a:ln>
        </p:spPr>
        <p:txBody>
          <a:bodyPr/>
          <a:lstStyle/>
          <a:p>
            <a:endParaRPr lang="nl-BE"/>
          </a:p>
        </p:txBody>
      </p:sp>
      <p:sp>
        <p:nvSpPr>
          <p:cNvPr id="29715" name="Line 19"/>
          <p:cNvSpPr>
            <a:spLocks noChangeShapeType="1"/>
          </p:cNvSpPr>
          <p:nvPr/>
        </p:nvSpPr>
        <p:spPr bwMode="auto">
          <a:xfrm flipH="1">
            <a:off x="2627313" y="4149725"/>
            <a:ext cx="360362" cy="287338"/>
          </a:xfrm>
          <a:prstGeom prst="line">
            <a:avLst/>
          </a:prstGeom>
          <a:noFill/>
          <a:ln w="50800">
            <a:solidFill>
              <a:srgbClr val="0000FF"/>
            </a:solidFill>
            <a:round/>
            <a:headEnd/>
            <a:tailEnd/>
          </a:ln>
        </p:spPr>
        <p:txBody>
          <a:bodyPr/>
          <a:lstStyle/>
          <a:p>
            <a:endParaRPr lang="nl-BE"/>
          </a:p>
        </p:txBody>
      </p:sp>
      <p:sp>
        <p:nvSpPr>
          <p:cNvPr id="29716" name="Line 20"/>
          <p:cNvSpPr>
            <a:spLocks noChangeShapeType="1"/>
          </p:cNvSpPr>
          <p:nvPr/>
        </p:nvSpPr>
        <p:spPr bwMode="auto">
          <a:xfrm flipV="1">
            <a:off x="2771775" y="5013325"/>
            <a:ext cx="504825" cy="144463"/>
          </a:xfrm>
          <a:prstGeom prst="line">
            <a:avLst/>
          </a:prstGeom>
          <a:noFill/>
          <a:ln w="50800">
            <a:solidFill>
              <a:srgbClr val="0000FF"/>
            </a:solidFill>
            <a:round/>
            <a:headEnd/>
            <a:tailEnd/>
          </a:ln>
        </p:spPr>
        <p:txBody>
          <a:bodyPr/>
          <a:lstStyle/>
          <a:p>
            <a:endParaRPr lang="nl-BE"/>
          </a:p>
        </p:txBody>
      </p:sp>
      <p:sp>
        <p:nvSpPr>
          <p:cNvPr id="29717" name="Line 21"/>
          <p:cNvSpPr>
            <a:spLocks noChangeShapeType="1"/>
          </p:cNvSpPr>
          <p:nvPr/>
        </p:nvSpPr>
        <p:spPr bwMode="auto">
          <a:xfrm flipV="1">
            <a:off x="4427538" y="4508500"/>
            <a:ext cx="504825" cy="73025"/>
          </a:xfrm>
          <a:prstGeom prst="line">
            <a:avLst/>
          </a:prstGeom>
          <a:noFill/>
          <a:ln w="50800">
            <a:solidFill>
              <a:srgbClr val="0000FF"/>
            </a:solidFill>
            <a:round/>
            <a:headEnd/>
            <a:tailEnd/>
          </a:ln>
        </p:spPr>
        <p:txBody>
          <a:bodyPr/>
          <a:lstStyle/>
          <a:p>
            <a:endParaRPr lang="nl-BE"/>
          </a:p>
        </p:txBody>
      </p:sp>
      <p:sp>
        <p:nvSpPr>
          <p:cNvPr id="29718" name="AutoShape 22"/>
          <p:cNvSpPr>
            <a:spLocks noChangeArrowheads="1"/>
          </p:cNvSpPr>
          <p:nvPr/>
        </p:nvSpPr>
        <p:spPr bwMode="auto">
          <a:xfrm rot="-803685">
            <a:off x="3867150" y="3138488"/>
            <a:ext cx="865188" cy="358775"/>
          </a:xfrm>
          <a:prstGeom prst="leftArrow">
            <a:avLst>
              <a:gd name="adj1" fmla="val 50000"/>
              <a:gd name="adj2" fmla="val 60288"/>
            </a:avLst>
          </a:prstGeom>
          <a:solidFill>
            <a:srgbClr val="FFFF00"/>
          </a:solidFill>
          <a:ln w="9525">
            <a:solidFill>
              <a:schemeClr val="tx1"/>
            </a:solidFill>
            <a:miter lim="800000"/>
            <a:headEnd/>
            <a:tailEnd/>
          </a:ln>
        </p:spPr>
        <p:txBody>
          <a:bodyPr wrap="none" anchor="ctr"/>
          <a:lstStyle/>
          <a:p>
            <a:endParaRPr lang="nl-BE"/>
          </a:p>
        </p:txBody>
      </p:sp>
      <p:sp>
        <p:nvSpPr>
          <p:cNvPr id="29719" name="AutoShape 23"/>
          <p:cNvSpPr>
            <a:spLocks noChangeArrowheads="1"/>
          </p:cNvSpPr>
          <p:nvPr/>
        </p:nvSpPr>
        <p:spPr bwMode="auto">
          <a:xfrm rot="353099">
            <a:off x="5284788" y="3067050"/>
            <a:ext cx="935037" cy="360363"/>
          </a:xfrm>
          <a:prstGeom prst="rightArrow">
            <a:avLst>
              <a:gd name="adj1" fmla="val 50000"/>
              <a:gd name="adj2" fmla="val 64868"/>
            </a:avLst>
          </a:prstGeom>
          <a:solidFill>
            <a:srgbClr val="FFFF00"/>
          </a:solidFill>
          <a:ln w="9525">
            <a:solidFill>
              <a:schemeClr val="tx1"/>
            </a:solidFill>
            <a:miter lim="800000"/>
            <a:headEnd/>
            <a:tailEnd/>
          </a:ln>
        </p:spPr>
        <p:txBody>
          <a:bodyPr wrap="none" anchor="ctr"/>
          <a:lstStyle/>
          <a:p>
            <a:endParaRPr lang="nl-BE"/>
          </a:p>
        </p:txBody>
      </p:sp>
      <p:sp>
        <p:nvSpPr>
          <p:cNvPr id="29720" name="Text Box 24"/>
          <p:cNvSpPr txBox="1">
            <a:spLocks noChangeArrowheads="1"/>
          </p:cNvSpPr>
          <p:nvPr/>
        </p:nvSpPr>
        <p:spPr bwMode="auto">
          <a:xfrm rot="-1240084">
            <a:off x="2843213" y="4005263"/>
            <a:ext cx="2233612" cy="457200"/>
          </a:xfrm>
          <a:prstGeom prst="rect">
            <a:avLst/>
          </a:prstGeom>
          <a:noFill/>
          <a:ln w="9525">
            <a:noFill/>
            <a:miter lim="800000"/>
            <a:headEnd/>
            <a:tailEnd/>
          </a:ln>
        </p:spPr>
        <p:txBody>
          <a:bodyPr>
            <a:spAutoFit/>
          </a:bodyPr>
          <a:lstStyle/>
          <a:p>
            <a:pPr>
              <a:spcBef>
                <a:spcPct val="50000"/>
              </a:spcBef>
            </a:pPr>
            <a:r>
              <a:rPr lang="nl-BE" b="1">
                <a:solidFill>
                  <a:srgbClr val="0066FF"/>
                </a:solidFill>
              </a:rPr>
              <a:t>convectie</a:t>
            </a:r>
          </a:p>
        </p:txBody>
      </p:sp>
      <p:sp>
        <p:nvSpPr>
          <p:cNvPr id="29721" name="Text Box 25"/>
          <p:cNvSpPr txBox="1">
            <a:spLocks noChangeArrowheads="1"/>
          </p:cNvSpPr>
          <p:nvPr/>
        </p:nvSpPr>
        <p:spPr bwMode="auto">
          <a:xfrm>
            <a:off x="4067175" y="2349500"/>
            <a:ext cx="2881313" cy="457200"/>
          </a:xfrm>
          <a:prstGeom prst="rect">
            <a:avLst/>
          </a:prstGeom>
          <a:noFill/>
          <a:ln w="9525">
            <a:noFill/>
            <a:miter lim="800000"/>
            <a:headEnd/>
            <a:tailEnd/>
          </a:ln>
        </p:spPr>
        <p:txBody>
          <a:bodyPr>
            <a:spAutoFit/>
          </a:bodyPr>
          <a:lstStyle/>
          <a:p>
            <a:pPr>
              <a:spcBef>
                <a:spcPct val="50000"/>
              </a:spcBef>
            </a:pPr>
            <a:r>
              <a:rPr lang="nl-BE" b="1">
                <a:solidFill>
                  <a:srgbClr val="0066FF"/>
                </a:solidFill>
              </a:rPr>
              <a:t>Divergerende platen</a:t>
            </a:r>
          </a:p>
        </p:txBody>
      </p:sp>
      <p:sp>
        <p:nvSpPr>
          <p:cNvPr id="29722" name="AutoShape 26"/>
          <p:cNvSpPr>
            <a:spLocks noChangeArrowheads="1"/>
          </p:cNvSpPr>
          <p:nvPr/>
        </p:nvSpPr>
        <p:spPr bwMode="auto">
          <a:xfrm>
            <a:off x="1258888" y="4652963"/>
            <a:ext cx="863600" cy="360362"/>
          </a:xfrm>
          <a:prstGeom prst="rightArrow">
            <a:avLst>
              <a:gd name="adj1" fmla="val 50000"/>
              <a:gd name="adj2" fmla="val 59912"/>
            </a:avLst>
          </a:prstGeom>
          <a:solidFill>
            <a:srgbClr val="FFFF00"/>
          </a:solidFill>
          <a:ln w="9525">
            <a:solidFill>
              <a:srgbClr val="FFFF00"/>
            </a:solidFill>
            <a:miter lim="800000"/>
            <a:headEnd/>
            <a:tailEnd/>
          </a:ln>
        </p:spPr>
        <p:txBody>
          <a:bodyPr wrap="none" anchor="ctr"/>
          <a:lstStyle/>
          <a:p>
            <a:endParaRPr lang="nl-BE"/>
          </a:p>
        </p:txBody>
      </p:sp>
      <p:sp>
        <p:nvSpPr>
          <p:cNvPr id="29723" name="AutoShape 27"/>
          <p:cNvSpPr>
            <a:spLocks noChangeArrowheads="1"/>
          </p:cNvSpPr>
          <p:nvPr/>
        </p:nvSpPr>
        <p:spPr bwMode="auto">
          <a:xfrm rot="-3537021">
            <a:off x="216694" y="5049044"/>
            <a:ext cx="863600" cy="360362"/>
          </a:xfrm>
          <a:prstGeom prst="rightArrow">
            <a:avLst>
              <a:gd name="adj1" fmla="val 50000"/>
              <a:gd name="adj2" fmla="val 59912"/>
            </a:avLst>
          </a:prstGeom>
          <a:solidFill>
            <a:srgbClr val="FFFF00"/>
          </a:solidFill>
          <a:ln w="9525">
            <a:solidFill>
              <a:srgbClr val="FFFF00"/>
            </a:solidFill>
            <a:miter lim="800000"/>
            <a:headEnd/>
            <a:tailEnd/>
          </a:ln>
        </p:spPr>
        <p:txBody>
          <a:bodyPr wrap="none" anchor="ctr"/>
          <a:lstStyle/>
          <a:p>
            <a:endParaRPr lang="nl-BE"/>
          </a:p>
        </p:txBody>
      </p:sp>
      <p:sp>
        <p:nvSpPr>
          <p:cNvPr id="29724" name="AutoShape 28"/>
          <p:cNvSpPr>
            <a:spLocks noChangeArrowheads="1"/>
          </p:cNvSpPr>
          <p:nvPr/>
        </p:nvSpPr>
        <p:spPr bwMode="auto">
          <a:xfrm rot="-2212009">
            <a:off x="1763713" y="4005263"/>
            <a:ext cx="935037" cy="431800"/>
          </a:xfrm>
          <a:prstGeom prst="leftArrow">
            <a:avLst>
              <a:gd name="adj1" fmla="val 50000"/>
              <a:gd name="adj2" fmla="val 54136"/>
            </a:avLst>
          </a:prstGeom>
          <a:solidFill>
            <a:srgbClr val="FFFF00"/>
          </a:solidFill>
          <a:ln w="9525">
            <a:solidFill>
              <a:srgbClr val="FFFF00"/>
            </a:solidFill>
            <a:miter lim="800000"/>
            <a:headEnd/>
            <a:tailEnd/>
          </a:ln>
        </p:spPr>
        <p:txBody>
          <a:bodyPr wrap="none" anchor="ctr"/>
          <a:lstStyle/>
          <a:p>
            <a:endParaRPr lang="nl-BE"/>
          </a:p>
        </p:txBody>
      </p:sp>
      <p:sp>
        <p:nvSpPr>
          <p:cNvPr id="29725" name="Text Box 29"/>
          <p:cNvSpPr txBox="1">
            <a:spLocks noChangeArrowheads="1"/>
          </p:cNvSpPr>
          <p:nvPr/>
        </p:nvSpPr>
        <p:spPr bwMode="auto">
          <a:xfrm rot="-2050149">
            <a:off x="0" y="3357563"/>
            <a:ext cx="3132138" cy="457200"/>
          </a:xfrm>
          <a:prstGeom prst="rect">
            <a:avLst/>
          </a:prstGeom>
          <a:noFill/>
          <a:ln w="9525">
            <a:noFill/>
            <a:miter lim="800000"/>
            <a:headEnd/>
            <a:tailEnd/>
          </a:ln>
        </p:spPr>
        <p:txBody>
          <a:bodyPr>
            <a:spAutoFit/>
          </a:bodyPr>
          <a:lstStyle/>
          <a:p>
            <a:pPr>
              <a:spcBef>
                <a:spcPct val="50000"/>
              </a:spcBef>
            </a:pPr>
            <a:r>
              <a:rPr lang="nl-BE" b="1">
                <a:solidFill>
                  <a:srgbClr val="0066FF"/>
                </a:solidFill>
              </a:rPr>
              <a:t>Convergerende platen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70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970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9702"/>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29703"/>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29704"/>
                                        </p:tgtEl>
                                        <p:attrNameLst>
                                          <p:attrName>style.visibility</p:attrName>
                                        </p:attrNameLst>
                                      </p:cBhvr>
                                      <p:to>
                                        <p:strVal val="visible"/>
                                      </p:to>
                                    </p:set>
                                  </p:childTnLst>
                                </p:cTn>
                              </p:par>
                            </p:childTnLst>
                          </p:cTn>
                        </p:par>
                        <p:par>
                          <p:cTn id="20" fill="hold" nodeType="afterGroup">
                            <p:stCondLst>
                              <p:cond delay="1500"/>
                            </p:stCondLst>
                            <p:childTnLst>
                              <p:par>
                                <p:cTn id="21" presetID="1" presetClass="entr" presetSubtype="0" fill="hold" grpId="0" nodeType="afterEffect">
                                  <p:stCondLst>
                                    <p:cond delay="0"/>
                                  </p:stCondLst>
                                  <p:childTnLst>
                                    <p:set>
                                      <p:cBhvr>
                                        <p:cTn id="22" dur="1" fill="hold">
                                          <p:stCondLst>
                                            <p:cond delay="499"/>
                                          </p:stCondLst>
                                        </p:cTn>
                                        <p:tgtEl>
                                          <p:spTgt spid="29705"/>
                                        </p:tgtEl>
                                        <p:attrNameLst>
                                          <p:attrName>style.visibility</p:attrName>
                                        </p:attrNameLst>
                                      </p:cBhvr>
                                      <p:to>
                                        <p:strVal val="visible"/>
                                      </p:to>
                                    </p:set>
                                  </p:childTnLst>
                                </p:cTn>
                              </p:par>
                            </p:childTnLst>
                          </p:cTn>
                        </p:par>
                        <p:par>
                          <p:cTn id="23" fill="hold" nodeType="afterGroup">
                            <p:stCondLst>
                              <p:cond delay="2000"/>
                            </p:stCondLst>
                            <p:childTnLst>
                              <p:par>
                                <p:cTn id="24" presetID="1" presetClass="entr" presetSubtype="0" fill="hold" grpId="0" nodeType="afterEffect">
                                  <p:stCondLst>
                                    <p:cond delay="0"/>
                                  </p:stCondLst>
                                  <p:childTnLst>
                                    <p:set>
                                      <p:cBhvr>
                                        <p:cTn id="25" dur="1" fill="hold">
                                          <p:stCondLst>
                                            <p:cond delay="499"/>
                                          </p:stCondLst>
                                        </p:cTn>
                                        <p:tgtEl>
                                          <p:spTgt spid="29706"/>
                                        </p:tgtEl>
                                        <p:attrNameLst>
                                          <p:attrName>style.visibility</p:attrName>
                                        </p:attrNameLst>
                                      </p:cBhvr>
                                      <p:to>
                                        <p:strVal val="visible"/>
                                      </p:to>
                                    </p:set>
                                  </p:childTnLst>
                                </p:cTn>
                              </p:par>
                            </p:childTnLst>
                          </p:cTn>
                        </p:par>
                        <p:par>
                          <p:cTn id="26" fill="hold" nodeType="afterGroup">
                            <p:stCondLst>
                              <p:cond delay="2500"/>
                            </p:stCondLst>
                            <p:childTnLst>
                              <p:par>
                                <p:cTn id="27" presetID="1" presetClass="entr" presetSubtype="0" fill="hold" grpId="0" nodeType="afterEffect">
                                  <p:stCondLst>
                                    <p:cond delay="0"/>
                                  </p:stCondLst>
                                  <p:childTnLst>
                                    <p:set>
                                      <p:cBhvr>
                                        <p:cTn id="28" dur="1" fill="hold">
                                          <p:stCondLst>
                                            <p:cond delay="499"/>
                                          </p:stCondLst>
                                        </p:cTn>
                                        <p:tgtEl>
                                          <p:spTgt spid="29707"/>
                                        </p:tgtEl>
                                        <p:attrNameLst>
                                          <p:attrName>style.visibility</p:attrName>
                                        </p:attrNameLst>
                                      </p:cBhvr>
                                      <p:to>
                                        <p:strVal val="visible"/>
                                      </p:to>
                                    </p:set>
                                  </p:childTnLst>
                                </p:cTn>
                              </p:par>
                            </p:childTnLst>
                          </p:cTn>
                        </p:par>
                        <p:par>
                          <p:cTn id="29" fill="hold" nodeType="afterGroup">
                            <p:stCondLst>
                              <p:cond delay="3000"/>
                            </p:stCondLst>
                            <p:childTnLst>
                              <p:par>
                                <p:cTn id="30" presetID="1" presetClass="entr" presetSubtype="0" fill="hold" grpId="0" nodeType="afterEffect">
                                  <p:stCondLst>
                                    <p:cond delay="0"/>
                                  </p:stCondLst>
                                  <p:childTnLst>
                                    <p:set>
                                      <p:cBhvr>
                                        <p:cTn id="31" dur="1" fill="hold">
                                          <p:stCondLst>
                                            <p:cond delay="499"/>
                                          </p:stCondLst>
                                        </p:cTn>
                                        <p:tgtEl>
                                          <p:spTgt spid="29708"/>
                                        </p:tgtEl>
                                        <p:attrNameLst>
                                          <p:attrName>style.visibility</p:attrName>
                                        </p:attrNameLst>
                                      </p:cBhvr>
                                      <p:to>
                                        <p:strVal val="visible"/>
                                      </p:to>
                                    </p:set>
                                  </p:childTnLst>
                                </p:cTn>
                              </p:par>
                            </p:childTnLst>
                          </p:cTn>
                        </p:par>
                        <p:par>
                          <p:cTn id="32" fill="hold" nodeType="afterGroup">
                            <p:stCondLst>
                              <p:cond delay="3500"/>
                            </p:stCondLst>
                            <p:childTnLst>
                              <p:par>
                                <p:cTn id="33" presetID="1" presetClass="entr" presetSubtype="0" fill="hold" grpId="0" nodeType="afterEffect">
                                  <p:stCondLst>
                                    <p:cond delay="0"/>
                                  </p:stCondLst>
                                  <p:childTnLst>
                                    <p:set>
                                      <p:cBhvr>
                                        <p:cTn id="34" dur="1" fill="hold">
                                          <p:stCondLst>
                                            <p:cond delay="499"/>
                                          </p:stCondLst>
                                        </p:cTn>
                                        <p:tgtEl>
                                          <p:spTgt spid="29709"/>
                                        </p:tgtEl>
                                        <p:attrNameLst>
                                          <p:attrName>style.visibility</p:attrName>
                                        </p:attrNameLst>
                                      </p:cBhvr>
                                      <p:to>
                                        <p:strVal val="visible"/>
                                      </p:to>
                                    </p:set>
                                  </p:childTnLst>
                                </p:cTn>
                              </p:par>
                            </p:childTnLst>
                          </p:cTn>
                        </p:par>
                        <p:par>
                          <p:cTn id="35" fill="hold" nodeType="afterGroup">
                            <p:stCondLst>
                              <p:cond delay="4000"/>
                            </p:stCondLst>
                            <p:childTnLst>
                              <p:par>
                                <p:cTn id="36" presetID="1" presetClass="entr" presetSubtype="0" fill="hold" grpId="0" nodeType="afterEffect">
                                  <p:stCondLst>
                                    <p:cond delay="0"/>
                                  </p:stCondLst>
                                  <p:childTnLst>
                                    <p:set>
                                      <p:cBhvr>
                                        <p:cTn id="37" dur="1" fill="hold">
                                          <p:stCondLst>
                                            <p:cond delay="499"/>
                                          </p:stCondLst>
                                        </p:cTn>
                                        <p:tgtEl>
                                          <p:spTgt spid="29710"/>
                                        </p:tgtEl>
                                        <p:attrNameLst>
                                          <p:attrName>style.visibility</p:attrName>
                                        </p:attrNameLst>
                                      </p:cBhvr>
                                      <p:to>
                                        <p:strVal val="visible"/>
                                      </p:to>
                                    </p:set>
                                  </p:childTnLst>
                                </p:cTn>
                              </p:par>
                            </p:childTnLst>
                          </p:cTn>
                        </p:par>
                        <p:par>
                          <p:cTn id="38" fill="hold" nodeType="afterGroup">
                            <p:stCondLst>
                              <p:cond delay="4500"/>
                            </p:stCondLst>
                            <p:childTnLst>
                              <p:par>
                                <p:cTn id="39" presetID="1" presetClass="entr" presetSubtype="0" fill="hold" grpId="0" nodeType="afterEffect">
                                  <p:stCondLst>
                                    <p:cond delay="0"/>
                                  </p:stCondLst>
                                  <p:childTnLst>
                                    <p:set>
                                      <p:cBhvr>
                                        <p:cTn id="40" dur="1" fill="hold">
                                          <p:stCondLst>
                                            <p:cond delay="499"/>
                                          </p:stCondLst>
                                        </p:cTn>
                                        <p:tgtEl>
                                          <p:spTgt spid="29711"/>
                                        </p:tgtEl>
                                        <p:attrNameLst>
                                          <p:attrName>style.visibility</p:attrName>
                                        </p:attrNameLst>
                                      </p:cBhvr>
                                      <p:to>
                                        <p:strVal val="visible"/>
                                      </p:to>
                                    </p:set>
                                  </p:childTnLst>
                                </p:cTn>
                              </p:par>
                            </p:childTnLst>
                          </p:cTn>
                        </p:par>
                        <p:par>
                          <p:cTn id="41" fill="hold" nodeType="afterGroup">
                            <p:stCondLst>
                              <p:cond delay="5000"/>
                            </p:stCondLst>
                            <p:childTnLst>
                              <p:par>
                                <p:cTn id="42" presetID="1" presetClass="entr" presetSubtype="0" fill="hold" grpId="0" nodeType="afterEffect">
                                  <p:stCondLst>
                                    <p:cond delay="0"/>
                                  </p:stCondLst>
                                  <p:childTnLst>
                                    <p:set>
                                      <p:cBhvr>
                                        <p:cTn id="43" dur="1" fill="hold">
                                          <p:stCondLst>
                                            <p:cond delay="499"/>
                                          </p:stCondLst>
                                        </p:cTn>
                                        <p:tgtEl>
                                          <p:spTgt spid="29712"/>
                                        </p:tgtEl>
                                        <p:attrNameLst>
                                          <p:attrName>style.visibility</p:attrName>
                                        </p:attrNameLst>
                                      </p:cBhvr>
                                      <p:to>
                                        <p:strVal val="visible"/>
                                      </p:to>
                                    </p:set>
                                  </p:childTnLst>
                                </p:cTn>
                              </p:par>
                            </p:childTnLst>
                          </p:cTn>
                        </p:par>
                        <p:par>
                          <p:cTn id="44" fill="hold" nodeType="afterGroup">
                            <p:stCondLst>
                              <p:cond delay="5500"/>
                            </p:stCondLst>
                            <p:childTnLst>
                              <p:par>
                                <p:cTn id="45" presetID="1" presetClass="entr" presetSubtype="0" fill="hold" grpId="0" nodeType="afterEffect">
                                  <p:stCondLst>
                                    <p:cond delay="0"/>
                                  </p:stCondLst>
                                  <p:childTnLst>
                                    <p:set>
                                      <p:cBhvr>
                                        <p:cTn id="46" dur="1" fill="hold">
                                          <p:stCondLst>
                                            <p:cond delay="499"/>
                                          </p:stCondLst>
                                        </p:cTn>
                                        <p:tgtEl>
                                          <p:spTgt spid="29713"/>
                                        </p:tgtEl>
                                        <p:attrNameLst>
                                          <p:attrName>style.visibility</p:attrName>
                                        </p:attrNameLst>
                                      </p:cBhvr>
                                      <p:to>
                                        <p:strVal val="visible"/>
                                      </p:to>
                                    </p:set>
                                  </p:childTnLst>
                                </p:cTn>
                              </p:par>
                            </p:childTnLst>
                          </p:cTn>
                        </p:par>
                        <p:par>
                          <p:cTn id="47" fill="hold" nodeType="afterGroup">
                            <p:stCondLst>
                              <p:cond delay="6000"/>
                            </p:stCondLst>
                            <p:childTnLst>
                              <p:par>
                                <p:cTn id="48" presetID="1" presetClass="entr" presetSubtype="0" fill="hold" grpId="0" nodeType="afterEffect">
                                  <p:stCondLst>
                                    <p:cond delay="0"/>
                                  </p:stCondLst>
                                  <p:childTnLst>
                                    <p:set>
                                      <p:cBhvr>
                                        <p:cTn id="49" dur="1" fill="hold">
                                          <p:stCondLst>
                                            <p:cond delay="499"/>
                                          </p:stCondLst>
                                        </p:cTn>
                                        <p:tgtEl>
                                          <p:spTgt spid="29714"/>
                                        </p:tgtEl>
                                        <p:attrNameLst>
                                          <p:attrName>style.visibility</p:attrName>
                                        </p:attrNameLst>
                                      </p:cBhvr>
                                      <p:to>
                                        <p:strVal val="visible"/>
                                      </p:to>
                                    </p:set>
                                  </p:childTnLst>
                                </p:cTn>
                              </p:par>
                            </p:childTnLst>
                          </p:cTn>
                        </p:par>
                        <p:par>
                          <p:cTn id="50" fill="hold" nodeType="afterGroup">
                            <p:stCondLst>
                              <p:cond delay="6500"/>
                            </p:stCondLst>
                            <p:childTnLst>
                              <p:par>
                                <p:cTn id="51" presetID="1" presetClass="entr" presetSubtype="0" fill="hold" grpId="0" nodeType="afterEffect">
                                  <p:stCondLst>
                                    <p:cond delay="0"/>
                                  </p:stCondLst>
                                  <p:childTnLst>
                                    <p:set>
                                      <p:cBhvr>
                                        <p:cTn id="52" dur="1" fill="hold">
                                          <p:stCondLst>
                                            <p:cond delay="499"/>
                                          </p:stCondLst>
                                        </p:cTn>
                                        <p:tgtEl>
                                          <p:spTgt spid="29715"/>
                                        </p:tgtEl>
                                        <p:attrNameLst>
                                          <p:attrName>style.visibility</p:attrName>
                                        </p:attrNameLst>
                                      </p:cBhvr>
                                      <p:to>
                                        <p:strVal val="visible"/>
                                      </p:to>
                                    </p:set>
                                  </p:childTnLst>
                                </p:cTn>
                              </p:par>
                            </p:childTnLst>
                          </p:cTn>
                        </p:par>
                        <p:par>
                          <p:cTn id="53" fill="hold" nodeType="afterGroup">
                            <p:stCondLst>
                              <p:cond delay="7000"/>
                            </p:stCondLst>
                            <p:childTnLst>
                              <p:par>
                                <p:cTn id="54" presetID="1" presetClass="entr" presetSubtype="0" fill="hold" grpId="0" nodeType="afterEffect">
                                  <p:stCondLst>
                                    <p:cond delay="0"/>
                                  </p:stCondLst>
                                  <p:childTnLst>
                                    <p:set>
                                      <p:cBhvr>
                                        <p:cTn id="55" dur="1" fill="hold">
                                          <p:stCondLst>
                                            <p:cond delay="499"/>
                                          </p:stCondLst>
                                        </p:cTn>
                                        <p:tgtEl>
                                          <p:spTgt spid="29716"/>
                                        </p:tgtEl>
                                        <p:attrNameLst>
                                          <p:attrName>style.visibility</p:attrName>
                                        </p:attrNameLst>
                                      </p:cBhvr>
                                      <p:to>
                                        <p:strVal val="visible"/>
                                      </p:to>
                                    </p:set>
                                  </p:childTnLst>
                                </p:cTn>
                              </p:par>
                            </p:childTnLst>
                          </p:cTn>
                        </p:par>
                        <p:par>
                          <p:cTn id="56" fill="hold" nodeType="afterGroup">
                            <p:stCondLst>
                              <p:cond delay="7500"/>
                            </p:stCondLst>
                            <p:childTnLst>
                              <p:par>
                                <p:cTn id="57" presetID="1" presetClass="entr" presetSubtype="0" fill="hold" grpId="0" nodeType="afterEffect">
                                  <p:stCondLst>
                                    <p:cond delay="0"/>
                                  </p:stCondLst>
                                  <p:childTnLst>
                                    <p:set>
                                      <p:cBhvr>
                                        <p:cTn id="58" dur="1" fill="hold">
                                          <p:stCondLst>
                                            <p:cond delay="499"/>
                                          </p:stCondLst>
                                        </p:cTn>
                                        <p:tgtEl>
                                          <p:spTgt spid="29717"/>
                                        </p:tgtEl>
                                        <p:attrNameLst>
                                          <p:attrName>style.visibility</p:attrName>
                                        </p:attrNameLst>
                                      </p:cBhvr>
                                      <p:to>
                                        <p:strVal val="visible"/>
                                      </p:to>
                                    </p:set>
                                  </p:childTnLst>
                                </p:cTn>
                              </p:par>
                            </p:childTnLst>
                          </p:cTn>
                        </p:par>
                        <p:par>
                          <p:cTn id="59" fill="hold" nodeType="afterGroup">
                            <p:stCondLst>
                              <p:cond delay="8000"/>
                            </p:stCondLst>
                            <p:childTnLst>
                              <p:par>
                                <p:cTn id="60" presetID="1" presetClass="entr" presetSubtype="0" fill="hold" grpId="0" nodeType="afterEffect">
                                  <p:stCondLst>
                                    <p:cond delay="0"/>
                                  </p:stCondLst>
                                  <p:childTnLst>
                                    <p:set>
                                      <p:cBhvr>
                                        <p:cTn id="61" dur="1" fill="hold">
                                          <p:stCondLst>
                                            <p:cond delay="499"/>
                                          </p:stCondLst>
                                        </p:cTn>
                                        <p:tgtEl>
                                          <p:spTgt spid="29720"/>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499"/>
                                          </p:stCondLst>
                                        </p:cTn>
                                        <p:tgtEl>
                                          <p:spTgt spid="29718"/>
                                        </p:tgtEl>
                                        <p:attrNameLst>
                                          <p:attrName>style.visibility</p:attrName>
                                        </p:attrNameLst>
                                      </p:cBhvr>
                                      <p:to>
                                        <p:strVal val="visible"/>
                                      </p:to>
                                    </p:set>
                                  </p:childTnLst>
                                </p:cTn>
                              </p:par>
                            </p:childTnLst>
                          </p:cTn>
                        </p:par>
                        <p:par>
                          <p:cTn id="66" fill="hold" nodeType="afterGroup">
                            <p:stCondLst>
                              <p:cond delay="500"/>
                            </p:stCondLst>
                            <p:childTnLst>
                              <p:par>
                                <p:cTn id="67" presetID="1" presetClass="entr" presetSubtype="0" fill="hold" grpId="0" nodeType="afterEffect">
                                  <p:stCondLst>
                                    <p:cond delay="0"/>
                                  </p:stCondLst>
                                  <p:childTnLst>
                                    <p:set>
                                      <p:cBhvr>
                                        <p:cTn id="68" dur="1" fill="hold">
                                          <p:stCondLst>
                                            <p:cond delay="499"/>
                                          </p:stCondLst>
                                        </p:cTn>
                                        <p:tgtEl>
                                          <p:spTgt spid="29719"/>
                                        </p:tgtEl>
                                        <p:attrNameLst>
                                          <p:attrName>style.visibility</p:attrName>
                                        </p:attrNameLst>
                                      </p:cBhvr>
                                      <p:to>
                                        <p:strVal val="visible"/>
                                      </p:to>
                                    </p:set>
                                  </p:childTnLst>
                                </p:cTn>
                              </p:par>
                            </p:childTnLst>
                          </p:cTn>
                        </p:par>
                        <p:par>
                          <p:cTn id="69" fill="hold" nodeType="afterGroup">
                            <p:stCondLst>
                              <p:cond delay="1000"/>
                            </p:stCondLst>
                            <p:childTnLst>
                              <p:par>
                                <p:cTn id="70" presetID="1" presetClass="entr" presetSubtype="0" fill="hold" grpId="0" nodeType="afterEffect">
                                  <p:stCondLst>
                                    <p:cond delay="0"/>
                                  </p:stCondLst>
                                  <p:childTnLst>
                                    <p:set>
                                      <p:cBhvr>
                                        <p:cTn id="71" dur="1" fill="hold">
                                          <p:stCondLst>
                                            <p:cond delay="499"/>
                                          </p:stCondLst>
                                        </p:cTn>
                                        <p:tgtEl>
                                          <p:spTgt spid="29721"/>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499"/>
                                          </p:stCondLst>
                                        </p:cTn>
                                        <p:tgtEl>
                                          <p:spTgt spid="29722"/>
                                        </p:tgtEl>
                                        <p:attrNameLst>
                                          <p:attrName>style.visibility</p:attrName>
                                        </p:attrNameLst>
                                      </p:cBhvr>
                                      <p:to>
                                        <p:strVal val="visible"/>
                                      </p:to>
                                    </p:set>
                                  </p:childTnLst>
                                </p:cTn>
                              </p:par>
                            </p:childTnLst>
                          </p:cTn>
                        </p:par>
                        <p:par>
                          <p:cTn id="76" fill="hold" nodeType="afterGroup">
                            <p:stCondLst>
                              <p:cond delay="500"/>
                            </p:stCondLst>
                            <p:childTnLst>
                              <p:par>
                                <p:cTn id="77" presetID="1" presetClass="entr" presetSubtype="0" fill="hold" grpId="0" nodeType="afterEffect">
                                  <p:stCondLst>
                                    <p:cond delay="0"/>
                                  </p:stCondLst>
                                  <p:childTnLst>
                                    <p:set>
                                      <p:cBhvr>
                                        <p:cTn id="78" dur="1" fill="hold">
                                          <p:stCondLst>
                                            <p:cond delay="499"/>
                                          </p:stCondLst>
                                        </p:cTn>
                                        <p:tgtEl>
                                          <p:spTgt spid="29723"/>
                                        </p:tgtEl>
                                        <p:attrNameLst>
                                          <p:attrName>style.visibility</p:attrName>
                                        </p:attrNameLst>
                                      </p:cBhvr>
                                      <p:to>
                                        <p:strVal val="visible"/>
                                      </p:to>
                                    </p:set>
                                  </p:childTnLst>
                                </p:cTn>
                              </p:par>
                            </p:childTnLst>
                          </p:cTn>
                        </p:par>
                        <p:par>
                          <p:cTn id="79" fill="hold" nodeType="afterGroup">
                            <p:stCondLst>
                              <p:cond delay="1000"/>
                            </p:stCondLst>
                            <p:childTnLst>
                              <p:par>
                                <p:cTn id="80" presetID="1" presetClass="entr" presetSubtype="0" fill="hold" grpId="0" nodeType="afterEffect">
                                  <p:stCondLst>
                                    <p:cond delay="0"/>
                                  </p:stCondLst>
                                  <p:childTnLst>
                                    <p:set>
                                      <p:cBhvr>
                                        <p:cTn id="81" dur="1" fill="hold">
                                          <p:stCondLst>
                                            <p:cond delay="499"/>
                                          </p:stCondLst>
                                        </p:cTn>
                                        <p:tgtEl>
                                          <p:spTgt spid="29724"/>
                                        </p:tgtEl>
                                        <p:attrNameLst>
                                          <p:attrName>style.visibility</p:attrName>
                                        </p:attrNameLst>
                                      </p:cBhvr>
                                      <p:to>
                                        <p:strVal val="visible"/>
                                      </p:to>
                                    </p:set>
                                  </p:childTnLst>
                                </p:cTn>
                              </p:par>
                            </p:childTnLst>
                          </p:cTn>
                        </p:par>
                        <p:par>
                          <p:cTn id="82" fill="hold" nodeType="afterGroup">
                            <p:stCondLst>
                              <p:cond delay="1500"/>
                            </p:stCondLst>
                            <p:childTnLst>
                              <p:par>
                                <p:cTn id="83" presetID="1" presetClass="entr" presetSubtype="0" fill="hold" grpId="0" nodeType="afterEffect">
                                  <p:stCondLst>
                                    <p:cond delay="0"/>
                                  </p:stCondLst>
                                  <p:childTnLst>
                                    <p:set>
                                      <p:cBhvr>
                                        <p:cTn id="84" dur="1" fill="hold">
                                          <p:stCondLst>
                                            <p:cond delay="499"/>
                                          </p:stCondLst>
                                        </p:cTn>
                                        <p:tgtEl>
                                          <p:spTgt spid="29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29701" grpId="0" autoUpdateAnimBg="0"/>
      <p:bldP spid="29702" grpId="0" animBg="1"/>
      <p:bldP spid="29703" grpId="0" animBg="1"/>
      <p:bldP spid="29704" grpId="0" animBg="1"/>
      <p:bldP spid="29705" grpId="0" animBg="1"/>
      <p:bldP spid="29706" grpId="0" animBg="1"/>
      <p:bldP spid="29707" grpId="0" animBg="1"/>
      <p:bldP spid="29708" grpId="0" animBg="1"/>
      <p:bldP spid="29709" grpId="0" animBg="1"/>
      <p:bldP spid="29710" grpId="0" animBg="1"/>
      <p:bldP spid="29711" grpId="0" animBg="1"/>
      <p:bldP spid="29712" grpId="0" animBg="1"/>
      <p:bldP spid="29713" grpId="0" animBg="1"/>
      <p:bldP spid="29714" grpId="0" animBg="1"/>
      <p:bldP spid="29715" grpId="0" animBg="1"/>
      <p:bldP spid="29716" grpId="0" animBg="1"/>
      <p:bldP spid="29717" grpId="0" animBg="1"/>
      <p:bldP spid="29718" grpId="0" animBg="1"/>
      <p:bldP spid="29719" grpId="0" animBg="1"/>
      <p:bldP spid="29720" grpId="0" autoUpdateAnimBg="0"/>
      <p:bldP spid="29721" grpId="0" autoUpdateAnimBg="0"/>
      <p:bldP spid="29722" grpId="0" animBg="1"/>
      <p:bldP spid="29723" grpId="0" animBg="1"/>
      <p:bldP spid="29724" grpId="0" animBg="1"/>
      <p:bldP spid="2972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a:xfrm>
            <a:off x="500063" y="214313"/>
            <a:ext cx="7772400" cy="1143000"/>
          </a:xfrm>
        </p:spPr>
        <p:txBody>
          <a:bodyPr/>
          <a:lstStyle/>
          <a:p>
            <a:pPr algn="l"/>
            <a:r>
              <a:rPr lang="nl-BE" u="sng" smtClean="0">
                <a:latin typeface="Arial" charset="0"/>
                <a:cs typeface="Arial" charset="0"/>
              </a:rPr>
              <a:t>Uitleg : </a:t>
            </a:r>
          </a:p>
        </p:txBody>
      </p:sp>
      <p:sp>
        <p:nvSpPr>
          <p:cNvPr id="29699" name="Tekstvak 3"/>
          <p:cNvSpPr txBox="1">
            <a:spLocks noChangeArrowheads="1"/>
          </p:cNvSpPr>
          <p:nvPr/>
        </p:nvSpPr>
        <p:spPr bwMode="auto">
          <a:xfrm>
            <a:off x="428625" y="1643063"/>
            <a:ext cx="8286750" cy="3970337"/>
          </a:xfrm>
          <a:prstGeom prst="rect">
            <a:avLst/>
          </a:prstGeom>
          <a:noFill/>
          <a:ln w="9525">
            <a:noFill/>
            <a:miter lim="800000"/>
            <a:headEnd/>
            <a:tailEnd/>
          </a:ln>
        </p:spPr>
        <p:txBody>
          <a:bodyPr>
            <a:spAutoFit/>
          </a:bodyPr>
          <a:lstStyle/>
          <a:p>
            <a:pPr>
              <a:lnSpc>
                <a:spcPct val="150000"/>
              </a:lnSpc>
            </a:pPr>
            <a:r>
              <a:rPr lang="nl-BE" sz="2800">
                <a:latin typeface="Arial" charset="0"/>
                <a:cs typeface="Arial" charset="0"/>
              </a:rPr>
              <a:t>De warmte vanuit de kern zorgt voor opwarming van de asthenosfeer en veroorzaakt daar </a:t>
            </a:r>
            <a:r>
              <a:rPr lang="nl-BE" sz="2800" b="1" i="1">
                <a:latin typeface="Arial" charset="0"/>
                <a:cs typeface="Arial" charset="0"/>
              </a:rPr>
              <a:t>convectiestromingen</a:t>
            </a:r>
            <a:r>
              <a:rPr lang="nl-BE" sz="2800">
                <a:latin typeface="Arial" charset="0"/>
                <a:cs typeface="Arial" charset="0"/>
              </a:rPr>
              <a:t> in het vloeibare gesteente. Op sommige plaatsen ontstaat een </a:t>
            </a:r>
            <a:r>
              <a:rPr lang="nl-BE" sz="2800" i="1">
                <a:latin typeface="Arial" charset="0"/>
                <a:cs typeface="Arial" charset="0"/>
              </a:rPr>
              <a:t>stijgende/divergente stroming </a:t>
            </a:r>
            <a:r>
              <a:rPr lang="nl-BE" sz="2800">
                <a:latin typeface="Arial" charset="0"/>
                <a:cs typeface="Arial" charset="0"/>
              </a:rPr>
              <a:t>en op andere plaatsen een </a:t>
            </a:r>
            <a:r>
              <a:rPr lang="nl-BE" sz="2800" i="1">
                <a:latin typeface="Arial" charset="0"/>
                <a:cs typeface="Arial" charset="0"/>
              </a:rPr>
              <a:t>dalende/convergente stroming</a:t>
            </a:r>
            <a:r>
              <a:rPr lang="nl-BE" sz="2800">
                <a:latin typeface="Arial" charset="0"/>
                <a:cs typeface="Arial" charset="0"/>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kstvak 3"/>
          <p:cNvSpPr txBox="1">
            <a:spLocks noChangeArrowheads="1"/>
          </p:cNvSpPr>
          <p:nvPr/>
        </p:nvSpPr>
        <p:spPr bwMode="auto">
          <a:xfrm>
            <a:off x="500063" y="1214438"/>
            <a:ext cx="8001000" cy="5200650"/>
          </a:xfrm>
          <a:prstGeom prst="rect">
            <a:avLst/>
          </a:prstGeom>
          <a:noFill/>
          <a:ln w="9525">
            <a:noFill/>
            <a:miter lim="800000"/>
            <a:headEnd/>
            <a:tailEnd/>
          </a:ln>
        </p:spPr>
        <p:txBody>
          <a:bodyPr>
            <a:spAutoFit/>
          </a:bodyPr>
          <a:lstStyle/>
          <a:p>
            <a:r>
              <a:rPr lang="nl-BE" sz="2800">
                <a:latin typeface="Arial" charset="0"/>
                <a:cs typeface="Arial" charset="0"/>
              </a:rPr>
              <a:t>Door de divergerende/stijgende stroming wordt de lithosfeer in platen gebroken.</a:t>
            </a:r>
          </a:p>
          <a:p>
            <a:endParaRPr lang="nl-BE" sz="2800">
              <a:latin typeface="Arial" charset="0"/>
              <a:cs typeface="Arial" charset="0"/>
            </a:endParaRPr>
          </a:p>
          <a:p>
            <a:r>
              <a:rPr lang="nl-BE" sz="2800">
                <a:latin typeface="Arial" charset="0"/>
                <a:cs typeface="Arial" charset="0"/>
              </a:rPr>
              <a:t>° </a:t>
            </a:r>
            <a:r>
              <a:rPr lang="nl-BE" sz="2800" b="1" i="1">
                <a:latin typeface="Arial" charset="0"/>
                <a:cs typeface="Arial" charset="0"/>
              </a:rPr>
              <a:t>Oceanische platen </a:t>
            </a:r>
            <a:r>
              <a:rPr lang="nl-BE" sz="2800">
                <a:latin typeface="Arial" charset="0"/>
                <a:cs typeface="Arial" charset="0"/>
              </a:rPr>
              <a:t>: Deze platen omvatten enkel stukken oceanische korst. </a:t>
            </a:r>
          </a:p>
          <a:p>
            <a:r>
              <a:rPr lang="nl-BE" sz="2800">
                <a:latin typeface="Arial" charset="0"/>
                <a:cs typeface="Arial" charset="0"/>
              </a:rPr>
              <a:t> Vbn : Pacifische plaat</a:t>
            </a:r>
          </a:p>
          <a:p>
            <a:endParaRPr lang="nl-BE" sz="2800">
              <a:latin typeface="Arial" charset="0"/>
              <a:cs typeface="Arial" charset="0"/>
            </a:endParaRPr>
          </a:p>
          <a:p>
            <a:r>
              <a:rPr lang="nl-BE" sz="2800">
                <a:latin typeface="Arial" charset="0"/>
                <a:cs typeface="Arial" charset="0"/>
              </a:rPr>
              <a:t>° </a:t>
            </a:r>
            <a:r>
              <a:rPr lang="nl-BE" sz="2800" b="1" i="1">
                <a:latin typeface="Arial" charset="0"/>
                <a:cs typeface="Arial" charset="0"/>
              </a:rPr>
              <a:t>Continentale platen</a:t>
            </a:r>
            <a:r>
              <a:rPr lang="nl-BE" sz="2800">
                <a:latin typeface="Arial" charset="0"/>
                <a:cs typeface="Arial" charset="0"/>
              </a:rPr>
              <a:t> : Deze platen omvatten zowel grote stukken continentale korst als stukken oceanische korst die het continent omringen.  Vbn : Afrikaanse plaat</a:t>
            </a:r>
          </a:p>
          <a:p>
            <a:endParaRPr lang="nl-BE"/>
          </a:p>
        </p:txBody>
      </p:sp>
      <p:sp>
        <p:nvSpPr>
          <p:cNvPr id="30723" name="Tekstvak 4"/>
          <p:cNvSpPr txBox="1">
            <a:spLocks noChangeArrowheads="1"/>
          </p:cNvSpPr>
          <p:nvPr/>
        </p:nvSpPr>
        <p:spPr bwMode="auto">
          <a:xfrm>
            <a:off x="500063" y="428625"/>
            <a:ext cx="1593850" cy="523875"/>
          </a:xfrm>
          <a:prstGeom prst="rect">
            <a:avLst/>
          </a:prstGeom>
          <a:noFill/>
          <a:ln w="9525">
            <a:noFill/>
            <a:miter lim="800000"/>
            <a:headEnd/>
            <a:tailEnd/>
          </a:ln>
        </p:spPr>
        <p:txBody>
          <a:bodyPr wrap="none">
            <a:spAutoFit/>
          </a:bodyPr>
          <a:lstStyle/>
          <a:p>
            <a:r>
              <a:rPr lang="nl-BE" sz="2800" b="1" u="sng">
                <a:latin typeface="Arial" charset="0"/>
                <a:cs typeface="Arial" charset="0"/>
              </a:rPr>
              <a:t>PLATEN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a:xfrm>
            <a:off x="685800" y="0"/>
            <a:ext cx="7772400" cy="1143000"/>
          </a:xfrm>
        </p:spPr>
        <p:txBody>
          <a:bodyPr/>
          <a:lstStyle/>
          <a:p>
            <a:pPr eaLnBrk="1" hangingPunct="1"/>
            <a:r>
              <a:rPr lang="fr-BE" sz="3600" b="1" u="sng" smtClean="0">
                <a:latin typeface="Arial" charset="0"/>
                <a:cs typeface="Arial" charset="0"/>
              </a:rPr>
              <a:t>Artikel 1</a:t>
            </a:r>
            <a:endParaRPr lang="nl-NL" sz="3600" b="1" u="sng" smtClean="0">
              <a:latin typeface="Arial" charset="0"/>
              <a:cs typeface="Arial" charset="0"/>
            </a:endParaRPr>
          </a:p>
        </p:txBody>
      </p:sp>
      <p:sp>
        <p:nvSpPr>
          <p:cNvPr id="4099" name="Text Box 1028"/>
          <p:cNvSpPr txBox="1">
            <a:spLocks noChangeArrowheads="1"/>
          </p:cNvSpPr>
          <p:nvPr/>
        </p:nvSpPr>
        <p:spPr bwMode="auto">
          <a:xfrm>
            <a:off x="457200" y="1066800"/>
            <a:ext cx="1370013" cy="584200"/>
          </a:xfrm>
          <a:prstGeom prst="rect">
            <a:avLst/>
          </a:prstGeom>
          <a:noFill/>
          <a:ln w="9525">
            <a:noFill/>
            <a:miter lim="800000"/>
            <a:headEnd/>
            <a:tailEnd/>
          </a:ln>
        </p:spPr>
        <p:txBody>
          <a:bodyPr wrap="none">
            <a:spAutoFit/>
          </a:bodyPr>
          <a:lstStyle/>
          <a:p>
            <a:r>
              <a:rPr lang="nl-NL" sz="3200" b="1">
                <a:latin typeface="Arial" charset="0"/>
                <a:cs typeface="Arial" charset="0"/>
              </a:rPr>
              <a:t>Wat ?</a:t>
            </a:r>
            <a:r>
              <a:rPr lang="nl-NL">
                <a:latin typeface="Arial" charset="0"/>
                <a:cs typeface="Arial" charset="0"/>
              </a:rPr>
              <a:t> </a:t>
            </a:r>
          </a:p>
        </p:txBody>
      </p:sp>
      <p:sp>
        <p:nvSpPr>
          <p:cNvPr id="26629" name="Text Box 1029"/>
          <p:cNvSpPr txBox="1">
            <a:spLocks noChangeArrowheads="1"/>
          </p:cNvSpPr>
          <p:nvPr/>
        </p:nvSpPr>
        <p:spPr bwMode="auto">
          <a:xfrm>
            <a:off x="1889125" y="1031875"/>
            <a:ext cx="5197475" cy="519113"/>
          </a:xfrm>
          <a:prstGeom prst="rect">
            <a:avLst/>
          </a:prstGeom>
          <a:noFill/>
          <a:ln w="9525">
            <a:noFill/>
            <a:miter lim="800000"/>
            <a:headEnd/>
            <a:tailEnd/>
          </a:ln>
        </p:spPr>
        <p:txBody>
          <a:bodyPr>
            <a:spAutoFit/>
          </a:bodyPr>
          <a:lstStyle/>
          <a:p>
            <a:r>
              <a:rPr lang="fr-BE" sz="2800">
                <a:latin typeface="Arial" charset="0"/>
                <a:cs typeface="Arial" charset="0"/>
              </a:rPr>
              <a:t>Aardbeving</a:t>
            </a:r>
            <a:endParaRPr lang="nl-NL" sz="2800">
              <a:latin typeface="Arial" charset="0"/>
              <a:cs typeface="Arial" charset="0"/>
            </a:endParaRPr>
          </a:p>
        </p:txBody>
      </p:sp>
      <p:sp>
        <p:nvSpPr>
          <p:cNvPr id="4101" name="Text Box 1030"/>
          <p:cNvSpPr txBox="1">
            <a:spLocks noChangeArrowheads="1"/>
          </p:cNvSpPr>
          <p:nvPr/>
        </p:nvSpPr>
        <p:spPr bwMode="auto">
          <a:xfrm>
            <a:off x="457200" y="2133600"/>
            <a:ext cx="1368425" cy="523875"/>
          </a:xfrm>
          <a:prstGeom prst="rect">
            <a:avLst/>
          </a:prstGeom>
          <a:noFill/>
          <a:ln w="9525">
            <a:noFill/>
            <a:miter lim="800000"/>
            <a:headEnd/>
            <a:tailEnd/>
          </a:ln>
        </p:spPr>
        <p:txBody>
          <a:bodyPr wrap="none">
            <a:spAutoFit/>
          </a:bodyPr>
          <a:lstStyle/>
          <a:p>
            <a:r>
              <a:rPr lang="nl-NL" sz="2800" b="1">
                <a:latin typeface="Arial" charset="0"/>
                <a:cs typeface="Arial" charset="0"/>
              </a:rPr>
              <a:t>Waar ?</a:t>
            </a:r>
          </a:p>
        </p:txBody>
      </p:sp>
      <p:sp>
        <p:nvSpPr>
          <p:cNvPr id="26631" name="Text Box 1031"/>
          <p:cNvSpPr txBox="1">
            <a:spLocks noChangeArrowheads="1"/>
          </p:cNvSpPr>
          <p:nvPr/>
        </p:nvSpPr>
        <p:spPr bwMode="auto">
          <a:xfrm>
            <a:off x="1889125" y="2124075"/>
            <a:ext cx="1125538" cy="523875"/>
          </a:xfrm>
          <a:prstGeom prst="rect">
            <a:avLst/>
          </a:prstGeom>
          <a:noFill/>
          <a:ln w="9525">
            <a:noFill/>
            <a:miter lim="800000"/>
            <a:headEnd/>
            <a:tailEnd/>
          </a:ln>
        </p:spPr>
        <p:txBody>
          <a:bodyPr wrap="none">
            <a:spAutoFit/>
          </a:bodyPr>
          <a:lstStyle/>
          <a:p>
            <a:r>
              <a:rPr lang="fr-BE" sz="2800">
                <a:latin typeface="Arial" charset="0"/>
                <a:cs typeface="Arial" charset="0"/>
              </a:rPr>
              <a:t>China</a:t>
            </a:r>
            <a:endParaRPr lang="nl-NL" sz="2800">
              <a:latin typeface="Arial" charset="0"/>
              <a:cs typeface="Arial" charset="0"/>
            </a:endParaRPr>
          </a:p>
        </p:txBody>
      </p:sp>
      <p:sp>
        <p:nvSpPr>
          <p:cNvPr id="4103" name="Text Box 1032"/>
          <p:cNvSpPr txBox="1">
            <a:spLocks noChangeArrowheads="1"/>
          </p:cNvSpPr>
          <p:nvPr/>
        </p:nvSpPr>
        <p:spPr bwMode="auto">
          <a:xfrm>
            <a:off x="441325" y="3241675"/>
            <a:ext cx="2633663" cy="1938338"/>
          </a:xfrm>
          <a:prstGeom prst="rect">
            <a:avLst/>
          </a:prstGeom>
          <a:noFill/>
          <a:ln w="9525">
            <a:noFill/>
            <a:miter lim="800000"/>
            <a:headEnd/>
            <a:tailEnd/>
          </a:ln>
        </p:spPr>
        <p:txBody>
          <a:bodyPr wrap="none">
            <a:spAutoFit/>
          </a:bodyPr>
          <a:lstStyle/>
          <a:p>
            <a:r>
              <a:rPr lang="fr-BE" b="1">
                <a:latin typeface="Arial" charset="0"/>
                <a:cs typeface="Arial" charset="0"/>
              </a:rPr>
              <a:t>Gevolgen?</a:t>
            </a:r>
          </a:p>
          <a:p>
            <a:endParaRPr lang="fr-BE" b="1">
              <a:latin typeface="Arial" charset="0"/>
              <a:cs typeface="Arial" charset="0"/>
            </a:endParaRPr>
          </a:p>
          <a:p>
            <a:pPr>
              <a:buFontTx/>
              <a:buChar char="-"/>
            </a:pPr>
            <a:r>
              <a:rPr lang="fr-BE">
                <a:latin typeface="Arial" charset="0"/>
                <a:cs typeface="Arial" charset="0"/>
              </a:rPr>
              <a:t>materiële schade</a:t>
            </a:r>
          </a:p>
          <a:p>
            <a:pPr>
              <a:buFontTx/>
              <a:buChar char="-"/>
            </a:pPr>
            <a:r>
              <a:rPr lang="fr-BE">
                <a:latin typeface="Arial" charset="0"/>
                <a:cs typeface="Arial" charset="0"/>
              </a:rPr>
              <a:t>gewonden</a:t>
            </a:r>
          </a:p>
          <a:p>
            <a:pPr>
              <a:buFontTx/>
              <a:buChar char="-"/>
            </a:pPr>
            <a:r>
              <a:rPr lang="fr-BE">
                <a:latin typeface="Arial" charset="0"/>
                <a:cs typeface="Arial" charset="0"/>
              </a:rPr>
              <a:t>doden</a:t>
            </a:r>
            <a:endParaRPr lang="nl-NL">
              <a:latin typeface="Arial" charset="0"/>
              <a:cs typeface="Arial" charset="0"/>
            </a:endParaRPr>
          </a:p>
        </p:txBody>
      </p:sp>
      <p:sp>
        <p:nvSpPr>
          <p:cNvPr id="4104" name="Rectangle 1033"/>
          <p:cNvSpPr>
            <a:spLocks noChangeArrowheads="1"/>
          </p:cNvSpPr>
          <p:nvPr/>
        </p:nvSpPr>
        <p:spPr bwMode="auto">
          <a:xfrm>
            <a:off x="1841500" y="1533525"/>
            <a:ext cx="2054225" cy="0"/>
          </a:xfrm>
          <a:prstGeom prst="rect">
            <a:avLst/>
          </a:prstGeom>
          <a:solidFill>
            <a:srgbClr val="FFFFFF"/>
          </a:solidFill>
          <a:ln w="9525">
            <a:noFill/>
            <a:miter lim="800000"/>
            <a:headEnd/>
            <a:tailEnd/>
          </a:ln>
        </p:spPr>
        <p:txBody>
          <a:bodyPr lIns="0" tIns="0" rIns="0" bIns="0">
            <a:spAutoFit/>
          </a:bodyPr>
          <a:lstStyle/>
          <a:p>
            <a:endParaRPr lang="nl-BE"/>
          </a:p>
        </p:txBody>
      </p:sp>
      <p:sp>
        <p:nvSpPr>
          <p:cNvPr id="4105" name="Rectangle 1034"/>
          <p:cNvSpPr>
            <a:spLocks noChangeArrowheads="1"/>
          </p:cNvSpPr>
          <p:nvPr/>
        </p:nvSpPr>
        <p:spPr bwMode="auto">
          <a:xfrm>
            <a:off x="1841500" y="1533525"/>
            <a:ext cx="2054225" cy="0"/>
          </a:xfrm>
          <a:prstGeom prst="rect">
            <a:avLst/>
          </a:prstGeom>
          <a:solidFill>
            <a:srgbClr val="FFFFFF"/>
          </a:solidFill>
          <a:ln w="9525">
            <a:noFill/>
            <a:miter lim="800000"/>
            <a:headEnd/>
            <a:tailEnd/>
          </a:ln>
        </p:spPr>
        <p:txBody>
          <a:bodyPr lIns="0" tIns="0" rIns="0" bIns="0">
            <a:spAutoFit/>
          </a:bodyPr>
          <a:lstStyle/>
          <a:p>
            <a:endParaRPr lang="nl-BE"/>
          </a:p>
        </p:txBody>
      </p:sp>
      <p:pic>
        <p:nvPicPr>
          <p:cNvPr id="4106" name="Picture 1036" descr="http://www.demorgen.be/static/FOTO/pe/8/1/12/large_387057.jpg"/>
          <p:cNvPicPr>
            <a:picLocks noChangeAspect="1" noChangeArrowheads="1"/>
          </p:cNvPicPr>
          <p:nvPr/>
        </p:nvPicPr>
        <p:blipFill>
          <a:blip r:embed="rId2" cstate="print"/>
          <a:srcRect/>
          <a:stretch>
            <a:fillRect/>
          </a:stretch>
        </p:blipFill>
        <p:spPr bwMode="auto">
          <a:xfrm>
            <a:off x="3352800" y="2209800"/>
            <a:ext cx="5314950" cy="3703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additive="base">
                                        <p:cTn id="7" dur="500" fill="hold"/>
                                        <p:tgtEl>
                                          <p:spTgt spid="26629"/>
                                        </p:tgtEl>
                                        <p:attrNameLst>
                                          <p:attrName>ppt_x</p:attrName>
                                        </p:attrNameLst>
                                      </p:cBhvr>
                                      <p:tavLst>
                                        <p:tav tm="0">
                                          <p:val>
                                            <p:strVal val="1+#ppt_w/2"/>
                                          </p:val>
                                        </p:tav>
                                        <p:tav tm="100000">
                                          <p:val>
                                            <p:strVal val="#ppt_x"/>
                                          </p:val>
                                        </p:tav>
                                      </p:tavLst>
                                    </p:anim>
                                    <p:anim calcmode="lin" valueType="num">
                                      <p:cBhvr additive="base">
                                        <p:cTn id="8" dur="500" fill="hold"/>
                                        <p:tgtEl>
                                          <p:spTgt spid="2662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631"/>
                                        </p:tgtEl>
                                        <p:attrNameLst>
                                          <p:attrName>style.visibility</p:attrName>
                                        </p:attrNameLst>
                                      </p:cBhvr>
                                      <p:to>
                                        <p:strVal val="visible"/>
                                      </p:to>
                                    </p:set>
                                    <p:anim calcmode="lin" valueType="num">
                                      <p:cBhvr additive="base">
                                        <p:cTn id="13" dur="500" fill="hold"/>
                                        <p:tgtEl>
                                          <p:spTgt spid="26631"/>
                                        </p:tgtEl>
                                        <p:attrNameLst>
                                          <p:attrName>ppt_x</p:attrName>
                                        </p:attrNameLst>
                                      </p:cBhvr>
                                      <p:tavLst>
                                        <p:tav tm="0">
                                          <p:val>
                                            <p:strVal val="1+#ppt_w/2"/>
                                          </p:val>
                                        </p:tav>
                                        <p:tav tm="100000">
                                          <p:val>
                                            <p:strVal val="#ppt_x"/>
                                          </p:val>
                                        </p:tav>
                                      </p:tavLst>
                                    </p:anim>
                                    <p:anim calcmode="lin" valueType="num">
                                      <p:cBhvr additive="base">
                                        <p:cTn id="14" dur="500" fill="hold"/>
                                        <p:tgtEl>
                                          <p:spTgt spid="266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utoUpdateAnimBg="0"/>
      <p:bldP spid="26631"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468313" y="188913"/>
            <a:ext cx="8351837" cy="779462"/>
          </a:xfrm>
          <a:prstGeom prst="rect">
            <a:avLst/>
          </a:prstGeom>
          <a:solidFill>
            <a:srgbClr val="FFFF00"/>
          </a:solidFill>
          <a:ln w="9525">
            <a:noFill/>
            <a:miter lim="800000"/>
            <a:headEnd/>
            <a:tailEnd/>
          </a:ln>
        </p:spPr>
        <p:txBody>
          <a:bodyPr>
            <a:spAutoFit/>
          </a:bodyPr>
          <a:lstStyle/>
          <a:p>
            <a:pPr>
              <a:spcBef>
                <a:spcPct val="50000"/>
              </a:spcBef>
            </a:pPr>
            <a:r>
              <a:rPr lang="nl-BE" sz="1800" b="1">
                <a:latin typeface="Arial" charset="0"/>
              </a:rPr>
              <a:t>Divergeren                                             Convergeren</a:t>
            </a:r>
          </a:p>
          <a:p>
            <a:pPr>
              <a:spcBef>
                <a:spcPct val="50000"/>
              </a:spcBef>
            </a:pPr>
            <a:r>
              <a:rPr lang="nl-BE" sz="1800" b="1">
                <a:latin typeface="Arial" charset="0"/>
              </a:rPr>
              <a:t>uit elkaar bewegen                          naar elkaar toe bewegen</a:t>
            </a:r>
          </a:p>
        </p:txBody>
      </p:sp>
      <p:sp>
        <p:nvSpPr>
          <p:cNvPr id="31747" name="Line 3"/>
          <p:cNvSpPr>
            <a:spLocks noChangeShapeType="1"/>
          </p:cNvSpPr>
          <p:nvPr/>
        </p:nvSpPr>
        <p:spPr bwMode="auto">
          <a:xfrm>
            <a:off x="2771775" y="188913"/>
            <a:ext cx="0" cy="792162"/>
          </a:xfrm>
          <a:prstGeom prst="line">
            <a:avLst/>
          </a:prstGeom>
          <a:noFill/>
          <a:ln w="9525">
            <a:solidFill>
              <a:schemeClr val="tx1"/>
            </a:solidFill>
            <a:round/>
            <a:headEnd/>
            <a:tailEnd/>
          </a:ln>
        </p:spPr>
        <p:txBody>
          <a:bodyPr/>
          <a:lstStyle/>
          <a:p>
            <a:endParaRPr lang="nl-BE"/>
          </a:p>
        </p:txBody>
      </p:sp>
      <p:sp>
        <p:nvSpPr>
          <p:cNvPr id="31748" name="Line 4"/>
          <p:cNvSpPr>
            <a:spLocks noChangeShapeType="1"/>
          </p:cNvSpPr>
          <p:nvPr/>
        </p:nvSpPr>
        <p:spPr bwMode="auto">
          <a:xfrm>
            <a:off x="2771775" y="1196975"/>
            <a:ext cx="0" cy="431800"/>
          </a:xfrm>
          <a:prstGeom prst="line">
            <a:avLst/>
          </a:prstGeom>
          <a:noFill/>
          <a:ln w="9525">
            <a:solidFill>
              <a:schemeClr val="tx1"/>
            </a:solidFill>
            <a:round/>
            <a:headEnd/>
            <a:tailEnd/>
          </a:ln>
        </p:spPr>
        <p:txBody>
          <a:bodyPr/>
          <a:lstStyle/>
          <a:p>
            <a:endParaRPr lang="nl-BE"/>
          </a:p>
        </p:txBody>
      </p:sp>
      <p:sp>
        <p:nvSpPr>
          <p:cNvPr id="31749" name="Line 5"/>
          <p:cNvSpPr>
            <a:spLocks noChangeShapeType="1"/>
          </p:cNvSpPr>
          <p:nvPr/>
        </p:nvSpPr>
        <p:spPr bwMode="auto">
          <a:xfrm>
            <a:off x="2771775" y="908050"/>
            <a:ext cx="0" cy="433388"/>
          </a:xfrm>
          <a:prstGeom prst="line">
            <a:avLst/>
          </a:prstGeom>
          <a:noFill/>
          <a:ln w="9525">
            <a:solidFill>
              <a:schemeClr val="tx1"/>
            </a:solidFill>
            <a:round/>
            <a:headEnd/>
            <a:tailEnd/>
          </a:ln>
        </p:spPr>
        <p:txBody>
          <a:bodyPr/>
          <a:lstStyle/>
          <a:p>
            <a:endParaRPr lang="nl-BE"/>
          </a:p>
        </p:txBody>
      </p:sp>
      <p:sp>
        <p:nvSpPr>
          <p:cNvPr id="31750" name="Line 6"/>
          <p:cNvSpPr>
            <a:spLocks noChangeShapeType="1"/>
          </p:cNvSpPr>
          <p:nvPr/>
        </p:nvSpPr>
        <p:spPr bwMode="auto">
          <a:xfrm>
            <a:off x="4643438" y="981075"/>
            <a:ext cx="0" cy="647700"/>
          </a:xfrm>
          <a:prstGeom prst="line">
            <a:avLst/>
          </a:prstGeom>
          <a:noFill/>
          <a:ln w="9525">
            <a:solidFill>
              <a:schemeClr val="tx1"/>
            </a:solidFill>
            <a:round/>
            <a:headEnd/>
            <a:tailEnd/>
          </a:ln>
        </p:spPr>
        <p:txBody>
          <a:bodyPr/>
          <a:lstStyle/>
          <a:p>
            <a:endParaRPr lang="nl-BE"/>
          </a:p>
        </p:txBody>
      </p:sp>
      <p:sp>
        <p:nvSpPr>
          <p:cNvPr id="31751" name="Line 7"/>
          <p:cNvSpPr>
            <a:spLocks noChangeShapeType="1"/>
          </p:cNvSpPr>
          <p:nvPr/>
        </p:nvSpPr>
        <p:spPr bwMode="auto">
          <a:xfrm>
            <a:off x="6732588" y="981075"/>
            <a:ext cx="0" cy="647700"/>
          </a:xfrm>
          <a:prstGeom prst="line">
            <a:avLst/>
          </a:prstGeom>
          <a:noFill/>
          <a:ln w="9525">
            <a:solidFill>
              <a:schemeClr val="tx1"/>
            </a:solidFill>
            <a:round/>
            <a:headEnd/>
            <a:tailEnd/>
          </a:ln>
        </p:spPr>
        <p:txBody>
          <a:bodyPr/>
          <a:lstStyle/>
          <a:p>
            <a:endParaRPr lang="nl-BE"/>
          </a:p>
        </p:txBody>
      </p:sp>
      <p:sp>
        <p:nvSpPr>
          <p:cNvPr id="31752" name="Text Box 8"/>
          <p:cNvSpPr txBox="1">
            <a:spLocks noChangeArrowheads="1"/>
          </p:cNvSpPr>
          <p:nvPr/>
        </p:nvSpPr>
        <p:spPr bwMode="auto">
          <a:xfrm>
            <a:off x="468313" y="981075"/>
            <a:ext cx="2303462" cy="915988"/>
          </a:xfrm>
          <a:prstGeom prst="rect">
            <a:avLst/>
          </a:prstGeom>
          <a:solidFill>
            <a:srgbClr val="00FFFF"/>
          </a:solidFill>
          <a:ln w="9525">
            <a:noFill/>
            <a:miter lim="800000"/>
            <a:headEnd/>
            <a:tailEnd/>
          </a:ln>
        </p:spPr>
        <p:txBody>
          <a:bodyPr>
            <a:spAutoFit/>
          </a:bodyPr>
          <a:lstStyle/>
          <a:p>
            <a:pPr>
              <a:spcBef>
                <a:spcPct val="50000"/>
              </a:spcBef>
            </a:pPr>
            <a:r>
              <a:rPr lang="nl-BE" sz="1800">
                <a:latin typeface="Arial" charset="0"/>
              </a:rPr>
              <a:t>mid-oceanische </a:t>
            </a:r>
            <a:br>
              <a:rPr lang="nl-BE" sz="1800">
                <a:latin typeface="Arial" charset="0"/>
              </a:rPr>
            </a:br>
            <a:r>
              <a:rPr lang="nl-BE" sz="1800">
                <a:latin typeface="Arial" charset="0"/>
              </a:rPr>
              <a:t>   rug</a:t>
            </a:r>
            <a:br>
              <a:rPr lang="nl-BE" sz="1800">
                <a:latin typeface="Arial" charset="0"/>
              </a:rPr>
            </a:br>
            <a:endParaRPr lang="nl-BE" sz="1800">
              <a:latin typeface="Arial" charset="0"/>
            </a:endParaRPr>
          </a:p>
        </p:txBody>
      </p:sp>
      <p:sp>
        <p:nvSpPr>
          <p:cNvPr id="31753" name="Text Box 9"/>
          <p:cNvSpPr txBox="1">
            <a:spLocks noChangeArrowheads="1"/>
          </p:cNvSpPr>
          <p:nvPr/>
        </p:nvSpPr>
        <p:spPr bwMode="auto">
          <a:xfrm>
            <a:off x="4932363" y="981075"/>
            <a:ext cx="1944687" cy="641350"/>
          </a:xfrm>
          <a:prstGeom prst="rect">
            <a:avLst/>
          </a:prstGeom>
          <a:solidFill>
            <a:srgbClr val="FF9900"/>
          </a:solidFill>
          <a:ln w="9525">
            <a:noFill/>
            <a:miter lim="800000"/>
            <a:headEnd/>
            <a:tailEnd/>
          </a:ln>
        </p:spPr>
        <p:txBody>
          <a:bodyPr>
            <a:spAutoFit/>
          </a:bodyPr>
          <a:lstStyle/>
          <a:p>
            <a:pPr>
              <a:spcBef>
                <a:spcPct val="50000"/>
              </a:spcBef>
            </a:pPr>
            <a:r>
              <a:rPr lang="nl-BE" sz="1800">
                <a:latin typeface="Arial" charset="0"/>
              </a:rPr>
              <a:t>oceanische korst oceanische korst</a:t>
            </a:r>
          </a:p>
        </p:txBody>
      </p:sp>
      <p:sp>
        <p:nvSpPr>
          <p:cNvPr id="31754" name="Text Box 10"/>
          <p:cNvSpPr txBox="1">
            <a:spLocks noChangeArrowheads="1"/>
          </p:cNvSpPr>
          <p:nvPr/>
        </p:nvSpPr>
        <p:spPr bwMode="auto">
          <a:xfrm>
            <a:off x="2771775" y="981075"/>
            <a:ext cx="2160588" cy="641350"/>
          </a:xfrm>
          <a:prstGeom prst="rect">
            <a:avLst/>
          </a:prstGeom>
          <a:solidFill>
            <a:srgbClr val="00FF00"/>
          </a:solidFill>
          <a:ln w="9525">
            <a:noFill/>
            <a:miter lim="800000"/>
            <a:headEnd/>
            <a:tailEnd/>
          </a:ln>
        </p:spPr>
        <p:txBody>
          <a:bodyPr>
            <a:spAutoFit/>
          </a:bodyPr>
          <a:lstStyle/>
          <a:p>
            <a:pPr>
              <a:spcBef>
                <a:spcPct val="50000"/>
              </a:spcBef>
            </a:pPr>
            <a:r>
              <a:rPr lang="nl-BE" sz="1800">
                <a:latin typeface="Arial" charset="0"/>
              </a:rPr>
              <a:t>oceanische korst</a:t>
            </a:r>
            <a:br>
              <a:rPr lang="nl-BE" sz="1800">
                <a:latin typeface="Arial" charset="0"/>
              </a:rPr>
            </a:br>
            <a:r>
              <a:rPr lang="nl-BE" sz="1800">
                <a:latin typeface="Arial" charset="0"/>
              </a:rPr>
              <a:t>continentale korst</a:t>
            </a:r>
          </a:p>
        </p:txBody>
      </p:sp>
      <p:sp>
        <p:nvSpPr>
          <p:cNvPr id="31755" name="Text Box 11"/>
          <p:cNvSpPr txBox="1">
            <a:spLocks noChangeArrowheads="1"/>
          </p:cNvSpPr>
          <p:nvPr/>
        </p:nvSpPr>
        <p:spPr bwMode="auto">
          <a:xfrm>
            <a:off x="6804025" y="981075"/>
            <a:ext cx="2016125" cy="641350"/>
          </a:xfrm>
          <a:prstGeom prst="rect">
            <a:avLst/>
          </a:prstGeom>
          <a:solidFill>
            <a:srgbClr val="FF0000"/>
          </a:solidFill>
          <a:ln w="9525">
            <a:noFill/>
            <a:miter lim="800000"/>
            <a:headEnd/>
            <a:tailEnd/>
          </a:ln>
        </p:spPr>
        <p:txBody>
          <a:bodyPr>
            <a:spAutoFit/>
          </a:bodyPr>
          <a:lstStyle/>
          <a:p>
            <a:pPr>
              <a:spcBef>
                <a:spcPct val="50000"/>
              </a:spcBef>
            </a:pPr>
            <a:r>
              <a:rPr lang="nl-BE" sz="1800">
                <a:latin typeface="Arial" charset="0"/>
              </a:rPr>
              <a:t>continentale korst continentale korst</a:t>
            </a:r>
          </a:p>
        </p:txBody>
      </p:sp>
      <p:pic>
        <p:nvPicPr>
          <p:cNvPr id="31756" name="Picture 12" descr="Bron11"/>
          <p:cNvPicPr>
            <a:picLocks noChangeAspect="1" noChangeArrowheads="1"/>
          </p:cNvPicPr>
          <p:nvPr/>
        </p:nvPicPr>
        <p:blipFill>
          <a:blip r:embed="rId2" cstate="print">
            <a:lum bright="-12000"/>
          </a:blip>
          <a:srcRect/>
          <a:stretch>
            <a:fillRect/>
          </a:stretch>
        </p:blipFill>
        <p:spPr bwMode="auto">
          <a:xfrm>
            <a:off x="468313" y="1628775"/>
            <a:ext cx="8280400" cy="5056188"/>
          </a:xfrm>
          <a:prstGeom prst="rect">
            <a:avLst/>
          </a:prstGeom>
          <a:noFill/>
          <a:ln w="9525">
            <a:noFill/>
            <a:miter lim="800000"/>
            <a:headEnd/>
            <a:tailEnd/>
          </a:ln>
        </p:spPr>
      </p:pic>
      <p:sp>
        <p:nvSpPr>
          <p:cNvPr id="30733" name="Line 13"/>
          <p:cNvSpPr>
            <a:spLocks noChangeShapeType="1"/>
          </p:cNvSpPr>
          <p:nvPr/>
        </p:nvSpPr>
        <p:spPr bwMode="auto">
          <a:xfrm flipH="1">
            <a:off x="755650" y="1628775"/>
            <a:ext cx="863600" cy="2952750"/>
          </a:xfrm>
          <a:prstGeom prst="line">
            <a:avLst/>
          </a:prstGeom>
          <a:noFill/>
          <a:ln w="50800">
            <a:solidFill>
              <a:srgbClr val="00FFFF"/>
            </a:solidFill>
            <a:round/>
            <a:headEnd/>
            <a:tailEnd type="triangle" w="med" len="med"/>
          </a:ln>
        </p:spPr>
        <p:txBody>
          <a:bodyPr/>
          <a:lstStyle/>
          <a:p>
            <a:endParaRPr lang="nl-BE"/>
          </a:p>
        </p:txBody>
      </p:sp>
      <p:sp>
        <p:nvSpPr>
          <p:cNvPr id="30734" name="Line 14"/>
          <p:cNvSpPr>
            <a:spLocks noChangeShapeType="1"/>
          </p:cNvSpPr>
          <p:nvPr/>
        </p:nvSpPr>
        <p:spPr bwMode="auto">
          <a:xfrm>
            <a:off x="3995738" y="1628775"/>
            <a:ext cx="647700" cy="1655763"/>
          </a:xfrm>
          <a:prstGeom prst="line">
            <a:avLst/>
          </a:prstGeom>
          <a:noFill/>
          <a:ln w="50800">
            <a:solidFill>
              <a:srgbClr val="00FF00"/>
            </a:solidFill>
            <a:round/>
            <a:headEnd/>
            <a:tailEnd type="triangle" w="med" len="med"/>
          </a:ln>
        </p:spPr>
        <p:txBody>
          <a:bodyPr/>
          <a:lstStyle/>
          <a:p>
            <a:endParaRPr lang="nl-BE"/>
          </a:p>
        </p:txBody>
      </p:sp>
      <p:sp>
        <p:nvSpPr>
          <p:cNvPr id="30735" name="Line 15"/>
          <p:cNvSpPr>
            <a:spLocks noChangeShapeType="1"/>
          </p:cNvSpPr>
          <p:nvPr/>
        </p:nvSpPr>
        <p:spPr bwMode="auto">
          <a:xfrm flipH="1">
            <a:off x="1835150" y="1628775"/>
            <a:ext cx="3889375" cy="1512888"/>
          </a:xfrm>
          <a:prstGeom prst="line">
            <a:avLst/>
          </a:prstGeom>
          <a:noFill/>
          <a:ln w="50800">
            <a:solidFill>
              <a:srgbClr val="FF6600"/>
            </a:solidFill>
            <a:round/>
            <a:headEnd/>
            <a:tailEnd type="triangle" w="med" len="med"/>
          </a:ln>
        </p:spPr>
        <p:txBody>
          <a:bodyPr/>
          <a:lstStyle/>
          <a:p>
            <a:endParaRPr lang="nl-BE"/>
          </a:p>
        </p:txBody>
      </p:sp>
      <p:sp>
        <p:nvSpPr>
          <p:cNvPr id="30736" name="Line 16"/>
          <p:cNvSpPr>
            <a:spLocks noChangeShapeType="1"/>
          </p:cNvSpPr>
          <p:nvPr/>
        </p:nvSpPr>
        <p:spPr bwMode="auto">
          <a:xfrm>
            <a:off x="7740650" y="1628775"/>
            <a:ext cx="0" cy="936625"/>
          </a:xfrm>
          <a:prstGeom prst="line">
            <a:avLst/>
          </a:prstGeom>
          <a:noFill/>
          <a:ln w="50800">
            <a:solidFill>
              <a:srgbClr val="FF0000"/>
            </a:solidFill>
            <a:round/>
            <a:headEnd/>
            <a:tailEnd type="triangle" w="med" len="med"/>
          </a:ln>
        </p:spPr>
        <p:txBody>
          <a:bodyPr/>
          <a:lstStyle/>
          <a:p>
            <a:endParaRPr lang="nl-B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3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073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0735"/>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07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3" grpId="0" animBg="1"/>
      <p:bldP spid="30734" grpId="0" animBg="1"/>
      <p:bldP spid="30735" grpId="0" animBg="1"/>
      <p:bldP spid="307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1143000"/>
          </a:xfrm>
        </p:spPr>
        <p:txBody>
          <a:bodyPr/>
          <a:lstStyle/>
          <a:p>
            <a:pPr eaLnBrk="1" hangingPunct="1"/>
            <a:r>
              <a:rPr lang="fr-BE" sz="3600" b="1" u="sng" smtClean="0">
                <a:latin typeface="Arial" charset="0"/>
                <a:cs typeface="Arial" charset="0"/>
              </a:rPr>
              <a:t>Artikel 2</a:t>
            </a:r>
            <a:endParaRPr lang="nl-NL" sz="3600" b="1" u="sng" smtClean="0">
              <a:latin typeface="Arial" charset="0"/>
              <a:cs typeface="Arial" charset="0"/>
            </a:endParaRPr>
          </a:p>
        </p:txBody>
      </p:sp>
      <p:sp>
        <p:nvSpPr>
          <p:cNvPr id="5123" name="Text Box 4"/>
          <p:cNvSpPr txBox="1">
            <a:spLocks noChangeArrowheads="1"/>
          </p:cNvSpPr>
          <p:nvPr/>
        </p:nvSpPr>
        <p:spPr bwMode="auto">
          <a:xfrm>
            <a:off x="212725" y="933450"/>
            <a:ext cx="1285875" cy="584200"/>
          </a:xfrm>
          <a:prstGeom prst="rect">
            <a:avLst/>
          </a:prstGeom>
          <a:noFill/>
          <a:ln w="9525">
            <a:noFill/>
            <a:miter lim="800000"/>
            <a:headEnd/>
            <a:tailEnd/>
          </a:ln>
        </p:spPr>
        <p:txBody>
          <a:bodyPr wrap="none">
            <a:spAutoFit/>
          </a:bodyPr>
          <a:lstStyle/>
          <a:p>
            <a:r>
              <a:rPr lang="nl-NL" sz="3200" b="1">
                <a:latin typeface="Arial" charset="0"/>
                <a:cs typeface="Arial" charset="0"/>
              </a:rPr>
              <a:t>Wat ?</a:t>
            </a:r>
          </a:p>
        </p:txBody>
      </p:sp>
      <p:sp>
        <p:nvSpPr>
          <p:cNvPr id="5124" name="Text Box 5"/>
          <p:cNvSpPr txBox="1">
            <a:spLocks noChangeArrowheads="1"/>
          </p:cNvSpPr>
          <p:nvPr/>
        </p:nvSpPr>
        <p:spPr bwMode="auto">
          <a:xfrm>
            <a:off x="212725" y="1771650"/>
            <a:ext cx="1536700" cy="584200"/>
          </a:xfrm>
          <a:prstGeom prst="rect">
            <a:avLst/>
          </a:prstGeom>
          <a:noFill/>
          <a:ln w="9525">
            <a:noFill/>
            <a:miter lim="800000"/>
            <a:headEnd/>
            <a:tailEnd/>
          </a:ln>
        </p:spPr>
        <p:txBody>
          <a:bodyPr wrap="none">
            <a:spAutoFit/>
          </a:bodyPr>
          <a:lstStyle/>
          <a:p>
            <a:r>
              <a:rPr lang="nl-NL" sz="3200" b="1">
                <a:latin typeface="Arial" charset="0"/>
                <a:cs typeface="Arial" charset="0"/>
              </a:rPr>
              <a:t>Waar ?</a:t>
            </a:r>
          </a:p>
        </p:txBody>
      </p:sp>
      <p:sp>
        <p:nvSpPr>
          <p:cNvPr id="5125" name="Text Box 6"/>
          <p:cNvSpPr txBox="1">
            <a:spLocks noChangeArrowheads="1"/>
          </p:cNvSpPr>
          <p:nvPr/>
        </p:nvSpPr>
        <p:spPr bwMode="auto">
          <a:xfrm>
            <a:off x="228600" y="2667000"/>
            <a:ext cx="2414588" cy="584200"/>
          </a:xfrm>
          <a:prstGeom prst="rect">
            <a:avLst/>
          </a:prstGeom>
          <a:noFill/>
          <a:ln w="9525">
            <a:noFill/>
            <a:miter lim="800000"/>
            <a:headEnd/>
            <a:tailEnd/>
          </a:ln>
        </p:spPr>
        <p:txBody>
          <a:bodyPr wrap="none">
            <a:spAutoFit/>
          </a:bodyPr>
          <a:lstStyle/>
          <a:p>
            <a:r>
              <a:rPr lang="nl-NL" sz="3200" b="1">
                <a:latin typeface="Arial" charset="0"/>
                <a:cs typeface="Arial" charset="0"/>
              </a:rPr>
              <a:t>Gevolgen ?</a:t>
            </a:r>
          </a:p>
        </p:txBody>
      </p:sp>
      <p:sp>
        <p:nvSpPr>
          <p:cNvPr id="27655" name="Text Box 7"/>
          <p:cNvSpPr txBox="1">
            <a:spLocks noChangeArrowheads="1"/>
          </p:cNvSpPr>
          <p:nvPr/>
        </p:nvSpPr>
        <p:spPr bwMode="auto">
          <a:xfrm>
            <a:off x="1676400" y="990600"/>
            <a:ext cx="3132138" cy="523875"/>
          </a:xfrm>
          <a:prstGeom prst="rect">
            <a:avLst/>
          </a:prstGeom>
          <a:noFill/>
          <a:ln w="9525">
            <a:noFill/>
            <a:miter lim="800000"/>
            <a:headEnd/>
            <a:tailEnd/>
          </a:ln>
        </p:spPr>
        <p:txBody>
          <a:bodyPr wrap="none">
            <a:spAutoFit/>
          </a:bodyPr>
          <a:lstStyle/>
          <a:p>
            <a:r>
              <a:rPr lang="fr-BE" sz="2800">
                <a:latin typeface="Arial" charset="0"/>
                <a:cs typeface="Arial" charset="0"/>
              </a:rPr>
              <a:t>Vulkaanuitbarsting</a:t>
            </a:r>
            <a:endParaRPr lang="nl-NL" sz="2800">
              <a:latin typeface="Arial" charset="0"/>
              <a:cs typeface="Arial" charset="0"/>
            </a:endParaRPr>
          </a:p>
        </p:txBody>
      </p:sp>
      <p:sp>
        <p:nvSpPr>
          <p:cNvPr id="27656" name="Text Box 8"/>
          <p:cNvSpPr txBox="1">
            <a:spLocks noChangeArrowheads="1"/>
          </p:cNvSpPr>
          <p:nvPr/>
        </p:nvSpPr>
        <p:spPr bwMode="auto">
          <a:xfrm>
            <a:off x="1812925" y="1743075"/>
            <a:ext cx="893763" cy="519113"/>
          </a:xfrm>
          <a:prstGeom prst="rect">
            <a:avLst/>
          </a:prstGeom>
          <a:noFill/>
          <a:ln w="9525">
            <a:noFill/>
            <a:miter lim="800000"/>
            <a:headEnd/>
            <a:tailEnd/>
          </a:ln>
        </p:spPr>
        <p:txBody>
          <a:bodyPr wrap="none">
            <a:spAutoFit/>
          </a:bodyPr>
          <a:lstStyle/>
          <a:p>
            <a:r>
              <a:rPr lang="fr-BE" sz="2800">
                <a:latin typeface="Arial" charset="0"/>
                <a:cs typeface="Arial" charset="0"/>
              </a:rPr>
              <a:t>Chili</a:t>
            </a:r>
            <a:endParaRPr lang="nl-NL" sz="2800">
              <a:latin typeface="Arial" charset="0"/>
              <a:cs typeface="Arial" charset="0"/>
            </a:endParaRPr>
          </a:p>
        </p:txBody>
      </p:sp>
      <p:sp>
        <p:nvSpPr>
          <p:cNvPr id="27658" name="Text Box 10"/>
          <p:cNvSpPr txBox="1">
            <a:spLocks noChangeArrowheads="1"/>
          </p:cNvSpPr>
          <p:nvPr/>
        </p:nvSpPr>
        <p:spPr bwMode="auto">
          <a:xfrm>
            <a:off x="381000" y="3276600"/>
            <a:ext cx="5224463" cy="1816100"/>
          </a:xfrm>
          <a:prstGeom prst="rect">
            <a:avLst/>
          </a:prstGeom>
          <a:noFill/>
          <a:ln w="9525">
            <a:noFill/>
            <a:miter lim="800000"/>
            <a:headEnd/>
            <a:tailEnd/>
          </a:ln>
        </p:spPr>
        <p:txBody>
          <a:bodyPr wrap="none">
            <a:spAutoFit/>
          </a:bodyPr>
          <a:lstStyle/>
          <a:p>
            <a:r>
              <a:rPr lang="nl-NL" sz="2800"/>
              <a:t>-</a:t>
            </a:r>
            <a:r>
              <a:rPr lang="nl-NL" sz="2800">
                <a:latin typeface="Arial" charset="0"/>
                <a:cs typeface="Arial" charset="0"/>
              </a:rPr>
              <a:t>Materiële schade</a:t>
            </a:r>
          </a:p>
          <a:p>
            <a:pPr>
              <a:buFontTx/>
              <a:buChar char="-"/>
            </a:pPr>
            <a:r>
              <a:rPr lang="fr-BE" sz="2800">
                <a:latin typeface="Arial" charset="0"/>
                <a:cs typeface="Arial" charset="0"/>
              </a:rPr>
              <a:t>Evacuatie van lokale bevolking</a:t>
            </a:r>
          </a:p>
          <a:p>
            <a:pPr>
              <a:buFontTx/>
              <a:buChar char="-"/>
            </a:pPr>
            <a:r>
              <a:rPr lang="fr-BE" sz="2800">
                <a:latin typeface="Arial" charset="0"/>
                <a:cs typeface="Arial" charset="0"/>
              </a:rPr>
              <a:t>…</a:t>
            </a:r>
            <a:endParaRPr lang="nl-NL" sz="2800">
              <a:latin typeface="Arial" charset="0"/>
              <a:cs typeface="Arial" charset="0"/>
            </a:endParaRPr>
          </a:p>
          <a:p>
            <a:pPr>
              <a:buFontTx/>
              <a:buChar char="-"/>
            </a:pPr>
            <a:endParaRPr lang="nl-NL" sz="2800"/>
          </a:p>
        </p:txBody>
      </p:sp>
      <p:pic>
        <p:nvPicPr>
          <p:cNvPr id="5129" name="Picture 14" descr="C:\Documents and Settings\Jeroen\Mijn documenten\Mijn afbeeldingen\vulk.jpg"/>
          <p:cNvPicPr>
            <a:picLocks noChangeAspect="1" noChangeArrowheads="1"/>
          </p:cNvPicPr>
          <p:nvPr/>
        </p:nvPicPr>
        <p:blipFill>
          <a:blip r:embed="rId2" cstate="print"/>
          <a:srcRect/>
          <a:stretch>
            <a:fillRect/>
          </a:stretch>
        </p:blipFill>
        <p:spPr bwMode="auto">
          <a:xfrm>
            <a:off x="5500688" y="2133600"/>
            <a:ext cx="3597275" cy="4364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8">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58">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autoUpdateAnimBg="0"/>
      <p:bldP spid="27656" grpId="0" autoUpdateAnimBg="0"/>
      <p:bldP spid="27658"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kstvak 2"/>
          <p:cNvSpPr txBox="1">
            <a:spLocks noChangeArrowheads="1"/>
          </p:cNvSpPr>
          <p:nvPr/>
        </p:nvSpPr>
        <p:spPr bwMode="auto">
          <a:xfrm>
            <a:off x="285750" y="428625"/>
            <a:ext cx="7215188" cy="2308225"/>
          </a:xfrm>
          <a:prstGeom prst="rect">
            <a:avLst/>
          </a:prstGeom>
          <a:noFill/>
          <a:ln w="9525">
            <a:noFill/>
            <a:miter lim="800000"/>
            <a:headEnd/>
            <a:tailEnd/>
          </a:ln>
        </p:spPr>
        <p:txBody>
          <a:bodyPr>
            <a:spAutoFit/>
          </a:bodyPr>
          <a:lstStyle/>
          <a:p>
            <a:r>
              <a:rPr lang="nl-BE" b="1">
                <a:latin typeface="Arial" charset="0"/>
                <a:cs typeface="Arial" charset="0"/>
              </a:rPr>
              <a:t>Vijf doden bij aardbeving in Zuid-Azië</a:t>
            </a:r>
          </a:p>
          <a:p>
            <a:r>
              <a:rPr lang="nl-BE">
                <a:latin typeface="Arial" charset="0"/>
                <a:cs typeface="Arial" charset="0"/>
              </a:rPr>
              <a:t>Een zware aardbeving heeft het noorden van Pakistan, delen van Afghanistan en een stuk van Kasjmir getroffen. Minstens vijf mensen zijn om het leven gekomen.</a:t>
            </a:r>
            <a:br>
              <a:rPr lang="nl-BE">
                <a:latin typeface="Arial" charset="0"/>
                <a:cs typeface="Arial" charset="0"/>
              </a:rPr>
            </a:br>
            <a:endParaRPr lang="nl-BE">
              <a:latin typeface="Arial" charset="0"/>
              <a:cs typeface="Arial" charset="0"/>
            </a:endParaRPr>
          </a:p>
        </p:txBody>
      </p:sp>
      <p:sp>
        <p:nvSpPr>
          <p:cNvPr id="6147" name="Tekstvak 3"/>
          <p:cNvSpPr txBox="1">
            <a:spLocks noChangeArrowheads="1"/>
          </p:cNvSpPr>
          <p:nvPr/>
        </p:nvSpPr>
        <p:spPr bwMode="auto">
          <a:xfrm>
            <a:off x="2643188" y="2928938"/>
            <a:ext cx="6500812" cy="830262"/>
          </a:xfrm>
          <a:prstGeom prst="rect">
            <a:avLst/>
          </a:prstGeom>
          <a:noFill/>
          <a:ln w="9525">
            <a:noFill/>
            <a:miter lim="800000"/>
            <a:headEnd/>
            <a:tailEnd/>
          </a:ln>
        </p:spPr>
        <p:txBody>
          <a:bodyPr>
            <a:spAutoFit/>
          </a:bodyPr>
          <a:lstStyle/>
          <a:p>
            <a:r>
              <a:rPr lang="nl-BE" b="1">
                <a:latin typeface="Arial" charset="0"/>
                <a:cs typeface="Arial" charset="0"/>
              </a:rPr>
              <a:t>Officiële dodental aardbeving in Sumatra staat op 1.115</a:t>
            </a:r>
            <a:endParaRPr lang="nl-BE">
              <a:latin typeface="Arial" charset="0"/>
              <a:cs typeface="Arial" charset="0"/>
            </a:endParaRPr>
          </a:p>
        </p:txBody>
      </p:sp>
      <p:sp>
        <p:nvSpPr>
          <p:cNvPr id="5" name="Rechthoek 4"/>
          <p:cNvSpPr/>
          <p:nvPr/>
        </p:nvSpPr>
        <p:spPr>
          <a:xfrm>
            <a:off x="214313" y="285750"/>
            <a:ext cx="7572375" cy="2286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6" name="Rechthoek 5"/>
          <p:cNvSpPr/>
          <p:nvPr/>
        </p:nvSpPr>
        <p:spPr>
          <a:xfrm>
            <a:off x="2571750" y="2857500"/>
            <a:ext cx="6286500" cy="107156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6150" name="Tekstvak 6"/>
          <p:cNvSpPr txBox="1">
            <a:spLocks noChangeArrowheads="1"/>
          </p:cNvSpPr>
          <p:nvPr/>
        </p:nvSpPr>
        <p:spPr bwMode="auto">
          <a:xfrm>
            <a:off x="428625" y="4179888"/>
            <a:ext cx="8286750" cy="2678112"/>
          </a:xfrm>
          <a:prstGeom prst="rect">
            <a:avLst/>
          </a:prstGeom>
          <a:noFill/>
          <a:ln w="9525">
            <a:noFill/>
            <a:miter lim="800000"/>
            <a:headEnd/>
            <a:tailEnd/>
          </a:ln>
        </p:spPr>
        <p:txBody>
          <a:bodyPr>
            <a:spAutoFit/>
          </a:bodyPr>
          <a:lstStyle/>
          <a:p>
            <a:r>
              <a:rPr lang="nl-BE">
                <a:latin typeface="Arial" charset="0"/>
                <a:cs typeface="Arial" charset="0"/>
              </a:rPr>
              <a:t>Er is vandaag een nieuwe aardschok geweest met een sterkte van 6,3 op de schaal van Richter in de Pacifische Oceaan, bij de eilanden Tonga en Samoa. Dat is twee dagen na de krachtige beving in dezelfde zone, die, gevolgd door een tsunami, een ravage aanrichtte waarbij ongeveer 150 mensen om het leven kwamen.</a:t>
            </a:r>
            <a:br>
              <a:rPr lang="nl-BE">
                <a:latin typeface="Arial" charset="0"/>
                <a:cs typeface="Arial" charset="0"/>
              </a:rPr>
            </a:br>
            <a:endParaRPr lang="nl-BE">
              <a:latin typeface="Arial" charset="0"/>
              <a:cs typeface="Arial" charset="0"/>
            </a:endParaRPr>
          </a:p>
        </p:txBody>
      </p:sp>
      <p:sp>
        <p:nvSpPr>
          <p:cNvPr id="9" name="Rechthoek 8"/>
          <p:cNvSpPr/>
          <p:nvPr/>
        </p:nvSpPr>
        <p:spPr>
          <a:xfrm>
            <a:off x="357188" y="4143375"/>
            <a:ext cx="8001000" cy="2428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kstvak 2"/>
          <p:cNvSpPr txBox="1">
            <a:spLocks noChangeArrowheads="1"/>
          </p:cNvSpPr>
          <p:nvPr/>
        </p:nvSpPr>
        <p:spPr bwMode="auto">
          <a:xfrm>
            <a:off x="428625" y="428625"/>
            <a:ext cx="7383463" cy="461963"/>
          </a:xfrm>
          <a:prstGeom prst="rect">
            <a:avLst/>
          </a:prstGeom>
          <a:noFill/>
          <a:ln w="9525">
            <a:noFill/>
            <a:miter lim="800000"/>
            <a:headEnd/>
            <a:tailEnd/>
          </a:ln>
        </p:spPr>
        <p:txBody>
          <a:bodyPr wrap="none">
            <a:spAutoFit/>
          </a:bodyPr>
          <a:lstStyle/>
          <a:p>
            <a:r>
              <a:rPr lang="nl-BE" b="1">
                <a:latin typeface="Arial" charset="0"/>
                <a:cs typeface="Arial" charset="0"/>
              </a:rPr>
              <a:t>Vulkaan Galeras komt tot uitbarsting in Colombia</a:t>
            </a:r>
            <a:endParaRPr lang="nl-BE">
              <a:latin typeface="Arial" charset="0"/>
              <a:cs typeface="Arial" charset="0"/>
            </a:endParaRPr>
          </a:p>
        </p:txBody>
      </p:sp>
      <p:sp>
        <p:nvSpPr>
          <p:cNvPr id="7171" name="Tekstvak 3"/>
          <p:cNvSpPr txBox="1">
            <a:spLocks noChangeArrowheads="1"/>
          </p:cNvSpPr>
          <p:nvPr/>
        </p:nvSpPr>
        <p:spPr bwMode="auto">
          <a:xfrm>
            <a:off x="2000250" y="1428750"/>
            <a:ext cx="6929438" cy="2308225"/>
          </a:xfrm>
          <a:prstGeom prst="rect">
            <a:avLst/>
          </a:prstGeom>
          <a:noFill/>
          <a:ln w="9525">
            <a:noFill/>
            <a:miter lim="800000"/>
            <a:headEnd/>
            <a:tailEnd/>
          </a:ln>
        </p:spPr>
        <p:txBody>
          <a:bodyPr>
            <a:spAutoFit/>
          </a:bodyPr>
          <a:lstStyle/>
          <a:p>
            <a:r>
              <a:rPr lang="nl-BE" b="1">
                <a:latin typeface="Arial" charset="0"/>
                <a:cs typeface="Arial" charset="0"/>
              </a:rPr>
              <a:t>Filipijnse vulkaan spuwt as</a:t>
            </a:r>
          </a:p>
          <a:p>
            <a:r>
              <a:rPr lang="nl-BE">
                <a:latin typeface="Arial" charset="0"/>
                <a:cs typeface="Arial" charset="0"/>
              </a:rPr>
              <a:t>Een actieve vulkaan in het oosten van de Filipijnen heeft vandaag as gespuwd. De autoriteiten waarschuwen het publiek weg te blijven van de berg</a:t>
            </a:r>
            <a:r>
              <a:rPr lang="nl-BE"/>
              <a:t>.</a:t>
            </a:r>
            <a:br>
              <a:rPr lang="nl-BE"/>
            </a:br>
            <a:endParaRPr lang="nl-BE"/>
          </a:p>
        </p:txBody>
      </p:sp>
      <p:sp>
        <p:nvSpPr>
          <p:cNvPr id="7172" name="Tekstvak 4"/>
          <p:cNvSpPr txBox="1">
            <a:spLocks noChangeArrowheads="1"/>
          </p:cNvSpPr>
          <p:nvPr/>
        </p:nvSpPr>
        <p:spPr bwMode="auto">
          <a:xfrm>
            <a:off x="428625" y="3929063"/>
            <a:ext cx="7715250" cy="2308225"/>
          </a:xfrm>
          <a:prstGeom prst="rect">
            <a:avLst/>
          </a:prstGeom>
          <a:noFill/>
          <a:ln w="9525">
            <a:noFill/>
            <a:miter lim="800000"/>
            <a:headEnd/>
            <a:tailEnd/>
          </a:ln>
        </p:spPr>
        <p:txBody>
          <a:bodyPr>
            <a:spAutoFit/>
          </a:bodyPr>
          <a:lstStyle/>
          <a:p>
            <a:r>
              <a:rPr lang="nl-BE">
                <a:latin typeface="Arial" charset="0"/>
                <a:cs typeface="Arial" charset="0"/>
              </a:rPr>
              <a:t>Het blijft rommelen in vulkaan Mt. Redoubt in Alaska. De vulkaan begon in januari te stomen en spuwde in maart rook en as de lucht in. Volgens observatieteams zou de berg de komende dagen opnieuw kunnen uitbarsten.</a:t>
            </a:r>
            <a:br>
              <a:rPr lang="nl-BE">
                <a:latin typeface="Arial" charset="0"/>
                <a:cs typeface="Arial" charset="0"/>
              </a:rPr>
            </a:br>
            <a:endParaRPr lang="nl-BE">
              <a:latin typeface="Arial" charset="0"/>
              <a:cs typeface="Arial" charset="0"/>
            </a:endParaRPr>
          </a:p>
        </p:txBody>
      </p:sp>
      <p:sp>
        <p:nvSpPr>
          <p:cNvPr id="6" name="Rechthoek 5"/>
          <p:cNvSpPr/>
          <p:nvPr/>
        </p:nvSpPr>
        <p:spPr>
          <a:xfrm>
            <a:off x="285750" y="357188"/>
            <a:ext cx="7500938" cy="7143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7" name="Rechthoek 6"/>
          <p:cNvSpPr/>
          <p:nvPr/>
        </p:nvSpPr>
        <p:spPr>
          <a:xfrm>
            <a:off x="1928813" y="1357313"/>
            <a:ext cx="6429375" cy="21431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8" name="Rechthoek 7"/>
          <p:cNvSpPr/>
          <p:nvPr/>
        </p:nvSpPr>
        <p:spPr>
          <a:xfrm>
            <a:off x="357188" y="3857625"/>
            <a:ext cx="7715250" cy="20716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disasterinfo.files.wordpress.com/2009/05/earthquake-next-one-photo-rtre2o5-sw1.jpg"/>
          <p:cNvPicPr>
            <a:picLocks noChangeAspect="1" noChangeArrowheads="1"/>
          </p:cNvPicPr>
          <p:nvPr/>
        </p:nvPicPr>
        <p:blipFill>
          <a:blip r:embed="rId2" cstate="print"/>
          <a:srcRect b="13383"/>
          <a:stretch>
            <a:fillRect/>
          </a:stretch>
        </p:blipFill>
        <p:spPr bwMode="auto">
          <a:xfrm>
            <a:off x="214313" y="325438"/>
            <a:ext cx="4929187" cy="3200400"/>
          </a:xfrm>
          <a:prstGeom prst="rect">
            <a:avLst/>
          </a:prstGeom>
          <a:noFill/>
          <a:ln w="9525">
            <a:noFill/>
            <a:miter lim="800000"/>
            <a:headEnd/>
            <a:tailEnd/>
          </a:ln>
        </p:spPr>
      </p:pic>
      <p:pic>
        <p:nvPicPr>
          <p:cNvPr id="8195" name="Picture 4" descr="http://www.global-changes.com/wp-content/uploads/2009/10/indonesia-earthquake.jpg"/>
          <p:cNvPicPr>
            <a:picLocks noChangeAspect="1" noChangeArrowheads="1"/>
          </p:cNvPicPr>
          <p:nvPr/>
        </p:nvPicPr>
        <p:blipFill>
          <a:blip r:embed="rId3" cstate="print"/>
          <a:srcRect/>
          <a:stretch>
            <a:fillRect/>
          </a:stretch>
        </p:blipFill>
        <p:spPr bwMode="auto">
          <a:xfrm>
            <a:off x="4286250" y="3603625"/>
            <a:ext cx="4857750" cy="3254375"/>
          </a:xfrm>
          <a:prstGeom prst="rect">
            <a:avLst/>
          </a:prstGeom>
          <a:noFill/>
          <a:ln w="9525">
            <a:noFill/>
            <a:miter lim="800000"/>
            <a:headEnd/>
            <a:tailEnd/>
          </a:ln>
        </p:spPr>
      </p:pic>
      <p:pic>
        <p:nvPicPr>
          <p:cNvPr id="8196" name="Picture 6" descr="http://geology.com/news/images/mayon-volcano.jpg"/>
          <p:cNvPicPr>
            <a:picLocks noChangeAspect="1" noChangeArrowheads="1"/>
          </p:cNvPicPr>
          <p:nvPr/>
        </p:nvPicPr>
        <p:blipFill>
          <a:blip r:embed="rId4" cstate="print"/>
          <a:srcRect/>
          <a:stretch>
            <a:fillRect/>
          </a:stretch>
        </p:blipFill>
        <p:spPr bwMode="auto">
          <a:xfrm>
            <a:off x="214313" y="3357563"/>
            <a:ext cx="5286375" cy="3309937"/>
          </a:xfrm>
          <a:prstGeom prst="rect">
            <a:avLst/>
          </a:prstGeom>
          <a:noFill/>
          <a:ln w="9525">
            <a:noFill/>
            <a:miter lim="800000"/>
            <a:headEnd/>
            <a:tailEnd/>
          </a:ln>
        </p:spPr>
      </p:pic>
      <p:pic>
        <p:nvPicPr>
          <p:cNvPr id="8197" name="Picture 8" descr="http://blahblahblahscience.com/wp-content/uploads/2009/08/volcano.jpg"/>
          <p:cNvPicPr>
            <a:picLocks noChangeAspect="1" noChangeArrowheads="1"/>
          </p:cNvPicPr>
          <p:nvPr/>
        </p:nvPicPr>
        <p:blipFill>
          <a:blip r:embed="rId5" cstate="print"/>
          <a:srcRect/>
          <a:stretch>
            <a:fillRect/>
          </a:stretch>
        </p:blipFill>
        <p:spPr bwMode="auto">
          <a:xfrm>
            <a:off x="5214938" y="214313"/>
            <a:ext cx="3648075" cy="346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Documents and Settings\Jeroen\Mijn documenten\Mijn afbeeldingen\wereldreliefkaart.jpg"/>
          <p:cNvPicPr>
            <a:picLocks noChangeAspect="1" noChangeArrowheads="1"/>
          </p:cNvPicPr>
          <p:nvPr/>
        </p:nvPicPr>
        <p:blipFill>
          <a:blip r:embed="rId2" cstate="print">
            <a:lum bright="-12000"/>
          </a:blip>
          <a:srcRect l="14491" t="7339" r="6396" b="5939"/>
          <a:stretch>
            <a:fillRect/>
          </a:stretch>
        </p:blipFill>
        <p:spPr bwMode="auto">
          <a:xfrm>
            <a:off x="0" y="1052513"/>
            <a:ext cx="9159875" cy="5572125"/>
          </a:xfrm>
          <a:prstGeom prst="rect">
            <a:avLst/>
          </a:prstGeom>
          <a:noFill/>
          <a:ln w="9525">
            <a:noFill/>
            <a:miter lim="800000"/>
            <a:headEnd/>
            <a:tailEnd/>
          </a:ln>
        </p:spPr>
      </p:pic>
      <p:sp>
        <p:nvSpPr>
          <p:cNvPr id="4" name="Rectangle 2"/>
          <p:cNvSpPr txBox="1">
            <a:spLocks noChangeArrowheads="1"/>
          </p:cNvSpPr>
          <p:nvPr/>
        </p:nvSpPr>
        <p:spPr bwMode="auto">
          <a:xfrm>
            <a:off x="609600" y="0"/>
            <a:ext cx="7772400" cy="1143000"/>
          </a:xfrm>
          <a:prstGeom prst="rect">
            <a:avLst/>
          </a:prstGeom>
          <a:noFill/>
          <a:ln w="9525">
            <a:noFill/>
            <a:miter lim="800000"/>
            <a:headEnd/>
            <a:tailEnd/>
          </a:ln>
        </p:spPr>
        <p:txBody>
          <a:bodyPr anchor="ctr"/>
          <a:lstStyle/>
          <a:p>
            <a:pPr algn="ctr">
              <a:defRPr/>
            </a:pPr>
            <a:r>
              <a:rPr lang="nl-NL" sz="4400" kern="0">
                <a:solidFill>
                  <a:schemeClr val="tx2"/>
                </a:solidFill>
                <a:latin typeface="Arial" charset="0"/>
                <a:ea typeface="+mj-ea"/>
                <a:cs typeface="Arial" charset="0"/>
              </a:rPr>
              <a:t>Reliëf van de wereld</a:t>
            </a:r>
            <a:endParaRPr lang="nl-NL" sz="4400" kern="0" dirty="0">
              <a:solidFill>
                <a:schemeClr val="tx2"/>
              </a:solidFill>
              <a:latin typeface="Arial" charset="0"/>
              <a:ea typeface="+mj-ea"/>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0"/>
            <a:ext cx="5334000" cy="1143000"/>
          </a:xfrm>
        </p:spPr>
        <p:txBody>
          <a:bodyPr/>
          <a:lstStyle/>
          <a:p>
            <a:pPr eaLnBrk="1" hangingPunct="1"/>
            <a:r>
              <a:rPr lang="nl-NL" sz="4000" b="1" smtClean="0">
                <a:latin typeface="Arial" charset="0"/>
                <a:cs typeface="Arial" charset="0"/>
              </a:rPr>
              <a:t>Endogene processen</a:t>
            </a:r>
          </a:p>
        </p:txBody>
      </p:sp>
      <p:sp>
        <p:nvSpPr>
          <p:cNvPr id="10243" name="Text Box 3"/>
          <p:cNvSpPr txBox="1">
            <a:spLocks noChangeArrowheads="1"/>
          </p:cNvSpPr>
          <p:nvPr/>
        </p:nvSpPr>
        <p:spPr bwMode="auto">
          <a:xfrm>
            <a:off x="685800" y="990600"/>
            <a:ext cx="7772400" cy="946150"/>
          </a:xfrm>
          <a:prstGeom prst="rect">
            <a:avLst/>
          </a:prstGeom>
          <a:noFill/>
          <a:ln w="9525">
            <a:noFill/>
            <a:miter lim="800000"/>
            <a:headEnd/>
            <a:tailEnd/>
          </a:ln>
        </p:spPr>
        <p:txBody>
          <a:bodyPr>
            <a:spAutoFit/>
          </a:bodyPr>
          <a:lstStyle/>
          <a:p>
            <a:r>
              <a:rPr lang="nl-NL" sz="2800">
                <a:latin typeface="Arial" charset="0"/>
                <a:cs typeface="Arial" charset="0"/>
              </a:rPr>
              <a:t>Processen waarvan de energie door de inwendige aardwarmte wordt geleverd</a:t>
            </a:r>
          </a:p>
        </p:txBody>
      </p:sp>
      <p:sp>
        <p:nvSpPr>
          <p:cNvPr id="10244" name="Text Box 4"/>
          <p:cNvSpPr txBox="1">
            <a:spLocks noChangeArrowheads="1"/>
          </p:cNvSpPr>
          <p:nvPr/>
        </p:nvSpPr>
        <p:spPr bwMode="auto">
          <a:xfrm>
            <a:off x="685800" y="1981200"/>
            <a:ext cx="8005763" cy="523875"/>
          </a:xfrm>
          <a:prstGeom prst="rect">
            <a:avLst/>
          </a:prstGeom>
          <a:noFill/>
          <a:ln w="9525">
            <a:noFill/>
            <a:miter lim="800000"/>
            <a:headEnd/>
            <a:tailEnd/>
          </a:ln>
        </p:spPr>
        <p:txBody>
          <a:bodyPr wrap="none">
            <a:spAutoFit/>
          </a:bodyPr>
          <a:lstStyle/>
          <a:p>
            <a:r>
              <a:rPr lang="nl-NL" sz="2800">
                <a:latin typeface="Arial" charset="0"/>
                <a:cs typeface="Arial" charset="0"/>
              </a:rPr>
              <a:t>Vb : aardbevingen, vulkanisme, gebergtevorming</a:t>
            </a:r>
          </a:p>
        </p:txBody>
      </p:sp>
      <p:pic>
        <p:nvPicPr>
          <p:cNvPr id="10245" name="Picture 5" descr="C:\Documents and Settings\Jeroen\Mijn documenten\afbeeldingen\aard 6e jaar\vulkaanuitbarsting.jpg"/>
          <p:cNvPicPr>
            <a:picLocks noChangeAspect="1" noChangeArrowheads="1"/>
          </p:cNvPicPr>
          <p:nvPr/>
        </p:nvPicPr>
        <p:blipFill>
          <a:blip r:embed="rId2" cstate="print"/>
          <a:srcRect/>
          <a:stretch>
            <a:fillRect/>
          </a:stretch>
        </p:blipFill>
        <p:spPr bwMode="auto">
          <a:xfrm>
            <a:off x="609600" y="2667000"/>
            <a:ext cx="3086100" cy="4038600"/>
          </a:xfrm>
          <a:prstGeom prst="rect">
            <a:avLst/>
          </a:prstGeom>
          <a:noFill/>
          <a:ln w="9525">
            <a:noFill/>
            <a:miter lim="800000"/>
            <a:headEnd/>
            <a:tailEnd/>
          </a:ln>
        </p:spPr>
      </p:pic>
      <p:pic>
        <p:nvPicPr>
          <p:cNvPr id="10246" name="Picture 6" descr="C:\Documents and Settings\Jeroen\Mijn documenten\Mijn afbeeldingen\Apennijnen2.jpg"/>
          <p:cNvPicPr>
            <a:picLocks noChangeAspect="1" noChangeArrowheads="1"/>
          </p:cNvPicPr>
          <p:nvPr/>
        </p:nvPicPr>
        <p:blipFill>
          <a:blip r:embed="rId3" cstate="print">
            <a:lum bright="-12000"/>
          </a:blip>
          <a:srcRect/>
          <a:stretch>
            <a:fillRect/>
          </a:stretch>
        </p:blipFill>
        <p:spPr bwMode="auto">
          <a:xfrm>
            <a:off x="4114800" y="3067050"/>
            <a:ext cx="4343400" cy="3257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0-#ppt_w/2"/>
                                          </p:val>
                                        </p:tav>
                                        <p:tav tm="100000">
                                          <p:val>
                                            <p:strVal val="#ppt_x"/>
                                          </p:val>
                                        </p:tav>
                                      </p:tavLst>
                                    </p:anim>
                                    <p:anim calcmode="lin" valueType="num">
                                      <p:cBhvr additive="base">
                                        <p:cTn id="8" dur="500" fill="hold"/>
                                        <p:tgtEl>
                                          <p:spTgt spid="1024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4"/>
                                        </p:tgtEl>
                                        <p:attrNameLst>
                                          <p:attrName>style.visibility</p:attrName>
                                        </p:attrNameLst>
                                      </p:cBhvr>
                                      <p:to>
                                        <p:strVal val="visible"/>
                                      </p:to>
                                    </p:set>
                                    <p:anim calcmode="lin" valueType="num">
                                      <p:cBhvr additive="base">
                                        <p:cTn id="13" dur="500" fill="hold"/>
                                        <p:tgtEl>
                                          <p:spTgt spid="10244"/>
                                        </p:tgtEl>
                                        <p:attrNameLst>
                                          <p:attrName>ppt_x</p:attrName>
                                        </p:attrNameLst>
                                      </p:cBhvr>
                                      <p:tavLst>
                                        <p:tav tm="0">
                                          <p:val>
                                            <p:strVal val="0-#ppt_w/2"/>
                                          </p:val>
                                        </p:tav>
                                        <p:tav tm="100000">
                                          <p:val>
                                            <p:strVal val="#ppt_x"/>
                                          </p:val>
                                        </p:tav>
                                      </p:tavLst>
                                    </p:anim>
                                    <p:anim calcmode="lin" valueType="num">
                                      <p:cBhvr additive="base">
                                        <p:cTn id="14" dur="500" fill="hold"/>
                                        <p:tgtEl>
                                          <p:spTgt spid="10244"/>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499"/>
                                          </p:stCondLst>
                                        </p:cTn>
                                        <p:tgtEl>
                                          <p:spTgt spid="10245"/>
                                        </p:tgtEl>
                                        <p:attrNameLst>
                                          <p:attrName>style.visibility</p:attrName>
                                        </p:attrNameLst>
                                      </p:cBhvr>
                                      <p:to>
                                        <p:strVal val="visible"/>
                                      </p:to>
                                    </p:set>
                                  </p:childTnLst>
                                </p:cTn>
                              </p:par>
                            </p:childTnLst>
                          </p:cTn>
                        </p:par>
                        <p:par>
                          <p:cTn id="18" fill="hold" nodeType="afterGroup">
                            <p:stCondLst>
                              <p:cond delay="1000"/>
                            </p:stCondLst>
                            <p:childTnLst>
                              <p:par>
                                <p:cTn id="19" presetID="1" presetClass="entr" presetSubtype="0" fill="hold" nodeType="afterEffect">
                                  <p:stCondLst>
                                    <p:cond delay="0"/>
                                  </p:stCondLst>
                                  <p:childTnLst>
                                    <p:set>
                                      <p:cBhvr>
                                        <p:cTn id="20" dur="1" fill="hold">
                                          <p:stCondLst>
                                            <p:cond delay="499"/>
                                          </p:stCondLst>
                                        </p:cTn>
                                        <p:tgtEl>
                                          <p:spTgt spid="1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P spid="10244" grpId="0" autoUpdateAnimBg="0"/>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716</Words>
  <Application>Microsoft Office PowerPoint</Application>
  <PresentationFormat>Diavoorstelling (4:3)</PresentationFormat>
  <Paragraphs>126</Paragraphs>
  <Slides>30</Slides>
  <Notes>0</Notes>
  <HiddenSlides>0</HiddenSlides>
  <MMClips>0</MMClips>
  <ScaleCrop>false</ScaleCrop>
  <HeadingPairs>
    <vt:vector size="4" baseType="variant">
      <vt:variant>
        <vt:lpstr>Thema</vt:lpstr>
      </vt:variant>
      <vt:variant>
        <vt:i4>1</vt:i4>
      </vt:variant>
      <vt:variant>
        <vt:lpstr>Diatitels</vt:lpstr>
      </vt:variant>
      <vt:variant>
        <vt:i4>30</vt:i4>
      </vt:variant>
    </vt:vector>
  </HeadingPairs>
  <TitlesOfParts>
    <vt:vector size="31" baseType="lpstr">
      <vt:lpstr>Office-thema</vt:lpstr>
      <vt:lpstr>Opbouw en afbraak van fysische landschappen</vt:lpstr>
      <vt:lpstr>Hoe actief is de aarde?</vt:lpstr>
      <vt:lpstr>Artikel 1</vt:lpstr>
      <vt:lpstr>Artikel 2</vt:lpstr>
      <vt:lpstr>Dia 5</vt:lpstr>
      <vt:lpstr>Dia 6</vt:lpstr>
      <vt:lpstr>Dia 7</vt:lpstr>
      <vt:lpstr>Dia 8</vt:lpstr>
      <vt:lpstr>Endogene processen</vt:lpstr>
      <vt:lpstr>Dia 10</vt:lpstr>
      <vt:lpstr>Dia 11</vt:lpstr>
      <vt:lpstr>Dia 12</vt:lpstr>
      <vt:lpstr>Verticale bewegingen van de aardkorst</vt:lpstr>
      <vt:lpstr>Dia 14</vt:lpstr>
      <vt:lpstr>Dia 15</vt:lpstr>
      <vt:lpstr>Dia 16</vt:lpstr>
      <vt:lpstr>Dia 17</vt:lpstr>
      <vt:lpstr>Platentektoniek</vt:lpstr>
      <vt:lpstr>Constateringen in het reliëf</vt:lpstr>
      <vt:lpstr>Constateringen in het reliëf</vt:lpstr>
      <vt:lpstr>Constateringen in het reliëf</vt:lpstr>
      <vt:lpstr>Constateringen in het reliëf</vt:lpstr>
      <vt:lpstr>Dia 23</vt:lpstr>
      <vt:lpstr>TAAK</vt:lpstr>
      <vt:lpstr>Reliëf van de wereld</vt:lpstr>
      <vt:lpstr>Voorkomen van vulkanen en aardbevingen</vt:lpstr>
      <vt:lpstr>Dia 27</vt:lpstr>
      <vt:lpstr>Uitleg : </vt:lpstr>
      <vt:lpstr>Dia 29</vt:lpstr>
      <vt:lpstr>Dia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Opbouw en afbraak van fysische landschappen</dc:title>
  <dc:creator>Elisa</dc:creator>
  <cp:lastModifiedBy>Elisa</cp:lastModifiedBy>
  <cp:revision>3</cp:revision>
  <dcterms:created xsi:type="dcterms:W3CDTF">2013-02-11T12:34:13Z</dcterms:created>
  <dcterms:modified xsi:type="dcterms:W3CDTF">2013-02-11T12:38:15Z</dcterms:modified>
</cp:coreProperties>
</file>