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7" r:id="rId5"/>
    <p:sldId id="260" r:id="rId6"/>
    <p:sldId id="261" r:id="rId7"/>
    <p:sldId id="277" r:id="rId8"/>
    <p:sldId id="270" r:id="rId9"/>
    <p:sldId id="272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9CB"/>
    <a:srgbClr val="B4B5B8"/>
    <a:srgbClr val="A5A6A9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6" autoAdjust="0"/>
    <p:restoredTop sz="94660"/>
  </p:normalViewPr>
  <p:slideViewPr>
    <p:cSldViewPr>
      <p:cViewPr varScale="1">
        <p:scale>
          <a:sx n="69" d="100"/>
          <a:sy n="69" d="100"/>
        </p:scale>
        <p:origin x="-130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5B4456-116B-413D-B973-78420820DACD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7E59C-C071-492E-BF87-7D57958DCA1A}" type="slidenum">
              <a:rPr lang="nl-NL"/>
              <a:pPr/>
              <a:t>4</a:t>
            </a:fld>
            <a:endParaRPr lang="nl-NL"/>
          </a:p>
        </p:txBody>
      </p:sp>
      <p:sp>
        <p:nvSpPr>
          <p:cNvPr id="174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0DA47-A0B5-4C62-9C5E-07D030392231}" type="slidenum">
              <a:rPr lang="nl-NL"/>
              <a:pPr/>
              <a:t>8</a:t>
            </a:fld>
            <a:endParaRPr lang="nl-NL"/>
          </a:p>
        </p:txBody>
      </p:sp>
      <p:sp>
        <p:nvSpPr>
          <p:cNvPr id="2253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E4FA2-F0E4-4BB4-9261-CD276DD3C27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EAFA1-F158-47C6-8702-0EA1C28C419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88700-7999-4EF0-8840-E298FA2A8B2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BE934-67CD-44A9-B72B-D0FB1BAD64D3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7F7E6-1402-4F3A-938F-D9C0D8CB1CBA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81A4C-CB78-450A-8C03-B72E17536D2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70EB0-FAAB-45DE-92FA-53575D64B5CD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3B94-43A2-4D0A-BC8C-D237F4F6266D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2D940-5197-4072-A1D0-15EF7791760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B7108-7682-492E-AF0B-D0D0C21263E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7C2CE-1E18-4258-AE56-3B8F9CB74A76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C57AD3-3063-4533-BB95-5202A4AE5D62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ahara1"/>
          <p:cNvPicPr>
            <a:picLocks noChangeAspect="1" noChangeArrowheads="1"/>
          </p:cNvPicPr>
          <p:nvPr/>
        </p:nvPicPr>
        <p:blipFill>
          <a:blip r:embed="rId2" cstate="print"/>
          <a:srcRect l="5902" r="74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04664"/>
            <a:ext cx="4816475" cy="622300"/>
          </a:xfrm>
        </p:spPr>
        <p:txBody>
          <a:bodyPr/>
          <a:lstStyle/>
          <a:p>
            <a:r>
              <a:rPr lang="nl-BE" sz="4000" b="1" dirty="0"/>
              <a:t>Windwerking</a:t>
            </a:r>
            <a:endParaRPr lang="nl-N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5791200" cy="1143000"/>
          </a:xfrm>
        </p:spPr>
        <p:txBody>
          <a:bodyPr/>
          <a:lstStyle/>
          <a:p>
            <a:pPr algn="l"/>
            <a:r>
              <a:rPr lang="nl-NL"/>
              <a:t> </a:t>
            </a:r>
            <a:r>
              <a:rPr lang="nl-NL" sz="3200" b="1"/>
              <a:t>Hoe ontstaan duinen?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77120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3200"/>
              <a:t>Het door de wind meegevoerde zand wordt door vegetatie of andere obstakels opgehoopt.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93725" y="3292475"/>
            <a:ext cx="4375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3200" b="1"/>
              <a:t>Wandelende duinen ?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33400" y="3886200"/>
            <a:ext cx="80930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3200"/>
              <a:t>Duinen die zich voortdurend verplaatsen. Vooral in droge gebieden met weinig of geen vegetatie (woestijnen).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28" grpId="0" autoUpdateAnimBg="0"/>
      <p:bldP spid="2662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/>
          <a:lstStyle/>
          <a:p>
            <a:r>
              <a:rPr lang="nl-NL" u="sng"/>
              <a:t>Onze kustduinen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914400" y="990600"/>
            <a:ext cx="7559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3200"/>
              <a:t>Heel wat duingebieden verdwenen door bouw van appartementen en villa’s.</a:t>
            </a:r>
          </a:p>
        </p:txBody>
      </p:sp>
      <p:pic>
        <p:nvPicPr>
          <p:cNvPr id="27652" name="Picture 4" descr="C:\Documents and Settings\Jeroen\Mijn documenten\Mijn afbeeldingen\appartement aan duin.jpg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2133600" y="2209800"/>
            <a:ext cx="4319588" cy="436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Jeroen\Mijn documenten\Mijn afbeeldingen\Image10.jpg"/>
          <p:cNvPicPr>
            <a:picLocks noChangeAspect="1" noChangeArrowheads="1"/>
          </p:cNvPicPr>
          <p:nvPr/>
        </p:nvPicPr>
        <p:blipFill>
          <a:blip r:embed="rId2" cstate="print"/>
          <a:srcRect l="14066" t="15134" b="28313"/>
          <a:stretch>
            <a:fillRect/>
          </a:stretch>
        </p:blipFill>
        <p:spPr bwMode="auto">
          <a:xfrm>
            <a:off x="1219200" y="0"/>
            <a:ext cx="7086600" cy="6862763"/>
          </a:xfrm>
          <a:prstGeom prst="rect">
            <a:avLst/>
          </a:prstGeom>
          <a:noFill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800600" y="2133600"/>
            <a:ext cx="1376363" cy="5445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2800" b="1"/>
              <a:t>duinen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5638800" y="26670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BE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946525" y="4865688"/>
            <a:ext cx="2087563" cy="5445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2800" b="1"/>
              <a:t>bebouwing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 autoUpdateAnimBg="0"/>
      <p:bldP spid="28676" grpId="0" animBg="1"/>
      <p:bldP spid="2867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http://blogimages.bloggen.be/aan_zee_vakantie/29-5599f6c238c9a4a738b9b769d250619a.jpg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 l="5833"/>
          <a:stretch>
            <a:fillRect/>
          </a:stretch>
        </p:blipFill>
        <p:spPr bwMode="auto">
          <a:xfrm>
            <a:off x="0" y="381000"/>
            <a:ext cx="9144000" cy="614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od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176713" cy="3025775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843213" y="260350"/>
            <a:ext cx="3611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3200" b="1" u="sng"/>
              <a:t>Veel winderosie ?</a:t>
            </a:r>
            <a:endParaRPr lang="nl-NL" sz="3200" b="1" u="sng"/>
          </a:p>
        </p:txBody>
      </p:sp>
      <p:pic>
        <p:nvPicPr>
          <p:cNvPr id="4102" name="Picture 6" descr="stenen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4643438" y="1268413"/>
            <a:ext cx="4321175" cy="3098800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95288" y="1412875"/>
            <a:ext cx="10207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3200" b="1">
                <a:solidFill>
                  <a:schemeClr val="bg1"/>
                </a:solidFill>
              </a:rPr>
              <a:t>NEE</a:t>
            </a:r>
            <a:endParaRPr lang="nl-NL" sz="3200" b="1">
              <a:solidFill>
                <a:schemeClr val="bg1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76238" y="3635375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3200" b="1">
                <a:solidFill>
                  <a:schemeClr val="bg1"/>
                </a:solidFill>
              </a:rPr>
              <a:t>TE VOCHTIG</a:t>
            </a:r>
            <a:endParaRPr lang="nl-NL" sz="3200" b="1">
              <a:solidFill>
                <a:schemeClr val="bg1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911725" y="1331913"/>
            <a:ext cx="1020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3200" b="1">
                <a:solidFill>
                  <a:schemeClr val="bg1"/>
                </a:solidFill>
              </a:rPr>
              <a:t>NEE</a:t>
            </a:r>
            <a:endParaRPr lang="nl-NL" sz="3200" b="1">
              <a:solidFill>
                <a:schemeClr val="bg1"/>
              </a:solidFill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572000" y="3644900"/>
            <a:ext cx="4360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3200" b="1">
                <a:solidFill>
                  <a:schemeClr val="bg1"/>
                </a:solidFill>
              </a:rPr>
              <a:t>TE GROTE KORRELS</a:t>
            </a:r>
            <a:endParaRPr lang="nl-NL" sz="3200" b="1">
              <a:solidFill>
                <a:schemeClr val="bg1"/>
              </a:solidFill>
            </a:endParaRPr>
          </a:p>
        </p:txBody>
      </p:sp>
      <p:pic>
        <p:nvPicPr>
          <p:cNvPr id="4108" name="Picture 12" descr="06_oceaan%20zand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1547813" y="2852738"/>
            <a:ext cx="6264275" cy="3725862"/>
          </a:xfrm>
          <a:prstGeom prst="rect">
            <a:avLst/>
          </a:prstGeom>
          <a:noFill/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319338" y="3059113"/>
            <a:ext cx="703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3200" b="1">
                <a:solidFill>
                  <a:schemeClr val="bg1"/>
                </a:solidFill>
              </a:rPr>
              <a:t>JA</a:t>
            </a:r>
            <a:endParaRPr lang="nl-NL" sz="3200" b="1">
              <a:solidFill>
                <a:schemeClr val="bg1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619250" y="5661025"/>
            <a:ext cx="6100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3200" b="1">
                <a:solidFill>
                  <a:schemeClr val="bg1"/>
                </a:solidFill>
              </a:rPr>
              <a:t>DROOG EN KLEINE KORRELS</a:t>
            </a:r>
            <a:endParaRPr lang="nl-NL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5" grpId="0"/>
      <p:bldP spid="4106" grpId="0"/>
      <p:bldP spid="4109" grpId="0"/>
      <p:bldP spid="41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Rechtstreekse invloed</a:t>
            </a:r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229600" cy="676275"/>
          </a:xfrm>
        </p:spPr>
        <p:txBody>
          <a:bodyPr/>
          <a:lstStyle/>
          <a:p>
            <a:pPr>
              <a:buFontTx/>
              <a:buNone/>
            </a:pPr>
            <a:r>
              <a:rPr lang="nl-BE" u="sng"/>
              <a:t>Voorwaarden voor landschapsverandering :</a:t>
            </a:r>
          </a:p>
          <a:p>
            <a:pPr>
              <a:buFontTx/>
              <a:buNone/>
            </a:pPr>
            <a:endParaRPr lang="nl-NL" u="sng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0825" y="2276475"/>
            <a:ext cx="86423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nl-BE" sz="3200"/>
              <a:t>Wind moet krachtig genoeg zijn</a:t>
            </a:r>
          </a:p>
          <a:p>
            <a:endParaRPr lang="nl-BE" sz="3200"/>
          </a:p>
          <a:p>
            <a:pPr>
              <a:buFontTx/>
              <a:buChar char="-"/>
            </a:pPr>
            <a:r>
              <a:rPr lang="nl-BE" sz="3200"/>
              <a:t>Wind moet uit één dominante richting waaien</a:t>
            </a:r>
          </a:p>
          <a:p>
            <a:endParaRPr lang="nl-BE" sz="3200"/>
          </a:p>
          <a:p>
            <a:pPr>
              <a:buFontTx/>
              <a:buChar char="-"/>
            </a:pPr>
            <a:r>
              <a:rPr lang="nl-BE" sz="3200"/>
              <a:t>Gesteente moet transporteerbaar zijn door de wind :</a:t>
            </a:r>
            <a:endParaRPr lang="nl-NL" sz="320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547813" y="4868863"/>
            <a:ext cx="7050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2800" b="1"/>
              <a:t>Afhankelijk van korrelgrootte en droogte</a:t>
            </a:r>
            <a:endParaRPr lang="nl-NL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17400" cy="6872288"/>
          </a:xfrm>
          <a:prstGeom prst="rect">
            <a:avLst/>
          </a:prstGeom>
          <a:noFill/>
        </p:spPr>
      </p:pic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304800" y="1676400"/>
            <a:ext cx="8626475" cy="4419600"/>
            <a:chOff x="0" y="528"/>
            <a:chExt cx="5760" cy="3039"/>
          </a:xfrm>
        </p:grpSpPr>
        <p:pic>
          <p:nvPicPr>
            <p:cNvPr id="1639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2" y="624"/>
              <a:ext cx="3984" cy="2200"/>
            </a:xfrm>
            <a:prstGeom prst="rect">
              <a:avLst/>
            </a:prstGeom>
            <a:noFill/>
          </p:spPr>
        </p:pic>
        <p:pic>
          <p:nvPicPr>
            <p:cNvPr id="1639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44" y="2832"/>
              <a:ext cx="1073" cy="7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639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96" y="2832"/>
              <a:ext cx="1073" cy="7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04" y="1104"/>
              <a:ext cx="1056" cy="7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1392"/>
              <a:ext cx="1152" cy="7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6396" name="Picture 1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48" y="2832"/>
              <a:ext cx="1104" cy="7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6397" name="Picture 1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528"/>
              <a:ext cx="1152" cy="7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6398" name="Picture 1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2304"/>
              <a:ext cx="1152" cy="7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3657600" y="762000"/>
            <a:ext cx="30480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nl-NL" sz="3200" b="1">
                <a:solidFill>
                  <a:schemeClr val="accent2"/>
                </a:solidFill>
                <a:latin typeface="Times New Roman" pitchFamily="18" charset="0"/>
              </a:rPr>
              <a:t>neerslagkaart</a:t>
            </a:r>
            <a:endParaRPr lang="nl-NL" sz="3200" b="1">
              <a:latin typeface="Times New Roman" pitchFamily="18" charset="0"/>
            </a:endParaRPr>
          </a:p>
        </p:txBody>
      </p:sp>
      <p:grpSp>
        <p:nvGrpSpPr>
          <p:cNvPr id="16400" name="Group 16"/>
          <p:cNvGrpSpPr>
            <a:grpSpLocks/>
          </p:cNvGrpSpPr>
          <p:nvPr/>
        </p:nvGrpSpPr>
        <p:grpSpPr bwMode="auto">
          <a:xfrm>
            <a:off x="609600" y="1371600"/>
            <a:ext cx="8220075" cy="4730750"/>
            <a:chOff x="432" y="960"/>
            <a:chExt cx="4855" cy="2550"/>
          </a:xfrm>
        </p:grpSpPr>
        <p:grpSp>
          <p:nvGrpSpPr>
            <p:cNvPr id="16401" name="Group 17"/>
            <p:cNvGrpSpPr>
              <a:grpSpLocks/>
            </p:cNvGrpSpPr>
            <p:nvPr/>
          </p:nvGrpSpPr>
          <p:grpSpPr bwMode="auto">
            <a:xfrm>
              <a:off x="432" y="960"/>
              <a:ext cx="4855" cy="2550"/>
              <a:chOff x="432" y="960"/>
              <a:chExt cx="4855" cy="2550"/>
            </a:xfrm>
          </p:grpSpPr>
          <p:sp>
            <p:nvSpPr>
              <p:cNvPr id="16402" name="Text Box 18"/>
              <p:cNvSpPr txBox="1">
                <a:spLocks noChangeArrowheads="1"/>
              </p:cNvSpPr>
              <p:nvPr/>
            </p:nvSpPr>
            <p:spPr bwMode="auto">
              <a:xfrm>
                <a:off x="2928" y="3263"/>
                <a:ext cx="199" cy="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nl-NL" sz="2400" b="1">
                    <a:latin typeface="Times New Roman" pitchFamily="18" charset="0"/>
                  </a:rPr>
                  <a:t>2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16403" name="Text Box 19"/>
              <p:cNvSpPr txBox="1">
                <a:spLocks noChangeArrowheads="1"/>
              </p:cNvSpPr>
              <p:nvPr/>
            </p:nvSpPr>
            <p:spPr bwMode="auto">
              <a:xfrm>
                <a:off x="432" y="960"/>
                <a:ext cx="199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nl-NL" sz="2400" b="1">
                    <a:latin typeface="Times New Roman" pitchFamily="18" charset="0"/>
                  </a:rPr>
                  <a:t>3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16404" name="Text Box 20"/>
              <p:cNvSpPr txBox="1">
                <a:spLocks noChangeArrowheads="1"/>
              </p:cNvSpPr>
              <p:nvPr/>
            </p:nvSpPr>
            <p:spPr bwMode="auto">
              <a:xfrm>
                <a:off x="432" y="1776"/>
                <a:ext cx="199" cy="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nl-NL" sz="2400" b="1">
                    <a:latin typeface="Times New Roman" pitchFamily="18" charset="0"/>
                  </a:rPr>
                  <a:t>4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16405" name="Text Box 21"/>
              <p:cNvSpPr txBox="1">
                <a:spLocks noChangeArrowheads="1"/>
              </p:cNvSpPr>
              <p:nvPr/>
            </p:nvSpPr>
            <p:spPr bwMode="auto">
              <a:xfrm>
                <a:off x="5088" y="1488"/>
                <a:ext cx="199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nl-NL" sz="2400" b="1">
                    <a:latin typeface="Times New Roman" pitchFamily="18" charset="0"/>
                  </a:rPr>
                  <a:t>5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16406" name="Text Box 22"/>
              <p:cNvSpPr txBox="1">
                <a:spLocks noChangeArrowheads="1"/>
              </p:cNvSpPr>
              <p:nvPr/>
            </p:nvSpPr>
            <p:spPr bwMode="auto">
              <a:xfrm>
                <a:off x="1344" y="3215"/>
                <a:ext cx="199" cy="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nl-NL" sz="2400" b="1">
                    <a:latin typeface="Times New Roman" pitchFamily="18" charset="0"/>
                  </a:rPr>
                  <a:t>6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16407" name="Text Box 23"/>
              <p:cNvSpPr txBox="1">
                <a:spLocks noChangeArrowheads="1"/>
              </p:cNvSpPr>
              <p:nvPr/>
            </p:nvSpPr>
            <p:spPr bwMode="auto">
              <a:xfrm>
                <a:off x="4166" y="3242"/>
                <a:ext cx="199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nl-NL" sz="2400" b="1">
                    <a:latin typeface="Times New Roman" pitchFamily="18" charset="0"/>
                  </a:rPr>
                  <a:t>1</a:t>
                </a:r>
                <a:endParaRPr lang="nl-NL" sz="2400">
                  <a:latin typeface="Times New Roman" pitchFamily="18" charset="0"/>
                </a:endParaRPr>
              </a:p>
            </p:txBody>
          </p:sp>
        </p:grpSp>
        <p:sp>
          <p:nvSpPr>
            <p:cNvPr id="16408" name="Text Box 24"/>
            <p:cNvSpPr txBox="1">
              <a:spLocks noChangeArrowheads="1"/>
            </p:cNvSpPr>
            <p:nvPr/>
          </p:nvSpPr>
          <p:spPr bwMode="auto">
            <a:xfrm>
              <a:off x="518" y="2762"/>
              <a:ext cx="199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l-NL" sz="2400" b="1">
                  <a:latin typeface="Times New Roman" pitchFamily="18" charset="0"/>
                </a:rPr>
                <a:t>7</a:t>
              </a:r>
            </a:p>
          </p:txBody>
        </p:sp>
      </p:grpSp>
      <p:sp>
        <p:nvSpPr>
          <p:cNvPr id="16410" name="Line 26"/>
          <p:cNvSpPr>
            <a:spLocks noChangeShapeType="1"/>
          </p:cNvSpPr>
          <p:nvPr/>
        </p:nvSpPr>
        <p:spPr bwMode="auto">
          <a:xfrm flipH="1" flipV="1">
            <a:off x="4572000" y="3048000"/>
            <a:ext cx="175260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l-BE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 flipV="1">
            <a:off x="4191000" y="2971800"/>
            <a:ext cx="7620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l-BE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 flipV="1">
            <a:off x="2286000" y="4191000"/>
            <a:ext cx="7620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l-BE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 flipV="1">
            <a:off x="1905000" y="2667000"/>
            <a:ext cx="457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l-BE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1600200" y="19812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l-BE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 flipV="1">
            <a:off x="1905000" y="2667000"/>
            <a:ext cx="4572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l-BE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 flipH="1">
            <a:off x="6019800" y="26670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l-BE"/>
          </a:p>
        </p:txBody>
      </p:sp>
      <p:grpSp>
        <p:nvGrpSpPr>
          <p:cNvPr id="16417" name="Group 33"/>
          <p:cNvGrpSpPr>
            <a:grpSpLocks/>
          </p:cNvGrpSpPr>
          <p:nvPr/>
        </p:nvGrpSpPr>
        <p:grpSpPr bwMode="auto">
          <a:xfrm>
            <a:off x="0" y="6278563"/>
            <a:ext cx="5715000" cy="579437"/>
            <a:chOff x="0" y="3648"/>
            <a:chExt cx="3072" cy="365"/>
          </a:xfrm>
        </p:grpSpPr>
        <p:sp>
          <p:nvSpPr>
            <p:cNvPr id="16418" name="Text Box 34"/>
            <p:cNvSpPr txBox="1">
              <a:spLocks noChangeArrowheads="1"/>
            </p:cNvSpPr>
            <p:nvPr/>
          </p:nvSpPr>
          <p:spPr bwMode="auto">
            <a:xfrm>
              <a:off x="432" y="3648"/>
              <a:ext cx="2640" cy="3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nl-NL" sz="3200" b="1">
                  <a:solidFill>
                    <a:srgbClr val="FF3300"/>
                  </a:solidFill>
                  <a:latin typeface="Times New Roman" pitchFamily="18" charset="0"/>
                </a:rPr>
                <a:t>Allemaal </a:t>
              </a:r>
              <a:r>
                <a:rPr lang="nl-NL" sz="3200" b="1">
                  <a:solidFill>
                    <a:srgbClr val="FF2407"/>
                  </a:solidFill>
                  <a:latin typeface="Times New Roman" pitchFamily="18" charset="0"/>
                </a:rPr>
                <a:t>droge gebieden</a:t>
              </a:r>
              <a:endParaRPr lang="nl-NL" sz="3200">
                <a:solidFill>
                  <a:srgbClr val="FF2407"/>
                </a:solidFill>
                <a:latin typeface="Times New Roman" pitchFamily="18" charset="0"/>
              </a:endParaRPr>
            </a:p>
          </p:txBody>
        </p:sp>
        <p:sp>
          <p:nvSpPr>
            <p:cNvPr id="16419" name="AutoShape 35"/>
            <p:cNvSpPr>
              <a:spLocks noChangeArrowheads="1"/>
            </p:cNvSpPr>
            <p:nvPr/>
          </p:nvSpPr>
          <p:spPr bwMode="auto">
            <a:xfrm>
              <a:off x="0" y="3680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>
              <a:solidFill>
                <a:srgbClr val="FF240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B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steppe%20grass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268413"/>
            <a:ext cx="4176712" cy="3132137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nl-BE" sz="3200" b="1" u="sng"/>
              <a:t>Veel winderosie ?</a:t>
            </a:r>
            <a:endParaRPr lang="nl-NL" sz="3200" b="1" u="sng"/>
          </a:p>
        </p:txBody>
      </p:sp>
      <p:pic>
        <p:nvPicPr>
          <p:cNvPr id="6149" name="Picture 5" descr="Passage%20bos%20-%20Laurent%20Bastiaens"/>
          <p:cNvPicPr>
            <a:picLocks noChangeAspect="1" noChangeArrowheads="1"/>
          </p:cNvPicPr>
          <p:nvPr/>
        </p:nvPicPr>
        <p:blipFill>
          <a:blip r:embed="rId3" cstate="print"/>
          <a:srcRect r="4118" b="7808"/>
          <a:stretch>
            <a:fillRect/>
          </a:stretch>
        </p:blipFill>
        <p:spPr bwMode="auto">
          <a:xfrm>
            <a:off x="179388" y="1268413"/>
            <a:ext cx="4321175" cy="3113087"/>
          </a:xfrm>
          <a:prstGeom prst="rect">
            <a:avLst/>
          </a:prstGeom>
          <a:noFill/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47675" y="1258888"/>
            <a:ext cx="1020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3200" b="1">
                <a:solidFill>
                  <a:schemeClr val="bg1"/>
                </a:solidFill>
              </a:rPr>
              <a:t>NEE</a:t>
            </a:r>
            <a:endParaRPr lang="nl-NL" sz="3200" b="1">
              <a:solidFill>
                <a:schemeClr val="bg1"/>
              </a:solidFill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47675" y="3563938"/>
            <a:ext cx="1065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3200" b="1">
                <a:solidFill>
                  <a:schemeClr val="bg1"/>
                </a:solidFill>
              </a:rPr>
              <a:t>BOS</a:t>
            </a:r>
            <a:endParaRPr lang="nl-NL" sz="3200" b="1">
              <a:solidFill>
                <a:schemeClr val="bg1"/>
              </a:solidFill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984750" y="1331913"/>
            <a:ext cx="1020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3200" b="1">
                <a:solidFill>
                  <a:schemeClr val="bg1"/>
                </a:solidFill>
              </a:rPr>
              <a:t>NEE</a:t>
            </a:r>
            <a:endParaRPr lang="nl-NL" sz="3200" b="1">
              <a:solidFill>
                <a:schemeClr val="bg1"/>
              </a:solidFill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787900" y="3716338"/>
            <a:ext cx="3937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2800" b="1">
                <a:solidFill>
                  <a:schemeClr val="bg1"/>
                </a:solidFill>
              </a:rPr>
              <a:t>GRASLAND (STEPPE)</a:t>
            </a:r>
            <a:endParaRPr lang="nl-NL" sz="2800" b="1">
              <a:solidFill>
                <a:schemeClr val="bg1"/>
              </a:solidFill>
            </a:endParaRPr>
          </a:p>
        </p:txBody>
      </p:sp>
      <p:pic>
        <p:nvPicPr>
          <p:cNvPr id="6151" name="Picture 7" descr="b8Wyt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2924175"/>
            <a:ext cx="5545138" cy="3708400"/>
          </a:xfrm>
          <a:prstGeom prst="rect">
            <a:avLst/>
          </a:prstGeom>
          <a:noFill/>
        </p:spPr>
      </p:pic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247900" y="3059113"/>
            <a:ext cx="703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3200" b="1">
                <a:solidFill>
                  <a:schemeClr val="bg1"/>
                </a:solidFill>
              </a:rPr>
              <a:t>JA</a:t>
            </a:r>
            <a:endParaRPr lang="nl-NL" sz="3200" b="1">
              <a:solidFill>
                <a:schemeClr val="bg1"/>
              </a:solidFill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051050" y="5445125"/>
            <a:ext cx="40465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3200" b="1">
                <a:solidFill>
                  <a:schemeClr val="bg1"/>
                </a:solidFill>
              </a:rPr>
              <a:t>NAAKTE BODEM</a:t>
            </a:r>
          </a:p>
          <a:p>
            <a:r>
              <a:rPr lang="nl-BE" sz="3200" b="1">
                <a:solidFill>
                  <a:schemeClr val="bg1"/>
                </a:solidFill>
              </a:rPr>
              <a:t>GEEN BEGROEIING</a:t>
            </a:r>
            <a:endParaRPr lang="nl-NL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/>
      <p:bldP spid="6156" grpId="0"/>
      <p:bldP spid="6157" grpId="0"/>
      <p:bldP spid="6158" grpId="0"/>
      <p:bldP spid="61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Rechtstreekse invloed</a:t>
            </a:r>
            <a:endParaRPr 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229600" cy="676275"/>
          </a:xfrm>
        </p:spPr>
        <p:txBody>
          <a:bodyPr/>
          <a:lstStyle/>
          <a:p>
            <a:pPr>
              <a:buFontTx/>
              <a:buNone/>
            </a:pPr>
            <a:r>
              <a:rPr lang="nl-BE" u="sng"/>
              <a:t>Voorwaarden voor landschapsverandering :</a:t>
            </a:r>
          </a:p>
          <a:p>
            <a:pPr>
              <a:buFontTx/>
              <a:buNone/>
            </a:pPr>
            <a:endParaRPr lang="nl-NL" u="sng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0825" y="2276475"/>
            <a:ext cx="86423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nl-BE" sz="3200"/>
              <a:t>Wind moet krachtig genoeg zijn</a:t>
            </a:r>
          </a:p>
          <a:p>
            <a:endParaRPr lang="nl-BE" sz="3200"/>
          </a:p>
          <a:p>
            <a:pPr>
              <a:buFontTx/>
              <a:buChar char="-"/>
            </a:pPr>
            <a:r>
              <a:rPr lang="nl-BE" sz="3200"/>
              <a:t>Wind moet uit één dominante richting waaien</a:t>
            </a:r>
          </a:p>
          <a:p>
            <a:endParaRPr lang="nl-BE" sz="3200"/>
          </a:p>
          <a:p>
            <a:pPr>
              <a:buFontTx/>
              <a:buChar char="-"/>
            </a:pPr>
            <a:r>
              <a:rPr lang="nl-BE" sz="3200"/>
              <a:t>Gesteente moet transporteerbaar zijn door de wind :</a:t>
            </a:r>
            <a:endParaRPr lang="nl-NL" sz="320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547813" y="4868863"/>
            <a:ext cx="7050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2800" b="1"/>
              <a:t>Afhankelijk van korrelgrootte en droogte</a:t>
            </a:r>
            <a:endParaRPr lang="nl-NL" sz="2800" b="1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31775" y="5651500"/>
            <a:ext cx="5483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3200"/>
              <a:t>- Er mag geen begroeiing zijn</a:t>
            </a:r>
            <a:endParaRPr lang="nl-NL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539552" y="332656"/>
            <a:ext cx="819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/>
              <a:t>Landschappen gevormd door winderosie</a:t>
            </a:r>
            <a:endParaRPr lang="nl-BE" sz="3200" b="1" dirty="0"/>
          </a:p>
        </p:txBody>
      </p:sp>
      <p:pic>
        <p:nvPicPr>
          <p:cNvPr id="5" name="Afbeelding 4" descr="http://2.bp.blogspot.com/-FCr8gKOqX1Y/Tw29ejqvlcI/AAAAAAAAAgI/9AZkb4Wb8Os/s1600/winderosion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568" y="1196752"/>
            <a:ext cx="5057775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http://upload.wikimedia.org/wikipedia/commons/3/39/Wind_Erosion,_Wadi_Hitan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7984" y="3212976"/>
            <a:ext cx="4108759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17400" cy="6872288"/>
          </a:xfrm>
          <a:prstGeom prst="rect">
            <a:avLst/>
          </a:prstGeo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09600" y="228600"/>
            <a:ext cx="3078163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2800" b="1">
                <a:solidFill>
                  <a:srgbClr val="FF2407"/>
                </a:solidFill>
                <a:latin typeface="Times New Roman" pitchFamily="18" charset="0"/>
              </a:rPr>
              <a:t>Een paddestoelrots</a:t>
            </a:r>
            <a:endParaRPr lang="nl-NL" sz="2400">
              <a:solidFill>
                <a:srgbClr val="FFE626"/>
              </a:solidFill>
              <a:latin typeface="Times New Roman" pitchFamily="18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 r="20" b="821"/>
          <a:stretch>
            <a:fillRect/>
          </a:stretch>
        </p:blipFill>
        <p:spPr bwMode="auto">
          <a:xfrm>
            <a:off x="684213" y="836613"/>
            <a:ext cx="7847012" cy="518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486400" y="3810000"/>
            <a:ext cx="3733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400" b="1">
                <a:solidFill>
                  <a:srgbClr val="FF2407"/>
                </a:solidFill>
                <a:latin typeface="Times New Roman" pitchFamily="18" charset="0"/>
              </a:rPr>
              <a:t>= Schuren of “polijsten”</a:t>
            </a:r>
            <a:endParaRPr lang="nl-NL" sz="2400" b="1">
              <a:latin typeface="Times New Roman" pitchFamily="18" charset="0"/>
            </a:endParaRPr>
          </a:p>
        </p:txBody>
      </p:sp>
      <p:sp>
        <p:nvSpPr>
          <p:cNvPr id="21510" name="Freeform 6"/>
          <p:cNvSpPr>
            <a:spLocks/>
          </p:cNvSpPr>
          <p:nvPr/>
        </p:nvSpPr>
        <p:spPr bwMode="auto">
          <a:xfrm>
            <a:off x="2667000" y="2133600"/>
            <a:ext cx="2874963" cy="2984500"/>
          </a:xfrm>
          <a:custGeom>
            <a:avLst/>
            <a:gdLst/>
            <a:ahLst/>
            <a:cxnLst>
              <a:cxn ang="0">
                <a:pos x="938" y="1848"/>
              </a:cxn>
              <a:cxn ang="0">
                <a:pos x="882" y="1724"/>
              </a:cxn>
              <a:cxn ang="0">
                <a:pos x="841" y="1503"/>
              </a:cxn>
              <a:cxn ang="0">
                <a:pos x="896" y="1365"/>
              </a:cxn>
              <a:cxn ang="0">
                <a:pos x="979" y="1310"/>
              </a:cxn>
              <a:cxn ang="0">
                <a:pos x="1117" y="1172"/>
              </a:cxn>
              <a:cxn ang="0">
                <a:pos x="1282" y="1062"/>
              </a:cxn>
              <a:cxn ang="0">
                <a:pos x="1407" y="965"/>
              </a:cxn>
              <a:cxn ang="0">
                <a:pos x="1448" y="938"/>
              </a:cxn>
              <a:cxn ang="0">
                <a:pos x="1489" y="910"/>
              </a:cxn>
              <a:cxn ang="0">
                <a:pos x="1558" y="855"/>
              </a:cxn>
              <a:cxn ang="0">
                <a:pos x="1586" y="814"/>
              </a:cxn>
              <a:cxn ang="0">
                <a:pos x="1627" y="800"/>
              </a:cxn>
              <a:cxn ang="0">
                <a:pos x="1669" y="772"/>
              </a:cxn>
              <a:cxn ang="0">
                <a:pos x="1696" y="731"/>
              </a:cxn>
              <a:cxn ang="0">
                <a:pos x="1738" y="717"/>
              </a:cxn>
              <a:cxn ang="0">
                <a:pos x="1807" y="593"/>
              </a:cxn>
              <a:cxn ang="0">
                <a:pos x="1751" y="538"/>
              </a:cxn>
              <a:cxn ang="0">
                <a:pos x="1544" y="414"/>
              </a:cxn>
              <a:cxn ang="0">
                <a:pos x="1420" y="331"/>
              </a:cxn>
              <a:cxn ang="0">
                <a:pos x="1255" y="207"/>
              </a:cxn>
              <a:cxn ang="0">
                <a:pos x="1103" y="166"/>
              </a:cxn>
              <a:cxn ang="0">
                <a:pos x="524" y="0"/>
              </a:cxn>
              <a:cxn ang="0">
                <a:pos x="179" y="14"/>
              </a:cxn>
              <a:cxn ang="0">
                <a:pos x="96" y="41"/>
              </a:cxn>
              <a:cxn ang="0">
                <a:pos x="55" y="69"/>
              </a:cxn>
              <a:cxn ang="0">
                <a:pos x="0" y="152"/>
              </a:cxn>
              <a:cxn ang="0">
                <a:pos x="27" y="235"/>
              </a:cxn>
              <a:cxn ang="0">
                <a:pos x="55" y="276"/>
              </a:cxn>
              <a:cxn ang="0">
                <a:pos x="82" y="359"/>
              </a:cxn>
              <a:cxn ang="0">
                <a:pos x="110" y="400"/>
              </a:cxn>
              <a:cxn ang="0">
                <a:pos x="138" y="483"/>
              </a:cxn>
              <a:cxn ang="0">
                <a:pos x="207" y="759"/>
              </a:cxn>
              <a:cxn ang="0">
                <a:pos x="234" y="841"/>
              </a:cxn>
              <a:cxn ang="0">
                <a:pos x="289" y="924"/>
              </a:cxn>
              <a:cxn ang="0">
                <a:pos x="345" y="993"/>
              </a:cxn>
              <a:cxn ang="0">
                <a:pos x="441" y="1117"/>
              </a:cxn>
              <a:cxn ang="0">
                <a:pos x="427" y="1834"/>
              </a:cxn>
              <a:cxn ang="0">
                <a:pos x="400" y="1876"/>
              </a:cxn>
            </a:cxnLst>
            <a:rect l="0" t="0" r="r" b="b"/>
            <a:pathLst>
              <a:path w="1811" h="1880">
                <a:moveTo>
                  <a:pt x="938" y="1848"/>
                </a:moveTo>
                <a:cubicBezTo>
                  <a:pt x="904" y="1749"/>
                  <a:pt x="926" y="1789"/>
                  <a:pt x="882" y="1724"/>
                </a:cubicBezTo>
                <a:cubicBezTo>
                  <a:pt x="858" y="1650"/>
                  <a:pt x="850" y="1579"/>
                  <a:pt x="841" y="1503"/>
                </a:cubicBezTo>
                <a:cubicBezTo>
                  <a:pt x="855" y="1459"/>
                  <a:pt x="859" y="1397"/>
                  <a:pt x="896" y="1365"/>
                </a:cubicBezTo>
                <a:cubicBezTo>
                  <a:pt x="920" y="1343"/>
                  <a:pt x="979" y="1310"/>
                  <a:pt x="979" y="1310"/>
                </a:cubicBezTo>
                <a:cubicBezTo>
                  <a:pt x="1125" y="1088"/>
                  <a:pt x="932" y="1356"/>
                  <a:pt x="1117" y="1172"/>
                </a:cubicBezTo>
                <a:cubicBezTo>
                  <a:pt x="1166" y="1122"/>
                  <a:pt x="1216" y="1084"/>
                  <a:pt x="1282" y="1062"/>
                </a:cubicBezTo>
                <a:cubicBezTo>
                  <a:pt x="1346" y="998"/>
                  <a:pt x="1309" y="1030"/>
                  <a:pt x="1407" y="965"/>
                </a:cubicBezTo>
                <a:cubicBezTo>
                  <a:pt x="1420" y="955"/>
                  <a:pt x="1434" y="947"/>
                  <a:pt x="1448" y="938"/>
                </a:cubicBezTo>
                <a:cubicBezTo>
                  <a:pt x="1461" y="928"/>
                  <a:pt x="1489" y="910"/>
                  <a:pt x="1489" y="910"/>
                </a:cubicBezTo>
                <a:cubicBezTo>
                  <a:pt x="1569" y="792"/>
                  <a:pt x="1462" y="931"/>
                  <a:pt x="1558" y="855"/>
                </a:cubicBezTo>
                <a:cubicBezTo>
                  <a:pt x="1570" y="844"/>
                  <a:pt x="1573" y="824"/>
                  <a:pt x="1586" y="814"/>
                </a:cubicBezTo>
                <a:cubicBezTo>
                  <a:pt x="1597" y="804"/>
                  <a:pt x="1614" y="806"/>
                  <a:pt x="1627" y="800"/>
                </a:cubicBezTo>
                <a:cubicBezTo>
                  <a:pt x="1642" y="792"/>
                  <a:pt x="1655" y="781"/>
                  <a:pt x="1669" y="772"/>
                </a:cubicBezTo>
                <a:cubicBezTo>
                  <a:pt x="1678" y="758"/>
                  <a:pt x="1683" y="741"/>
                  <a:pt x="1696" y="731"/>
                </a:cubicBezTo>
                <a:cubicBezTo>
                  <a:pt x="1707" y="721"/>
                  <a:pt x="1727" y="727"/>
                  <a:pt x="1738" y="717"/>
                </a:cubicBezTo>
                <a:cubicBezTo>
                  <a:pt x="1784" y="670"/>
                  <a:pt x="1789" y="644"/>
                  <a:pt x="1807" y="593"/>
                </a:cubicBezTo>
                <a:cubicBezTo>
                  <a:pt x="1783" y="523"/>
                  <a:pt x="1811" y="571"/>
                  <a:pt x="1751" y="538"/>
                </a:cubicBezTo>
                <a:cubicBezTo>
                  <a:pt x="1678" y="497"/>
                  <a:pt x="1622" y="440"/>
                  <a:pt x="1544" y="414"/>
                </a:cubicBezTo>
                <a:cubicBezTo>
                  <a:pt x="1502" y="386"/>
                  <a:pt x="1455" y="366"/>
                  <a:pt x="1420" y="331"/>
                </a:cubicBezTo>
                <a:cubicBezTo>
                  <a:pt x="1381" y="292"/>
                  <a:pt x="1304" y="223"/>
                  <a:pt x="1255" y="207"/>
                </a:cubicBezTo>
                <a:cubicBezTo>
                  <a:pt x="1205" y="190"/>
                  <a:pt x="1103" y="166"/>
                  <a:pt x="1103" y="166"/>
                </a:cubicBezTo>
                <a:cubicBezTo>
                  <a:pt x="919" y="72"/>
                  <a:pt x="720" y="49"/>
                  <a:pt x="524" y="0"/>
                </a:cubicBezTo>
                <a:cubicBezTo>
                  <a:pt x="409" y="4"/>
                  <a:pt x="293" y="3"/>
                  <a:pt x="179" y="14"/>
                </a:cubicBezTo>
                <a:cubicBezTo>
                  <a:pt x="150" y="16"/>
                  <a:pt x="96" y="41"/>
                  <a:pt x="96" y="41"/>
                </a:cubicBezTo>
                <a:cubicBezTo>
                  <a:pt x="82" y="50"/>
                  <a:pt x="65" y="56"/>
                  <a:pt x="55" y="69"/>
                </a:cubicBezTo>
                <a:cubicBezTo>
                  <a:pt x="33" y="94"/>
                  <a:pt x="0" y="152"/>
                  <a:pt x="0" y="152"/>
                </a:cubicBezTo>
                <a:cubicBezTo>
                  <a:pt x="9" y="179"/>
                  <a:pt x="14" y="208"/>
                  <a:pt x="27" y="235"/>
                </a:cubicBezTo>
                <a:cubicBezTo>
                  <a:pt x="34" y="249"/>
                  <a:pt x="47" y="261"/>
                  <a:pt x="55" y="276"/>
                </a:cubicBezTo>
                <a:cubicBezTo>
                  <a:pt x="104" y="373"/>
                  <a:pt x="33" y="260"/>
                  <a:pt x="82" y="359"/>
                </a:cubicBezTo>
                <a:cubicBezTo>
                  <a:pt x="89" y="373"/>
                  <a:pt x="103" y="384"/>
                  <a:pt x="110" y="400"/>
                </a:cubicBezTo>
                <a:cubicBezTo>
                  <a:pt x="122" y="426"/>
                  <a:pt x="138" y="483"/>
                  <a:pt x="138" y="483"/>
                </a:cubicBezTo>
                <a:cubicBezTo>
                  <a:pt x="153" y="578"/>
                  <a:pt x="176" y="667"/>
                  <a:pt x="207" y="759"/>
                </a:cubicBezTo>
                <a:cubicBezTo>
                  <a:pt x="208" y="763"/>
                  <a:pt x="231" y="836"/>
                  <a:pt x="234" y="841"/>
                </a:cubicBezTo>
                <a:cubicBezTo>
                  <a:pt x="252" y="868"/>
                  <a:pt x="278" y="892"/>
                  <a:pt x="289" y="924"/>
                </a:cubicBezTo>
                <a:cubicBezTo>
                  <a:pt x="308" y="980"/>
                  <a:pt x="290" y="956"/>
                  <a:pt x="345" y="993"/>
                </a:cubicBezTo>
                <a:cubicBezTo>
                  <a:pt x="374" y="1037"/>
                  <a:pt x="411" y="1072"/>
                  <a:pt x="441" y="1117"/>
                </a:cubicBezTo>
                <a:cubicBezTo>
                  <a:pt x="456" y="1358"/>
                  <a:pt x="442" y="1590"/>
                  <a:pt x="427" y="1834"/>
                </a:cubicBezTo>
                <a:cubicBezTo>
                  <a:pt x="423" y="1880"/>
                  <a:pt x="425" y="1876"/>
                  <a:pt x="400" y="1876"/>
                </a:cubicBezTo>
              </a:path>
            </a:pathLst>
          </a:custGeom>
          <a:noFill/>
          <a:ln w="76200" cmpd="sng">
            <a:solidFill>
              <a:srgbClr val="FF240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BE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4419600" y="4267200"/>
            <a:ext cx="0" cy="914400"/>
          </a:xfrm>
          <a:prstGeom prst="line">
            <a:avLst/>
          </a:prstGeom>
          <a:noFill/>
          <a:ln w="76200">
            <a:solidFill>
              <a:srgbClr val="FF2407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nl-BE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724400" y="4419600"/>
            <a:ext cx="1066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400" b="1">
                <a:solidFill>
                  <a:srgbClr val="FF2407"/>
                </a:solidFill>
                <a:latin typeface="Times New Roman" pitchFamily="18" charset="0"/>
              </a:rPr>
              <a:t>= 1 m</a:t>
            </a:r>
            <a:endParaRPr lang="nl-NL" sz="2400" b="1">
              <a:latin typeface="Times New Roman" pitchFamily="18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041525" y="5680075"/>
            <a:ext cx="48831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2400" b="1">
                <a:solidFill>
                  <a:srgbClr val="FF2407"/>
                </a:solidFill>
                <a:latin typeface="Times New Roman" pitchFamily="18" charset="0"/>
              </a:rPr>
              <a:t>Zand wordt al springend verplaatst.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6400800" y="990600"/>
            <a:ext cx="211455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2800" b="1">
                <a:solidFill>
                  <a:srgbClr val="FF2407"/>
                </a:solidFill>
                <a:latin typeface="Times New Roman" pitchFamily="18" charset="0"/>
              </a:rPr>
              <a:t>= winderosie</a:t>
            </a:r>
          </a:p>
        </p:txBody>
      </p:sp>
      <p:grpSp>
        <p:nvGrpSpPr>
          <p:cNvPr id="21515" name="Group 11"/>
          <p:cNvGrpSpPr>
            <a:grpSpLocks/>
          </p:cNvGrpSpPr>
          <p:nvPr/>
        </p:nvGrpSpPr>
        <p:grpSpPr bwMode="auto">
          <a:xfrm>
            <a:off x="-301625" y="4049713"/>
            <a:ext cx="3343275" cy="819150"/>
            <a:chOff x="-190" y="2551"/>
            <a:chExt cx="2106" cy="516"/>
          </a:xfrm>
        </p:grpSpPr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 rot="-1193327">
              <a:off x="-190" y="2551"/>
              <a:ext cx="21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l-NL" sz="2400" b="1">
                  <a:latin typeface="Times New Roman" pitchFamily="18" charset="0"/>
                </a:rPr>
                <a:t>  met zand beladen wind</a:t>
              </a:r>
              <a:endParaRPr lang="nl-NL" sz="2400">
                <a:latin typeface="Times New Roman" pitchFamily="18" charset="0"/>
              </a:endParaRPr>
            </a:p>
          </p:txBody>
        </p:sp>
        <p:sp>
          <p:nvSpPr>
            <p:cNvPr id="21517" name="AutoShape 13" descr="Bol"/>
            <p:cNvSpPr>
              <a:spLocks noChangeArrowheads="1"/>
            </p:cNvSpPr>
            <p:nvPr/>
          </p:nvSpPr>
          <p:spPr bwMode="auto">
            <a:xfrm rot="-160115">
              <a:off x="476" y="2795"/>
              <a:ext cx="1406" cy="272"/>
            </a:xfrm>
            <a:prstGeom prst="rightArrow">
              <a:avLst>
                <a:gd name="adj1" fmla="val 50000"/>
                <a:gd name="adj2" fmla="val 129228"/>
              </a:avLst>
            </a:prstGeom>
            <a:pattFill prst="sphere">
              <a:fgClr>
                <a:srgbClr val="000000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  <a:scene3d>
              <a:camera prst="legacyObliqueRight">
                <a:rot lat="600000" lon="168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lstStyle/>
            <a:p>
              <a:endParaRPr lang="nl-BE"/>
            </a:p>
          </p:txBody>
        </p:sp>
      </p:grpSp>
      <p:sp>
        <p:nvSpPr>
          <p:cNvPr id="21518" name="Freeform 14"/>
          <p:cNvSpPr>
            <a:spLocks/>
          </p:cNvSpPr>
          <p:nvPr/>
        </p:nvSpPr>
        <p:spPr bwMode="auto">
          <a:xfrm>
            <a:off x="1116013" y="4797425"/>
            <a:ext cx="1366837" cy="649288"/>
          </a:xfrm>
          <a:custGeom>
            <a:avLst/>
            <a:gdLst/>
            <a:ahLst/>
            <a:cxnLst>
              <a:cxn ang="0">
                <a:pos x="0" y="401"/>
              </a:cxn>
              <a:cxn ang="0">
                <a:pos x="272" y="38"/>
              </a:cxn>
              <a:cxn ang="0">
                <a:pos x="635" y="174"/>
              </a:cxn>
            </a:cxnLst>
            <a:rect l="0" t="0" r="r" b="b"/>
            <a:pathLst>
              <a:path w="635" h="401">
                <a:moveTo>
                  <a:pt x="0" y="401"/>
                </a:moveTo>
                <a:cubicBezTo>
                  <a:pt x="83" y="238"/>
                  <a:pt x="166" y="76"/>
                  <a:pt x="272" y="38"/>
                </a:cubicBezTo>
                <a:cubicBezTo>
                  <a:pt x="378" y="0"/>
                  <a:pt x="575" y="151"/>
                  <a:pt x="635" y="1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BE"/>
          </a:p>
        </p:txBody>
      </p:sp>
      <p:sp>
        <p:nvSpPr>
          <p:cNvPr id="21519" name="Freeform 15"/>
          <p:cNvSpPr>
            <a:spLocks/>
          </p:cNvSpPr>
          <p:nvPr/>
        </p:nvSpPr>
        <p:spPr bwMode="auto">
          <a:xfrm>
            <a:off x="684213" y="4941888"/>
            <a:ext cx="1366837" cy="649287"/>
          </a:xfrm>
          <a:custGeom>
            <a:avLst/>
            <a:gdLst/>
            <a:ahLst/>
            <a:cxnLst>
              <a:cxn ang="0">
                <a:pos x="0" y="401"/>
              </a:cxn>
              <a:cxn ang="0">
                <a:pos x="272" y="38"/>
              </a:cxn>
              <a:cxn ang="0">
                <a:pos x="635" y="174"/>
              </a:cxn>
            </a:cxnLst>
            <a:rect l="0" t="0" r="r" b="b"/>
            <a:pathLst>
              <a:path w="635" h="401">
                <a:moveTo>
                  <a:pt x="0" y="401"/>
                </a:moveTo>
                <a:cubicBezTo>
                  <a:pt x="83" y="238"/>
                  <a:pt x="166" y="76"/>
                  <a:pt x="272" y="38"/>
                </a:cubicBezTo>
                <a:cubicBezTo>
                  <a:pt x="378" y="0"/>
                  <a:pt x="575" y="151"/>
                  <a:pt x="635" y="1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BE"/>
          </a:p>
        </p:txBody>
      </p:sp>
      <p:sp>
        <p:nvSpPr>
          <p:cNvPr id="21520" name="Freeform 16"/>
          <p:cNvSpPr>
            <a:spLocks/>
          </p:cNvSpPr>
          <p:nvPr/>
        </p:nvSpPr>
        <p:spPr bwMode="auto">
          <a:xfrm>
            <a:off x="1547813" y="4724400"/>
            <a:ext cx="1366837" cy="649288"/>
          </a:xfrm>
          <a:custGeom>
            <a:avLst/>
            <a:gdLst/>
            <a:ahLst/>
            <a:cxnLst>
              <a:cxn ang="0">
                <a:pos x="0" y="401"/>
              </a:cxn>
              <a:cxn ang="0">
                <a:pos x="272" y="38"/>
              </a:cxn>
              <a:cxn ang="0">
                <a:pos x="635" y="174"/>
              </a:cxn>
            </a:cxnLst>
            <a:rect l="0" t="0" r="r" b="b"/>
            <a:pathLst>
              <a:path w="635" h="401">
                <a:moveTo>
                  <a:pt x="0" y="401"/>
                </a:moveTo>
                <a:cubicBezTo>
                  <a:pt x="83" y="238"/>
                  <a:pt x="166" y="76"/>
                  <a:pt x="272" y="38"/>
                </a:cubicBezTo>
                <a:cubicBezTo>
                  <a:pt x="378" y="0"/>
                  <a:pt x="575" y="151"/>
                  <a:pt x="635" y="1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BE"/>
          </a:p>
        </p:txBody>
      </p:sp>
      <p:sp>
        <p:nvSpPr>
          <p:cNvPr id="21521" name="Freeform 17"/>
          <p:cNvSpPr>
            <a:spLocks/>
          </p:cNvSpPr>
          <p:nvPr/>
        </p:nvSpPr>
        <p:spPr bwMode="auto">
          <a:xfrm>
            <a:off x="1979613" y="4581525"/>
            <a:ext cx="1366837" cy="649288"/>
          </a:xfrm>
          <a:custGeom>
            <a:avLst/>
            <a:gdLst/>
            <a:ahLst/>
            <a:cxnLst>
              <a:cxn ang="0">
                <a:pos x="0" y="401"/>
              </a:cxn>
              <a:cxn ang="0">
                <a:pos x="272" y="38"/>
              </a:cxn>
              <a:cxn ang="0">
                <a:pos x="635" y="174"/>
              </a:cxn>
            </a:cxnLst>
            <a:rect l="0" t="0" r="r" b="b"/>
            <a:pathLst>
              <a:path w="635" h="401">
                <a:moveTo>
                  <a:pt x="0" y="401"/>
                </a:moveTo>
                <a:cubicBezTo>
                  <a:pt x="83" y="238"/>
                  <a:pt x="166" y="76"/>
                  <a:pt x="272" y="38"/>
                </a:cubicBezTo>
                <a:cubicBezTo>
                  <a:pt x="378" y="0"/>
                  <a:pt x="575" y="151"/>
                  <a:pt x="635" y="1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 autoUpdateAnimBg="0"/>
      <p:bldP spid="21510" grpId="0" animBg="1"/>
      <p:bldP spid="21511" grpId="0" animBg="1"/>
      <p:bldP spid="21512" grpId="0" animBg="1" autoUpdateAnimBg="0"/>
      <p:bldP spid="21513" grpId="0" animBg="1" autoUpdateAnimBg="0"/>
      <p:bldP spid="21514" grpId="0" animBg="1" autoUpdateAnimBg="0"/>
      <p:bldP spid="21518" grpId="0" animBg="1"/>
      <p:bldP spid="21519" grpId="0" animBg="1"/>
      <p:bldP spid="21520" grpId="0" animBg="1"/>
      <p:bldP spid="215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nl-NL" sz="3200" b="1" dirty="0" smtClean="0"/>
              <a:t>Landschapsvormen door sedimentatie</a:t>
            </a:r>
            <a:endParaRPr lang="nl-NL" sz="3200" b="1" dirty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3528" y="1052736"/>
            <a:ext cx="8550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3200" b="1" dirty="0"/>
              <a:t>Duinen </a:t>
            </a:r>
            <a:r>
              <a:rPr lang="nl-NL" sz="3200" dirty="0"/>
              <a:t>zijn de duidelijkste landschapsvormen die door windwerking ontstaan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51520" y="2276872"/>
            <a:ext cx="2163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3200" dirty="0"/>
              <a:t>2 soorten :</a:t>
            </a:r>
            <a:r>
              <a:rPr lang="nl-NL" dirty="0"/>
              <a:t> </a:t>
            </a:r>
          </a:p>
        </p:txBody>
      </p:sp>
      <p:pic>
        <p:nvPicPr>
          <p:cNvPr id="25605" name="Picture 5" descr="C:\Documents and Settings\Jeroen\Mijn documenten\Mijn afbeeldingen\duinen.jpg"/>
          <p:cNvPicPr>
            <a:picLocks noChangeAspect="1" noChangeArrowheads="1"/>
          </p:cNvPicPr>
          <p:nvPr/>
        </p:nvPicPr>
        <p:blipFill>
          <a:blip r:embed="rId2" cstate="print">
            <a:lum bright="-18000" contrast="6000"/>
          </a:blip>
          <a:srcRect/>
          <a:stretch>
            <a:fillRect/>
          </a:stretch>
        </p:blipFill>
        <p:spPr bwMode="auto">
          <a:xfrm>
            <a:off x="152400" y="2971800"/>
            <a:ext cx="4114800" cy="2894013"/>
          </a:xfrm>
          <a:prstGeom prst="rect">
            <a:avLst/>
          </a:prstGeom>
          <a:noFill/>
        </p:spPr>
      </p:pic>
      <p:pic>
        <p:nvPicPr>
          <p:cNvPr id="25608" name="Picture 8" descr="C:\Documents and Settings\Jeroen\Mijn documenten\Mijn afbeeldingen\woestijn2.jpg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4572000" y="2971800"/>
            <a:ext cx="4343400" cy="2895600"/>
          </a:xfrm>
          <a:prstGeom prst="rect">
            <a:avLst/>
          </a:prstGeom>
          <a:noFill/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33400" y="5791200"/>
            <a:ext cx="1908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2800"/>
              <a:t>kustduinen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860925" y="5780088"/>
            <a:ext cx="193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2800"/>
              <a:t>landduinen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212</Words>
  <Application>Microsoft Office PowerPoint</Application>
  <PresentationFormat>Diavoorstelling (4:3)</PresentationFormat>
  <Paragraphs>64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Standaardontwerp</vt:lpstr>
      <vt:lpstr>Dia 1</vt:lpstr>
      <vt:lpstr>Dia 2</vt:lpstr>
      <vt:lpstr>Rechtstreekse invloed</vt:lpstr>
      <vt:lpstr>Dia 4</vt:lpstr>
      <vt:lpstr>Veel winderosie ?</vt:lpstr>
      <vt:lpstr>Rechtstreekse invloed</vt:lpstr>
      <vt:lpstr>Dia 7</vt:lpstr>
      <vt:lpstr>Dia 8</vt:lpstr>
      <vt:lpstr>Landschapsvormen door sedimentatie</vt:lpstr>
      <vt:lpstr> Hoe ontstaan duinen?</vt:lpstr>
      <vt:lpstr>Onze kustduinen</vt:lpstr>
      <vt:lpstr>Dia 12</vt:lpstr>
      <vt:lpstr>Dia 13</vt:lpstr>
    </vt:vector>
  </TitlesOfParts>
  <Company>Eigen Gebruik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Eolische processen</dc:title>
  <dc:creator>Elisa Vanthuyne</dc:creator>
  <cp:lastModifiedBy>Elisa</cp:lastModifiedBy>
  <cp:revision>29</cp:revision>
  <dcterms:created xsi:type="dcterms:W3CDTF">2007-04-07T13:25:16Z</dcterms:created>
  <dcterms:modified xsi:type="dcterms:W3CDTF">2014-05-25T13:23:28Z</dcterms:modified>
</cp:coreProperties>
</file>