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8" autoAdjust="0"/>
    <p:restoredTop sz="94660"/>
  </p:normalViewPr>
  <p:slideViewPr>
    <p:cSldViewPr>
      <p:cViewPr>
        <p:scale>
          <a:sx n="70" d="100"/>
          <a:sy n="70" d="100"/>
        </p:scale>
        <p:origin x="-8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32BA5-C461-4EF7-83A4-92E5B2BE2CDD}" type="datetimeFigureOut">
              <a:rPr lang="nl-BE" smtClean="0"/>
              <a:t>16/11/2011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7AC4E-335C-4CF6-AE8A-3F90BB90533C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7AC4E-335C-4CF6-AE8A-3F90BB90533C}" type="slidenum">
              <a:rPr lang="nl-BE" smtClean="0"/>
              <a:t>10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AE8C-2AD6-4152-9485-0DE1BDF74378}" type="datetimeFigureOut">
              <a:rPr lang="nl-BE" smtClean="0"/>
              <a:pPr/>
              <a:t>16/11/2011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2EED-B35A-4B3D-BE21-645A8988C1B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AE8C-2AD6-4152-9485-0DE1BDF74378}" type="datetimeFigureOut">
              <a:rPr lang="nl-BE" smtClean="0"/>
              <a:pPr/>
              <a:t>16/11/2011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2EED-B35A-4B3D-BE21-645A8988C1B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AE8C-2AD6-4152-9485-0DE1BDF74378}" type="datetimeFigureOut">
              <a:rPr lang="nl-BE" smtClean="0"/>
              <a:pPr/>
              <a:t>16/11/2011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2EED-B35A-4B3D-BE21-645A8988C1B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AE8C-2AD6-4152-9485-0DE1BDF74378}" type="datetimeFigureOut">
              <a:rPr lang="nl-BE" smtClean="0"/>
              <a:pPr/>
              <a:t>16/11/2011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2EED-B35A-4B3D-BE21-645A8988C1B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AE8C-2AD6-4152-9485-0DE1BDF74378}" type="datetimeFigureOut">
              <a:rPr lang="nl-BE" smtClean="0"/>
              <a:pPr/>
              <a:t>16/11/2011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2EED-B35A-4B3D-BE21-645A8988C1B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AE8C-2AD6-4152-9485-0DE1BDF74378}" type="datetimeFigureOut">
              <a:rPr lang="nl-BE" smtClean="0"/>
              <a:pPr/>
              <a:t>16/11/2011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2EED-B35A-4B3D-BE21-645A8988C1B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AE8C-2AD6-4152-9485-0DE1BDF74378}" type="datetimeFigureOut">
              <a:rPr lang="nl-BE" smtClean="0"/>
              <a:pPr/>
              <a:t>16/11/2011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2EED-B35A-4B3D-BE21-645A8988C1B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AE8C-2AD6-4152-9485-0DE1BDF74378}" type="datetimeFigureOut">
              <a:rPr lang="nl-BE" smtClean="0"/>
              <a:pPr/>
              <a:t>16/11/2011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2EED-B35A-4B3D-BE21-645A8988C1B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AE8C-2AD6-4152-9485-0DE1BDF74378}" type="datetimeFigureOut">
              <a:rPr lang="nl-BE" smtClean="0"/>
              <a:pPr/>
              <a:t>16/11/2011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2EED-B35A-4B3D-BE21-645A8988C1B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AE8C-2AD6-4152-9485-0DE1BDF74378}" type="datetimeFigureOut">
              <a:rPr lang="nl-BE" smtClean="0"/>
              <a:pPr/>
              <a:t>16/11/2011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2EED-B35A-4B3D-BE21-645A8988C1B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AE8C-2AD6-4152-9485-0DE1BDF74378}" type="datetimeFigureOut">
              <a:rPr lang="nl-BE" smtClean="0"/>
              <a:pPr/>
              <a:t>16/11/2011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2EED-B35A-4B3D-BE21-645A8988C1B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4AE8C-2AD6-4152-9485-0DE1BDF74378}" type="datetimeFigureOut">
              <a:rPr lang="nl-BE" smtClean="0"/>
              <a:pPr/>
              <a:t>16/11/2011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A2EED-B35A-4B3D-BE21-645A8988C1B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899592" y="188640"/>
            <a:ext cx="7378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400" dirty="0" smtClean="0">
                <a:latin typeface="Arial" pitchFamily="34" charset="0"/>
                <a:cs typeface="Arial" pitchFamily="34" charset="0"/>
              </a:rPr>
              <a:t>Internationale migraties</a:t>
            </a:r>
            <a:endParaRPr lang="nl-BE" sz="5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http://www.rnw.nl/data/files/images/lead/vluchtelingen%20con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140968"/>
            <a:ext cx="4434610" cy="3501008"/>
          </a:xfrm>
          <a:prstGeom prst="rect">
            <a:avLst/>
          </a:prstGeom>
          <a:noFill/>
        </p:spPr>
      </p:pic>
      <p:pic>
        <p:nvPicPr>
          <p:cNvPr id="11268" name="Picture 4" descr="http://1.bp.blogspot.com/-_42rx3Kgssw/TZI7IafhRII/AAAAAAAAAAY/N1A6o7LpOLQ/s1600/nu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4311553" cy="3024336"/>
          </a:xfrm>
          <a:prstGeom prst="rect">
            <a:avLst/>
          </a:prstGeom>
          <a:noFill/>
        </p:spPr>
      </p:pic>
      <p:pic>
        <p:nvPicPr>
          <p:cNvPr id="11270" name="Picture 6" descr="http://4.bp.blogspot.com/_5fLrXBhfNBU/TL99Sr9Yf6I/AAAAAAAAABU/ggFSZXVhitk/s1600/migrant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101304"/>
            <a:ext cx="4286250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95536" y="332656"/>
            <a:ext cx="271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dirty="0" smtClean="0">
                <a:latin typeface="Arial" pitchFamily="34" charset="0"/>
                <a:cs typeface="Arial" pitchFamily="34" charset="0"/>
              </a:rPr>
              <a:t>En in België ?</a:t>
            </a:r>
            <a:endParaRPr lang="nl-BE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611560" y="1196752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latin typeface="Arial" pitchFamily="34" charset="0"/>
                <a:cs typeface="Arial" pitchFamily="34" charset="0"/>
              </a:rPr>
              <a:t>In de tweede helft van de 20</a:t>
            </a:r>
            <a:r>
              <a:rPr lang="nl-NL" sz="2800" baseline="30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nl-NL" sz="2800" dirty="0" smtClean="0">
                <a:latin typeface="Arial" pitchFamily="34" charset="0"/>
                <a:cs typeface="Arial" pitchFamily="34" charset="0"/>
              </a:rPr>
              <a:t> eeuw was er een tekort aan arbeidskrachten in de industrielanden. Zo kwamen in België eerst Italiaanse, later ook Spaanse, Turkse en Marokkaanse arbeiders.</a:t>
            </a:r>
            <a:endParaRPr lang="nl-B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683568" y="3501008"/>
            <a:ext cx="773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smtClean="0">
                <a:latin typeface="Arial" pitchFamily="34" charset="0"/>
                <a:cs typeface="Arial" pitchFamily="34" charset="0"/>
              </a:rPr>
              <a:t>In welke sectoren werden ze tewerkgesteld?</a:t>
            </a:r>
          </a:p>
        </p:txBody>
      </p:sp>
      <p:pic>
        <p:nvPicPr>
          <p:cNvPr id="5" name="il_fi" descr="http://etiqet.files.wordpress.com/2009/05/afbeelding-van-gastarbeider-tot-vreemdeling-bron-zie-document-zelf1.jpg?w=399&amp;h=285"/>
          <p:cNvPicPr/>
          <p:nvPr/>
        </p:nvPicPr>
        <p:blipFill>
          <a:blip r:embed="rId3" cstate="print">
            <a:grayscl/>
            <a:lum contrast="10000"/>
          </a:blip>
          <a:srcRect t="7451" r="19596" b="8235"/>
          <a:stretch>
            <a:fillRect/>
          </a:stretch>
        </p:blipFill>
        <p:spPr bwMode="auto">
          <a:xfrm>
            <a:off x="5796136" y="4221088"/>
            <a:ext cx="302433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683568" y="4509120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latin typeface="Arial" pitchFamily="34" charset="0"/>
                <a:cs typeface="Arial" pitchFamily="34" charset="0"/>
              </a:rPr>
              <a:t>Vooral in de steenkoolmijnen, staalindustrie en bouwsector</a:t>
            </a:r>
            <a:endParaRPr lang="nl-BE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23528" y="260648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latin typeface="Arial" pitchFamily="34" charset="0"/>
                <a:cs typeface="Arial" pitchFamily="34" charset="0"/>
              </a:rPr>
              <a:t>Migratiestop</a:t>
            </a:r>
            <a:r>
              <a:rPr lang="nl-BE" sz="2800" dirty="0" smtClean="0">
                <a:latin typeface="Arial" pitchFamily="34" charset="0"/>
                <a:cs typeface="Arial" pitchFamily="34" charset="0"/>
              </a:rPr>
              <a:t> in België in de jaren ’70 door de economische crisis!</a:t>
            </a:r>
            <a:endParaRPr lang="nl-B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51520" y="1340768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latin typeface="Arial" pitchFamily="34" charset="0"/>
                <a:cs typeface="Arial" pitchFamily="34" charset="0"/>
              </a:rPr>
              <a:t>Waarom bleef het aantal vreemdelingen in België hierna nog steeds toenemen?</a:t>
            </a:r>
            <a:endParaRPr lang="nl-B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23528" y="2852936"/>
            <a:ext cx="2683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u="sng" dirty="0" smtClean="0">
                <a:latin typeface="Arial" pitchFamily="34" charset="0"/>
                <a:cs typeface="Arial" pitchFamily="34" charset="0"/>
              </a:rPr>
              <a:t>In de jaren 70 : </a:t>
            </a:r>
            <a:endParaRPr lang="nl-BE" sz="28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95536" y="3429000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latin typeface="Arial" pitchFamily="34" charset="0"/>
                <a:cs typeface="Arial" pitchFamily="34" charset="0"/>
              </a:rPr>
              <a:t>Gezinsherenigingen van Turkse, Italiaanse, Marokkaanse,… gastarbeiders. Ze mochten vrouw en kinderen laten overkomen.</a:t>
            </a:r>
          </a:p>
          <a:p>
            <a:endParaRPr lang="nl-BE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95536" y="318514"/>
            <a:ext cx="2683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u="sng" dirty="0" smtClean="0">
                <a:latin typeface="Arial" pitchFamily="34" charset="0"/>
                <a:cs typeface="Arial" pitchFamily="34" charset="0"/>
              </a:rPr>
              <a:t>In de jaren 80 : </a:t>
            </a:r>
            <a:endParaRPr lang="nl-BE" sz="28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95536" y="2852936"/>
            <a:ext cx="5658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u="sng" dirty="0" smtClean="0">
                <a:latin typeface="Arial" pitchFamily="34" charset="0"/>
                <a:cs typeface="Arial" pitchFamily="34" charset="0"/>
              </a:rPr>
              <a:t>In de jaren 90 </a:t>
            </a:r>
            <a:r>
              <a:rPr lang="nl-BE" sz="2800" u="sng" dirty="0" smtClean="0">
                <a:latin typeface="Arial" pitchFamily="34" charset="0"/>
                <a:cs typeface="Arial" pitchFamily="34" charset="0"/>
              </a:rPr>
              <a:t>en begin 21</a:t>
            </a:r>
            <a:r>
              <a:rPr lang="nl-BE" sz="2800" u="sng" baseline="30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nl-BE" sz="2800" u="sng" dirty="0" smtClean="0">
                <a:latin typeface="Arial" pitchFamily="34" charset="0"/>
                <a:cs typeface="Arial" pitchFamily="34" charset="0"/>
              </a:rPr>
              <a:t> eeuw: </a:t>
            </a:r>
            <a:endParaRPr lang="nl-BE" sz="28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539552" y="836712"/>
            <a:ext cx="763284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BE" sz="2800" dirty="0" smtClean="0">
                <a:latin typeface="Arial" pitchFamily="34" charset="0"/>
                <a:cs typeface="Arial" pitchFamily="34" charset="0"/>
              </a:rPr>
              <a:t>Toename van tweede en derde generatie migranten die in België geboren worden.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39552" y="3573016"/>
            <a:ext cx="78454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smtClean="0">
                <a:latin typeface="Arial" pitchFamily="34" charset="0"/>
                <a:cs typeface="Arial" pitchFamily="34" charset="0"/>
              </a:rPr>
              <a:t>- Sterke toename van het aantal asielaanvragen</a:t>
            </a:r>
          </a:p>
          <a:p>
            <a:endParaRPr lang="nl-BE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nl-BE" sz="2800" dirty="0" smtClean="0">
                <a:latin typeface="Arial" pitchFamily="34" charset="0"/>
                <a:cs typeface="Arial" pitchFamily="34" charset="0"/>
              </a:rPr>
              <a:t>- Meer en meer instroom van Oost-Europeanen</a:t>
            </a:r>
            <a:endParaRPr lang="nl-BE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174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188640"/>
            <a:ext cx="2736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u="sng" dirty="0" smtClean="0">
                <a:latin typeface="Arial" pitchFamily="34" charset="0"/>
                <a:cs typeface="Arial" pitchFamily="34" charset="0"/>
              </a:rPr>
              <a:t>Actuele cijfers</a:t>
            </a:r>
            <a:endParaRPr lang="nl-BE" sz="3200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el 2"/>
          <p:cNvGraphicFramePr>
            <a:graphicFrameLocks noGrp="1"/>
          </p:cNvGraphicFramePr>
          <p:nvPr/>
        </p:nvGraphicFramePr>
        <p:xfrm>
          <a:off x="395536" y="3861048"/>
          <a:ext cx="8280920" cy="1950720"/>
        </p:xfrm>
        <a:graphic>
          <a:graphicData uri="http://schemas.openxmlformats.org/drawingml/2006/table">
            <a:tbl>
              <a:tblPr/>
              <a:tblGrid>
                <a:gridCol w="2520280"/>
                <a:gridCol w="2160240"/>
                <a:gridCol w="2088232"/>
                <a:gridCol w="1512168"/>
              </a:tblGrid>
              <a:tr h="0">
                <a:tc>
                  <a:txBody>
                    <a:bodyPr/>
                    <a:lstStyle/>
                    <a:p>
                      <a:endParaRPr lang="nl-BE" sz="1800" dirty="0">
                        <a:latin typeface="Times New Roman"/>
                      </a:endParaRPr>
                    </a:p>
                  </a:txBody>
                  <a:tcPr marL="60960" marR="60960" marT="30480" marB="3048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nl-BE" sz="1800" b="1">
                          <a:latin typeface="Arial"/>
                          <a:ea typeface="Times New Roman"/>
                        </a:rPr>
                        <a:t>Totale bevolking </a:t>
                      </a:r>
                      <a:endParaRPr lang="nl-BE" sz="1800"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nl-BE" sz="1800" b="1">
                          <a:latin typeface="Arial"/>
                          <a:ea typeface="Times New Roman"/>
                        </a:rPr>
                        <a:t>Vreemde afkomst </a:t>
                      </a:r>
                      <a:endParaRPr lang="nl-BE" sz="1800"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nl-BE" sz="1800" b="1" dirty="0">
                          <a:latin typeface="Arial"/>
                          <a:ea typeface="Times New Roman"/>
                        </a:rPr>
                        <a:t>% </a:t>
                      </a:r>
                      <a:endParaRPr lang="nl-BE" sz="1800" dirty="0"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nl-BE" sz="1800">
                          <a:latin typeface="Arial"/>
                          <a:ea typeface="Times New Roman"/>
                        </a:rPr>
                        <a:t>België</a:t>
                      </a:r>
                      <a:endParaRPr lang="nl-BE" sz="1800"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nl-BE" sz="1800">
                          <a:latin typeface="Arial"/>
                          <a:ea typeface="Times New Roman"/>
                        </a:rPr>
                        <a:t>10.666.866. </a:t>
                      </a:r>
                      <a:endParaRPr lang="nl-BE" sz="1800"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nl-BE" sz="1800">
                          <a:latin typeface="Arial"/>
                          <a:ea typeface="Times New Roman"/>
                        </a:rPr>
                        <a:t>2.308.881. </a:t>
                      </a:r>
                      <a:endParaRPr lang="nl-BE" sz="1800"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nl-BE" sz="1800" dirty="0">
                          <a:latin typeface="Arial"/>
                          <a:ea typeface="Times New Roman"/>
                        </a:rPr>
                        <a:t>21,6 % </a:t>
                      </a:r>
                      <a:endParaRPr lang="nl-BE" sz="1800" dirty="0"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nl-BE" sz="1800">
                          <a:latin typeface="Arial"/>
                          <a:ea typeface="Times New Roman"/>
                        </a:rPr>
                        <a:t>Brussels Hoofdstedelijk Gewest </a:t>
                      </a:r>
                      <a:endParaRPr lang="nl-BE" sz="1800"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nl-BE" sz="1800">
                          <a:latin typeface="Arial"/>
                          <a:ea typeface="Times New Roman"/>
                        </a:rPr>
                        <a:t>1.048.491. </a:t>
                      </a:r>
                      <a:endParaRPr lang="nl-BE" sz="1800"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nl-BE" sz="1800" dirty="0">
                          <a:latin typeface="Arial"/>
                          <a:ea typeface="Times New Roman"/>
                        </a:rPr>
                        <a:t>711.720. </a:t>
                      </a:r>
                      <a:endParaRPr lang="nl-BE" sz="1800" dirty="0"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nl-BE" sz="1800" dirty="0">
                          <a:latin typeface="Arial"/>
                          <a:ea typeface="Times New Roman"/>
                        </a:rPr>
                        <a:t>67,9 % </a:t>
                      </a:r>
                      <a:endParaRPr lang="nl-BE" sz="1800" dirty="0"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nl-BE" sz="1800">
                          <a:latin typeface="Arial"/>
                          <a:ea typeface="Times New Roman"/>
                        </a:rPr>
                        <a:t>Vlaanderen </a:t>
                      </a:r>
                      <a:endParaRPr lang="nl-BE" sz="1800"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nl-BE" sz="1800" dirty="0">
                          <a:latin typeface="Arial"/>
                          <a:ea typeface="Times New Roman"/>
                        </a:rPr>
                        <a:t>6.161.600. </a:t>
                      </a:r>
                      <a:endParaRPr lang="nl-BE" sz="1800" dirty="0"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nl-BE" sz="1800">
                          <a:latin typeface="Arial"/>
                          <a:ea typeface="Times New Roman"/>
                        </a:rPr>
                        <a:t>817.886. </a:t>
                      </a:r>
                      <a:endParaRPr lang="nl-BE" sz="1800"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nl-BE" sz="1800">
                          <a:latin typeface="Arial"/>
                          <a:ea typeface="Times New Roman"/>
                        </a:rPr>
                        <a:t>13,3 % </a:t>
                      </a:r>
                      <a:endParaRPr lang="nl-BE" sz="1800"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nl-BE" sz="1800" dirty="0">
                          <a:latin typeface="Arial"/>
                          <a:ea typeface="Times New Roman"/>
                        </a:rPr>
                        <a:t>Wallonië </a:t>
                      </a:r>
                      <a:endParaRPr lang="nl-BE" sz="1800" dirty="0"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nl-BE" sz="1800" dirty="0">
                          <a:latin typeface="Arial"/>
                          <a:ea typeface="Times New Roman"/>
                        </a:rPr>
                        <a:t>3.456.775. </a:t>
                      </a:r>
                      <a:endParaRPr lang="nl-BE" sz="1800" dirty="0"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nl-BE" sz="1800">
                          <a:latin typeface="Arial"/>
                          <a:ea typeface="Times New Roman"/>
                        </a:rPr>
                        <a:t>779.275. </a:t>
                      </a:r>
                      <a:endParaRPr lang="nl-BE" sz="1800"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nl-BE" sz="1800" dirty="0">
                          <a:latin typeface="Arial"/>
                          <a:ea typeface="Times New Roman"/>
                        </a:rPr>
                        <a:t>22,5 %</a:t>
                      </a:r>
                      <a:endParaRPr lang="nl-BE" sz="1800" dirty="0"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23528" y="980728"/>
            <a:ext cx="80648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eer dan 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20% </a:t>
            </a: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van de Belgen heeft allochtone </a:t>
            </a:r>
            <a:r>
              <a:rPr kumimoji="0" lang="nl-N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roots</a:t>
            </a: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Vooral de steden scoren hoog: in Brussel 67%, in Luik 47%, in Charleroi 41%, in Antwerpen 40 %, in Gent 25 %.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188640"/>
            <a:ext cx="5339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dirty="0" smtClean="0">
                <a:latin typeface="Arial" pitchFamily="34" charset="0"/>
                <a:cs typeface="Arial" pitchFamily="34" charset="0"/>
              </a:rPr>
              <a:t>3. Oorzaken van migratie</a:t>
            </a:r>
            <a:endParaRPr lang="nl-BE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95536" y="1412776"/>
            <a:ext cx="4011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u="sng" dirty="0" smtClean="0">
                <a:latin typeface="Arial" pitchFamily="34" charset="0"/>
                <a:cs typeface="Arial" pitchFamily="34" charset="0"/>
              </a:rPr>
              <a:t>Economische factor: </a:t>
            </a:r>
            <a:endParaRPr lang="nl-BE" sz="32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418828" y="2276872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smtClean="0">
                <a:latin typeface="Arial" pitchFamily="34" charset="0"/>
                <a:cs typeface="Arial" pitchFamily="34" charset="0"/>
              </a:rPr>
              <a:t>PUSH : </a:t>
            </a:r>
            <a:endParaRPr lang="nl-B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18828" y="4221088"/>
            <a:ext cx="1368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smtClean="0">
                <a:latin typeface="Arial" pitchFamily="34" charset="0"/>
                <a:cs typeface="Arial" pitchFamily="34" charset="0"/>
              </a:rPr>
              <a:t>PULL : </a:t>
            </a:r>
            <a:endParaRPr lang="nl-BE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www.stichtingmilieunet.nl/andersbekekenblog/wp-content/uploads/2008/04/i-am-because-we-a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2110" y="980728"/>
            <a:ext cx="406189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hln.be/static/FOTO/pe/7/12/10/large_5745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93096"/>
            <a:ext cx="3538640" cy="233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echte verbindingslijn met pijl 6"/>
          <p:cNvCxnSpPr/>
          <p:nvPr/>
        </p:nvCxnSpPr>
        <p:spPr>
          <a:xfrm>
            <a:off x="6948264" y="3368512"/>
            <a:ext cx="0" cy="1070912"/>
          </a:xfrm>
          <a:prstGeom prst="straightConnector1">
            <a:avLst/>
          </a:prstGeom>
          <a:ln w="635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1907704" y="2276872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ECONOMISCH ARM</a:t>
            </a:r>
            <a:endParaRPr lang="nl-BE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907704" y="4293096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ECONOMISCH RIJK</a:t>
            </a:r>
            <a:endParaRPr lang="nl-BE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AutoShape 2" descr="data:image/jpg;base64,/9j/4AAQSkZJRgABAQAAAQABAAD/2wCEAAkGBhQQEBQSEhAWFRUWEBkUEBAUFRUUEBUTFhUXFhcXFBQXGyYeFxkjGRIWIC8gJCkpLCwsFyAyNTAqNSgrLCkBCQoKDgwOFw8PGiwkHCQsLCopLiwpMCwsKSksLCkpKSwsKSwpKSwsLCosLCwsLCksLC0sKSwsLCwsLCwpLCwsKf/AABEIAO4A1AMBIgACEQEDEQH/xAAbAAEAAgMBAQAAAAAAAAAAAAAABQYBAwQHAv/EAEcQAAIBAwIDBAQKBwYGAwEAAAECAwAEERIhBRMxBiJBURVhcZEHFBcyUlSBkqHRI0JTYrHB4RYkQ2OTojNzg8Lw8XKC0kT/xAAaAQEBAQEBAQEAAAAAAAAAAAAAAQIEAwUG/8QAKhEAAgIBAwQBAwQDAAAAAAAAAAECEQMSMVEEExQhQYGh8CJhYuFScbH/2gAMAwEAAhEDEQA/APRaUpX0z4YpSlAKE0pigOX0tD+3i/1E/OsemIPrEX+on515BImCR5Ej3HFdvB+CyXchjhALiNnCk4yFxkD1nO1SzSjex6j6Zg+sRf6ifnT01B9Yi/1E/OvLr3gc0MSSyxlFd2VQ2z5XGcqdwN9s9cGuGpdhxrc9e9OW/wBZi/1E/Osenrf6zF/qJ+deRVjNWyUeu/2gtvrMX+ov51j+0Nt9Zi++v515bxCxaB9DEE6EbKnIKyIrr4eTCviytGmkSJBlncKgzgZJwMk9Kll0/B6r/aK2+sxffWsf2jtvrMX3xXl99w9opOWSGOlWUxksrK6B1K7A40sD0Fcuatij1n+0tr9Zj+8Kx/ae1+sx/erycmmaWSj1lO0tsSALmMknAGepOw8Kkq8UDY3HUbj2ivaLebWiuP1lDD/7AH+dVA+6UpQgpSlAKUpQClKUApSlUCqFxntpcRTyxroASRlXKZOAdsnNX2vKe1S4vZ/+Zn3qD/OssqOpu3N2f8RR7I0/mK0t2yuz/jkexIx/21s7J9nzczIzKphEqpJqcJqJBOhNwWbAzgeArmk7OSparcuUVWAKIWIkZS2kFRjB3ycZzgZxis6ldG9DqyMdiSSepOSfWdzUt2avlheZmbTmymROuTI6YUAjoc/wrfHaxJYLMbdZGaSSNpGmZCjDRo0RKRr2fPj032rVPwtIRZMxVuaBJKgfJKmYgAgYKgoMe0N5VG0/RpJr2dVv2jVoc3JM0nx5ZXVxq1wtAYpO8dgQMY8iAR0rYvELFVWKNHCsJFlnmRXZSYTFHIoXfBY6yo6eFY412RaGWfSqvGBM0eiUExiORNpBg5YJKnc6nUN8giuI9kbgMFIjGQ+o82PShiUNIsjZwjKCCQfzrP6TX616om+F/FjM8oaMRpHAomliiERZExJEEmICyS8vIfBwNWcbmuIPAgdJ1EMyfGkMXK15M6DlHWoxiMk4Plgr1pwzht3ARHEmmSS4MRLNG8RKxLKpCMpAIViwkGchsD1x17wWQJLPJNEcSOAzS6mndMFzEcd/GsZyQd8dQalK9ytutiXve0FtOEjOoD4s0fOljVjCxhjRQgTLMoeItnqOYcVHvxCFOIxTRn9CssLEiPQQECB+555Vj9td/GuxLm5xbhOXJIBGgky0YaLm/pBuVGkOR1OF9YzBXXBnS4FvqRnYqqlW7up8YDFsaTkgEHGKqr4JLV8r5LCe00PPVzNIzLEQ90I+U0z81XUOsZD6VRdOcgscau7tXLc31o6TMCFYx3EccfJ3JeczRSahsuEPL8xt4VFQ9n5m091VyJCdbqgRYmCO0hYjQoc6cnqQRUxYdlweXFMhWU3csD4bqTaiSHcHBGvfI6g0pIqcn8EhP2rgaeBtY5Klv0HxfuRI0BQK2SeYQwGygLgZ61Vb6456md3QSlkRolXSWxHvLttnKd7Ybt9lbY+zcrGbvR4gUGZuYNAYg9wN0LZVl8sjGelYHZ99EUhki0StpVuYCQwXUQyDLZAwCACcso6kVUkjMnKW6/NiMr0rs7x6EWkIknjVlj0lWdQ3dJUbZz0AqqxdiJ3leNWjyvLOXYx5WZcxnS4DDJwuCMhjio1OCymFp9I0KNRJdA+kMELBM6iuo6cgYzWlJGHB8HpD9qrUf/0p9mT/AAFaH7a2g/xifYjn/tqnzdip1aKMmPmSZ0wl9LghOZg6gB02yCRnbOaiOIWDQSaGKk6VYMjB0ZXUMrKw6ggg1VJMjg1uem8L7UQ3MnLiLFtJbddIwMDqT66lq847AH++f9F/4rXo9aRhilKVQKUpUApSlAK8u7ZLi+m9qn3xrXqDMACSQABkk7AD1moHi/YyO5maVpHUkAELpxsAB1GfCjKij8H7Ry2oIjCH9IJF5iB9EigrqTPzSVJXPkftrXNxx3hETJHsNIk5Y5wjDmQRhz0QMT038M42q3/JzD+2l/2f/mnycw/tpP8AZ+VY0mtbqipWXH5IYuUqxMusuvMhjlZWYKGKlwcZCL7q+jx4mBYjDGWVQgmOoycoSc0R4zpHf/WAzjarX8nMP7aT3J+VPk5i/bSe5PyppGtlZm7VzNzNkBkaYsQDkc943YKc7YMK4PrPXw7eF9qWebNxytHJuCU5apE8ssTAmQJjUzsACfXtipj5OYv28nuT8qfJzF+3k9yflTQi9x2VmTtVK5BdImAlMgQoQgPLSIAaWBUKsa4wQR51ibtVO6Sq2g81pGLFBrTnACURn9UMAAf/AHVn+TiL9vJ7k/KsfJxF+3k+6lNKGt8lcftZKX16UB5ivjSSvdg+LlCCd0aPYj8RUZeXhkfVpRNgFSNQiKFGAFA/icn11dvk4j/byfdSnycR/t5PupV00Ryb3KxL2oneUyuUctFynV41aJkzqwyEYOXGvP0t6zH2pnD6yVZvjK3Gpl35ioYxsCAF0nGMeAqy/JxH9Yk+6tPk4j+sP91amlF1vkq8XaOVeYcIXkjMbzFf0uCuhjkEBiy9dQO++M71sbtRJmFlihRoAoiZUbIC52OWIwSxJ2ySc1ZPk4j+sP8AdWnybx/WH+6tNI1vkq69pZlkDqVUgRABUXSBAcxjBz0/HxqaN1G3DwjSJgwEGUOgujICXW2MITW0IffJbG+rOwWu75N4/rD/AHV/OsfJvH9Yf7i/nRwCyNFdHauXmRy6ItaNqZ+WA0rcsxZlYHLd09BgeOM1DVe/k3j+sP8AcX86fJun1h/uL+dVRojle5Ddgj/fB/yn/lXpNV7gnY5bWYSiZmIUrpKgDvDzBqw1pGGKUpVApSlQClKUBAdq+JKoS1eGRkuco8qr+gjjBXmc18jQOXrOfVWvsVbRJHN8WneW35oFvqk5qoBGrOsbHfSGfGD0KmrGwyCDuCMEHoR5EeIrnseHxwII4Y1jQZIRAFUEnJ2HrrNe7N6v00TScFYgHWNxnoa+vQR+mPca4e33GZLGx+Mxvp5U8BlJAYGEzIkgIIOxVjuN/Kue8+FKxigWcyMQ0rxrGUKTaogGkykunThWVt8fOXGSQK5O9M+iumx8Et6CP0x7v61n0Efpj3f1qG4H22EvEJ7d2OhxC9gTE6Bg9sszxs5GBIB39LYbBPlU9xviPIETGVI1a5jjYujvrEjaAiaSNLFmXDHIG+R5TvT5HjY+DV6CP7T/AG/1rPoL/M/2/wBa4+H9vLW4vXsonZpF1gsFzHqiwJFyDkYLAZICk5AJINZ4v27tbW6jtJHYyuUGlQG0cxtKat8nJzsoJAGSAN6d6fJfHx8HX6C/zP8Ab/Ws+gv8z/b/AFqP7Odr1ufjrs2mO3unQO0bxqIo411FmcAEh1lzjoAMgbZ5LP4VbGSGSfW6xxyIjSGNiv6UExtlNWAQvQ4YEqCAWALuz5Hj4+Cb9BD6f4f1p6CH0z7v60se00E1obxXIgCO7OysrKIiwk1JjUCpRsjHhWLvtXaxBy86gRxRyyMAzKEmYrEQyghixU4UZJ223FO7PkePj4Pr0EPpn3CnoIfTPuFcUvwgWKwLcG6HLd2Re5IZNUe8gMQXWukDLZAwOtJu31ks0cJn78ixtHiORoykxAifmBdGhmIXVnGSB1qd2fJexj4O70Ev0z+FZ9Br9Nvw/KtXH+1MFjyzcsY0kYosuljEr4yFdlB0kjOM/RNR/DO3EN3JByJgFkklj5UsMqzSMkKzAxk4Cjlur5IOpWGMGndnyOxj4JX0Gv0m/D8qeg0+k34flVe4t2rkjnghSaNi3FxbTBY2XRE0DSrE2snLnKd9dt+nWufsxxW9HEFt7mbmlrMzXkSxxiKzlLgRIkidQy6u6xLd0N4mndlyOxj4LV6ET6Tfh+VQlWyqo3U+2vfDJyuzk6mEY1pRilKV0HIKUpQClKUApSlAK+kGSPaK+ayDjegJXtVwH49avbF9AdoyzadWySpIRjI6hMZ8M5qDu/g61NzEumjlF3PPHMI42KrchRIml8gkctSr9RpFSHpOT6f4D8qz6Vk+l+A/KuPsSPo+XDhmux7BxR3YuzPPI4CEJJIDFzUg+LiYqFGqQx5GScd5jgZqL7f3c8jfE47eQs7WktpOkcjIJUuw8vMkA0xhEiVtyM6qmhxeT6Q9wqR4leFFUrjc+IztjNZeKSaR6Rzxkm+CJ4L2O+K3LyJdSclpJJFtAsaxh5jqfW4GqQBixUH5ufGl/wBjdd78biuZIC6xi5SNY8yiFiUxIwLRghirafnAAbVv9Myfu+7+tZHG38l9x/Or2JGfKgRkXYeTnTo92TZSyTym0VdLs90jLKskue9GDI7KAAdTDJ7ozt4b2E0W5t5ruWZNcBRdMcaIttIsiBURcZYqNbHdvVXf6cf6K/j+dZ9ON9Ffxp2Zl8nGdHBuAx2tv8XXLoXlY8zBJ50jyMDgAEZkI9lQNn8GkMVs0CTTAm4SeKfUrSxGDT8XRdQKlI1QKFYEdfOpccdb6A95rI46foD3/wBKnZnwPJx8kOfg1jCKI7u5jk1TGa5VozNL8Z0GbVqQqueUmCoGnSMV38O7FxQXCyIf0a2MNqluyhlAt5GkjfUdywLe8Z611+nf8v8A3f0rPp3/AC/939KdqfBfIx8nx2m7OLfJGjSFNEvMBUAknlyR43/5ufsqAk7EG0C3ULvNNbRSSRQlQFlmFhFaKNt1BFupxvuxqxjjo+gfeKyOOr9A/hU7U+C9/HyVLgHDHvLu4ujBpha+tp4RcxSo+uK15UrxxsVKtqKqGYEbMcHAq2cM4SYri6mKoOfJGwZWcswSFI++DspypHd8MeOa+vTifRb8PzrI42nk3uH507cuC97HySNVaYd5v/kf41M+mk8m9w/OoaZssSOhYkfaa98MXFuzk6mcZJUz4pSldJxilKVAKUpQClKVQKUpUApStkCqWAYkDxIowvZ8KpJwBk+Q61IcRyI4g2xAOR7MCtct2UyqKE8z1Y/bXGzEnJOT5nrWKcmmetqKaW5isBgc4I2OD6jgHB8tiD9tcHHOFtcxaEuJIGDh1kjJByue6wBBZDncZHhvtWns9wYWVuVeXW5Zpbm4bumRySWd8k4woA69FrVuzFKrslq1XV4kS6pJFRfpOyovvYiqPf8Aaue/cx2Dcm3VisnECMvIR1W2U+H75/Dx57fsZbBtckZnkO7S3DNK7HzOru/hXNk6qMXS9nXi6OU1b9Fmft/w9W0m+hz6mJH3gCPxqT4dxiC5GYJ45cdeW6sR7QDkfbVcjsY1GFiRR5BFA9wFcdz2ct3Orkqjg5WWL9FKp8w8eDmvFdb79o930Cr0y90qn2vGLi0/4rG5gHznI/vkY8+6MTqPYH/+XSrZb3CyIrowZWAZHU5VgehBHWuzHljkVxODLhlidSNlK5eJxytGeQ6pICCpddSEDqp8s9NQyR5Vp4TNcsD8Zhij2UoIpWkOSO8H1IAMHxBOa9L90ederJClKUIKUpQClKUApSlAKUpQClKUApSlUClKVAbNeRg9R80+ryP8q10pQt2KovbC5a9uvR6uVgjjWS+KnDOWOY4M+AIGo/0q9gV592eOs3M+QedfTMGHiiPy0GfEAIffXN1U3GHr5Ovo8anO38EpDCqKFRQqqMKoGFAHQAV90pXyD7YpSlAabod1vE6SQM4PT8x1NR3ZviptboQk/oLh8AeEVy2dJG3zZNOCPBsH9beRmfCEkb6e8owSMjHXbYHPuqt8Rg5kLqCQcNoKndZFOpGB8CGQfbXrim4StHjmxrJFxZ6nSuHgPEDcWsExxmSCORsdNTIC2PtJrur7Z+eaoUpSgFKUoBSlKoFKUqAUpSgFKUqgUpSoBSlKoFKVyX94UKRxqHmlflwRkkKWwWZnIBIRVBYnHkBuRUbpWypNukLe7kaUqbcpGrEc55E7+OhSNCx0nzYqfVVN7L2zRWkUbqVZNaupGCGEjg7e2rxF2Kum3l4rIGPVYLe3SMeocxJGOPMtVe7Q8LubA82eRZ7dnCtchOXLEzHSpmjXKlCSq61xgkZXxr53UyU0qPq9LjeNvVXs+KVmtMl0qsFY4LfNyDgnpjVjGfVnNcB9E2isMwHU4ycD2nw9tZrBPq+3bFAcfEZcDGB3gO94nBO38PeaiZpNK6m/VUsQCdOyknPq2PX1V0Xk2WLZwB1P7oz69q4p7E3DparsZ3w7DqsCgc5z69PdHrZRXpGNtJGJSUU2y89jbYx8PtEPUWsZPXYsgbG/lqxUxWEQAAAYAAAA6ADYD3VmvuJUj843bsUpShBSlKAUpSgFKUoBSlKAUpSgFKUoBSlcq8RUymPByNg36pbGWXPmBg4qOSVWaUXK6+DqqLvbsW17aXUm0KrLBPIfmxc/laJG8l1whC3Qa99qlK+JoVdSjKGVgVZWAKlSMEEHqCKk46lRcc9ElItPJRykmFYqDy32JAYb6T6xiqb8LF+psxZA5lupERVG7CJZFeWQjwVUUjPmwqlcW7Gz2ZDcOMxhJPMt0ubiOVP+UElQOv7p73rPQcHDeLQwN+kSRZpNsNBePcORuQXlUs2NzgbCvnZFKHwfYxTjk9plhvbsRrq0sxLBUjQZkd3YKiKPEkkfxrouuE30EXOltEKgZkjgm5s8aYySUMaiTHiEYnyBqNurluXHcINDwzLOizgquUJBWQDJUFWbfwyD4VLcS+EyaSFha8OeKaRQrXUrQm0QY+fzY2PNCgnG35Hngotezok5J+jmgnV1V1IZWUMrDoVIyCPsNc/EZCFxnr19nqFfPA4US2iSOQSKkYQSKQQ2nYkEbdQah77jKy3KxwuH0hjOV3CgAgAnwYuRt+6a80vZuxcXYjUuxOBjKgZbJ6KuPnMSwA671a+x3AWhVriZNM8wAZOvKiXdIs/S31N+8fUKqvALyKfiECs50IS8J0Ny5rkBtIWTGk6AGYb7tjGcV6bX0ulxqtbPldbld6FsRfGOEPKySQzmKRBpDEa00lgW7mcasAjJyME5B2x3WkTKuHk5hycPpCkr4agu2fWMZ8hW6ldle7Pn22qFK0z3QUhQrMzfNRAC2B1O5AA9Zr7hm1A7EEHDKwwwPXBHsIP21Ncb037NaJadVej7pSlaMClKUApSlAKUpQCs4oeC+HPk057wJUk+xwAV+z7MVs9CxeKE+pnkYD2AtXE+sXwj6C6GXyzXisE1vHBoP2KfdFPQ0HXkR/dFZ8z+P3/o34H8vt/ZwHiC5OMsFGZGUalTfHeI9h6Zr6srAyWij5rljKjEbhy7EEj1g4PqNS8cYUBVAAHQAYA9gFfVc2TNLJVnVi6eOK6+SG5FyP8ADibPirsoX26hk/ZX2Lef6EXt5j492ipalXyMnI8XF/j/ANIxbSU9eWPtdv5CoftjwSSWwuFco+IHdVWJmkDopZOWNe7ZUe81a6Co8+R7sq6fGtkeRcH7WxOFSSWFWwADEz8gHTsvMZFVG2OEz4VEcUuuHatZlQgHD8uKJyP3gSu++xZQxz4ivR+1nYRbhZpIGMUzoS0eEe2nkC93nQygrklQNYwfPNVu07G8RljQt8SUKzCKO4t2WVFViqtojLKhKgNgHbIrzSW56tsk4iNI09NI0+zG34VXLto7Yya5FRWlZxqIX5+56/O3JP21YZfg+vZVbmcUCNpOlLeHQmvw1SMxcj2b1KdlewUNsmqeCKW4aRnMj5uGRS3cRZZRqOlcDVgZOdqiVFs8jg4ykVyksd9A2htUaSQMI9YQopdo9IJVSQPAeVXvh/wlHu8+BAh2+NxSF7XJ+l3S0X/2yPXV845wNLq1ltj3FkQrqVV7u4IIUjB3HT21TOK/BqkFk8kJBu41kmklCBI7nJaR4pIFOkIQSqgfNwPXXtDLKKpM8J4YzdyRaPjEgGTbuQRkGNklBz0xpPT14rDJcKoYxq5bpGpwYyemon5w8yMY9lV74I+MGSCW3OSsPLkts7kW9wrOqE/uMrr7Meqr9VlnycmY9Li4OPh3DhECSdUjf8STz9Q8lHgK4b2TlTOSraXVW1KjMoKgq2ogbbKpqapXlCbhLUtz2njjOOl7EOLpDjvr3vm94b+zzr5F/Hq0axqzjHr8s9M+qu88IhJJMKZb53dG9J+GI0PJA0rtp09VIOQRnxyK6vMlwcfgR5OelfPoaQHu3TY8mRGb722aLwiXxuj/AKSZr28yHD/PqeHg5OV+fQ+qV8ng8nhdH7YkI/DFfPoufpz0x9LlHX9o1ac08uHD/PqTwcnK/PobKVoSC5XIMaPgnDiTRkeB06Tj31it+Tj5+zMPpMvH3RN1mlK+SfaFYrNYoUUpSgFKUoDk4txRLWCSeU4SKMu+OuB4D1k4A9ZFeR8Q4pecR79zM8EROUsoGKAL4c2Qd528cefl0q4fCtx2OKza2cEvOhaLeNYwYZI377OwGC2kYGTudtq8+j7W27ZBfQ36yP3cHxGr5p9oNe2NLc8psmey/GJeH3kEQnkktp5VheGVy/Kd+7G8THdRqwCPEH2Y9fAryDsVwluI3kc+P7tbSiQyfqyzqMokfmFJ1MfUB4ipvt32kRrqO0mt2aKOUSTRtMkIuUaFtGhXdOYqyOpPe6xnbapJJssW0j0SuXitm00EsSSGNnidFlX5yMykBhuNwTmqd2V7dJFZQR3UdysscKpI3IlmVmXu5EkYbOQAd/PxqPb4SZVumcJcTW5uNC26WTqRAYVImWRgGLiXUpRtiNxisUzVnOezl7ZApbpLbl1wxsP7zbynpkrPpNtL+/0wepIrVxXiF9wiIyzSyMrKV5dxcC6hkZlxpSYRK0Mwzq04KMFbB2ru4x8K8oGmCy5ROyy3siR/aIFJdz6gTVcWxluphc3kkk7rjlFk5Vuh8ooTgj2sFyfA9a1/sb7E98D1oySTattFlaxup6lmMsgP2Du/+q9PqofBrw7TBLcsDquJ2Kk9ORETHDgeRGpvXrrs7Q9tYra3E8emYfGDC2l8BTGsjy74PeVYm28SRvjesv2wvSLHSn/gPnSsmhSlKAUpSgFKVmhBSlKFFKxWaEMUpShRSlKAVXO2nErq2SKe35ZjST++JIpOYzgBtQ3RQc6mAOA2rBCkVY6j+0FtLLaTxwNpleB1ibOMOVIG/hnpnwzmqiM8A45xeW5Z7uTVrV5NOuVu4SxGiNd05agKmAAWwTkbV6T8FfCrTkOHWJrqQ654JEXXHH/hqiMO9Hjva1yCW67VEfBr2Fm+MCS8tnjit1Bt45lUFps9SM94JuQ2MEkHwq09ovg6WU8y1ZY2DahE2sRB85LQSRkPbMT10ZU9Svn6Sa2MJPcuSIFACgADoAAAPYB0rXeWUcyaJY0kQ9UkVXT7rAivOT2l4lYd2dS6r1a5id4yOmVvbVSp/wCpGD51323wuQacywMuAS7QSwXKADqcB1kA9qVimasnJ/g+4e/WwhHrjXlH3xlTWh/gz4cetrnbGGmuCPcZK5J+3kkw/udrlCO7cXRaGM+tIVBkYes6c1yji3ECctdwr+7HajA9jSSE0v8ActfsRvxSNbqeK3t7a15DmNeUqvLJlVIeZ8gldLf8POzE5JIFa7yRw4U4I0h3YBwCR3cKCSB0zjNfXA+BfFhjmtIcHLMACSTkscdWPiTk+vwqM4wHSV55BhY4i64bUvdU+G3keoz6zU3ZdkXDsR2gEVo8MsZj+J2wkLA8zmQZlw6qACCOU2V36jfeqBfH4z8YWJuXb5kuNM/cK8yB40kyCQyhZXQspYYjjOck1MfBpI8V5HDcYEnxSe3kU4wSrQ3KDyxy5m9WFNbuxfB4ry8nKIq2iXBuEt1zy2GopbjSdghMEkzAbE8vw2rexjctPYDhcypJdXEkhe5KsI3yCsa6tDMmSI2YN8wbKoRdyCatlKVhmhSlKhRSlKAVmlKAUpSgFYrNKEFYrNYoUUpSgFKUoBSlKAA1552vVLviIgaNTHbRLNKdK5e4kzyw7YyVWNdWM7lhnoK9Drz3i0XJ4vcDp8YtoZ08i0WqFwPWAIz9tUh9Q3KuW0knSQCcEAkqGGkn5www3GRWytdvapGCERVBOSFAAJ89q2Vg2KrXbPa3nO//AAD/AAI939astV3tkCYXUfrqsZPkJJAhP2ByasdyPY2fCJwt4rj4wWeKK4gTVcxJzRDOsLwOrADIR4JCA3mMjpVp+DPh2i3ln0FFuJQYFIIYW0UaxQ5U9MhWb2MKt0MIjUIucKoQb74UaRk+Owr7ArdmaFKUrJRSlKAUpSgM0rFZoQxSs0oDFZpWKAzWKzWKFFKUoBSlKAUpSgFQ/afs4LyIANy5o21204GTG+MHI/WRh3WXxHrAqYpVIeWS8f8Aiz8m+jNrL+qW3tpAP1ophsR6jgjxqRivo3AZZFYHoVYEH7RV+uLZJFKSIrqeqOoZT7VYYNVW++C3hjEyG1EWASzRySRKANycK2kDA8qUhbIa54kqAn8Tso9pNVTjfGopoZlWQSMYnOIw0mNKFtygIAGnOSdgCfCt3DuzkVxfuthDDLCMNE14biSMLCIi8gzsySPNowVOQhIIq2dpOzN7JasZLi3WOKKTNtaWxjzCwAlWNmfAYxK6g6f1iB1yNqMV8mXJv4L7BKHVWByGUMD5hhkH8a+6gOxvHFuLcIWXmwgRyKuBlQo5coXqEdCrD15HhU/WDQpSlQopSlAKUpQGaUpQClKUArFZrFCClZrFCilKUApSlAKUpQCta3Cl2QHvKFLLvsHzp9W+k+6tla7mHWjJqZdSldSnDLkYyp8DQGyuPinFILdNVxLGiN3f0hAD5ByoU/PJGdgDX1w2x5MYTmM/eY6mwPnMThQBhVGcBR0FcXaDsvDfKom1gpq0PG5jdQ4AYbbMDpXYgjYVSFK+D+8htbmRJG5SyIY7FpQ0ayRpdXLYXWAVOiSEhTgnwFXPtFxtIrGaZXDZjZIdOG1zOCkaKB84lyBj1HyNY4D2UitATkzSkAG4mCtNpGMICFGlRjOB1JJOTXfxThUV1Hy54xIuoNg5BDL0ZWBBVhnqCDVb9kr0VH4OxBCsoaWISmUW6BpF55it40iUaC2QDIsrAAb6s75FXYzqCFLLknAUsNRIGSAOpON8VU/k2haZWknnlhX5lpI+qIHw1t86RdyMNnY4JIGKs9vw6KP5kUaYxjSir81dI6DwXb2bVGVH3Pdonz5FXbPeZV26Z3PTJ61m4uVjALsFBdUBP03YIq+0swH21Hcc7L217p+MQhyoIVgWRwrDDLrQg6SDuucGpRVwAB0AwB6hQGaUpUKaJrsKSMb4GPLJOAPb419m5X6XnuMkbesbeFfMtoGzk9Sp9YK18CwA04J2bO++dtOPcAKpDekwIyCP/Nv5Gvnn97Tg9MhvA9NvxFaPRi7DwXOBgeLBv5Y+2snhwz85saSoXwAPlQHVSvmKPSAB0AwKVCn/2Q=="/>
          <p:cNvSpPr>
            <a:spLocks noChangeAspect="1" noChangeArrowheads="1"/>
          </p:cNvSpPr>
          <p:nvPr/>
        </p:nvSpPr>
        <p:spPr bwMode="auto">
          <a:xfrm>
            <a:off x="63500" y="-1095375"/>
            <a:ext cx="2019300" cy="2266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0244" name="AutoShape 4" descr="data:image/jpg;base64,/9j/4AAQSkZJRgABAQAAAQABAAD/2wCEAAkGBhQQEBQSEhAWFRUWEBkUEBAUFRUUEBUTFhUXFhcXFBQXGyYeFxkjGRIWIC8gJCkpLCwsFyAyNTAqNSgrLCkBCQoKDgwOFw8PGiwkHCQsLCopLiwpMCwsKSksLCkpKSwsKSwpKSwsLCosLCwsLCksLC0sKSwsLCwsLCwpLCwsKf/AABEIAO4A1AMBIgACEQEDEQH/xAAbAAEAAgMBAQAAAAAAAAAAAAAABQYBAwQHAv/EAEcQAAIBAwIDBAQKBwYGAwEAAAECAwAEERIhBRMxBiJBURVhcZEHFBcyUlSBkqHRI0JTYrHB4RYkQ2OTojNzg8Lw8XKC0kT/xAAaAQEBAQEBAQEAAAAAAAAAAAAAAQIEAwUG/8QAKhEAAgIBAwQBAwQDAAAAAAAAAAECEQMSMVEEExQhQYGh8CJhYuFScbH/2gAMAwEAAhEDEQA/APRaUpX0z4YpSlAKE0pigOX0tD+3i/1E/OsemIPrEX+on515BImCR5Ej3HFdvB+CyXchjhALiNnCk4yFxkD1nO1SzSjex6j6Zg+sRf6ifnT01B9Yi/1E/OvLr3gc0MSSyxlFd2VQ2z5XGcqdwN9s9cGuGpdhxrc9e9OW/wBZi/1E/Osenrf6zF/qJ+deRVjNWyUeu/2gtvrMX+ov51j+0Nt9Zi++v515bxCxaB9DEE6EbKnIKyIrr4eTCviytGmkSJBlncKgzgZJwMk9Kll0/B6r/aK2+sxffWsf2jtvrMX3xXl99w9opOWSGOlWUxksrK6B1K7A40sD0Fcuatij1n+0tr9Zj+8Kx/ae1+sx/erycmmaWSj1lO0tsSALmMknAGepOw8Kkq8UDY3HUbj2ivaLebWiuP1lDD/7AH+dVA+6UpQgpSlAKUpQClKUApSlUCqFxntpcRTyxroASRlXKZOAdsnNX2vKe1S4vZ/+Zn3qD/OssqOpu3N2f8RR7I0/mK0t2yuz/jkexIx/21s7J9nzczIzKphEqpJqcJqJBOhNwWbAzgeArmk7OSparcuUVWAKIWIkZS2kFRjB3ycZzgZxis6ldG9DqyMdiSSepOSfWdzUt2avlheZmbTmymROuTI6YUAjoc/wrfHaxJYLMbdZGaSSNpGmZCjDRo0RKRr2fPj032rVPwtIRZMxVuaBJKgfJKmYgAgYKgoMe0N5VG0/RpJr2dVv2jVoc3JM0nx5ZXVxq1wtAYpO8dgQMY8iAR0rYvELFVWKNHCsJFlnmRXZSYTFHIoXfBY6yo6eFY412RaGWfSqvGBM0eiUExiORNpBg5YJKnc6nUN8giuI9kbgMFIjGQ+o82PShiUNIsjZwjKCCQfzrP6TX616om+F/FjM8oaMRpHAomliiERZExJEEmICyS8vIfBwNWcbmuIPAgdJ1EMyfGkMXK15M6DlHWoxiMk4Plgr1pwzht3ARHEmmSS4MRLNG8RKxLKpCMpAIViwkGchsD1x17wWQJLPJNEcSOAzS6mndMFzEcd/GsZyQd8dQalK9ytutiXve0FtOEjOoD4s0fOljVjCxhjRQgTLMoeItnqOYcVHvxCFOIxTRn9CssLEiPQQECB+555Vj9td/GuxLm5xbhOXJIBGgky0YaLm/pBuVGkOR1OF9YzBXXBnS4FvqRnYqqlW7up8YDFsaTkgEHGKqr4JLV8r5LCe00PPVzNIzLEQ90I+U0z81XUOsZD6VRdOcgscau7tXLc31o6TMCFYx3EccfJ3JeczRSahsuEPL8xt4VFQ9n5m091VyJCdbqgRYmCO0hYjQoc6cnqQRUxYdlweXFMhWU3csD4bqTaiSHcHBGvfI6g0pIqcn8EhP2rgaeBtY5Klv0HxfuRI0BQK2SeYQwGygLgZ61Vb6456md3QSlkRolXSWxHvLttnKd7Ybt9lbY+zcrGbvR4gUGZuYNAYg9wN0LZVl8sjGelYHZ99EUhki0StpVuYCQwXUQyDLZAwCACcso6kVUkjMnKW6/NiMr0rs7x6EWkIknjVlj0lWdQ3dJUbZz0AqqxdiJ3leNWjyvLOXYx5WZcxnS4DDJwuCMhjio1OCymFp9I0KNRJdA+kMELBM6iuo6cgYzWlJGHB8HpD9qrUf/0p9mT/AAFaH7a2g/xifYjn/tqnzdip1aKMmPmSZ0wl9LghOZg6gB02yCRnbOaiOIWDQSaGKk6VYMjB0ZXUMrKw6ggg1VJMjg1uem8L7UQ3MnLiLFtJbddIwMDqT66lq847AH++f9F/4rXo9aRhilKVQKUpUApSlAK8u7ZLi+m9qn3xrXqDMACSQABkk7AD1moHi/YyO5maVpHUkAELpxsAB1GfCjKij8H7Ry2oIjCH9IJF5iB9EigrqTPzSVJXPkftrXNxx3hETJHsNIk5Y5wjDmQRhz0QMT038M42q3/JzD+2l/2f/mnycw/tpP8AZ+VY0mtbqipWXH5IYuUqxMusuvMhjlZWYKGKlwcZCL7q+jx4mBYjDGWVQgmOoycoSc0R4zpHf/WAzjarX8nMP7aT3J+VPk5i/bSe5PyppGtlZm7VzNzNkBkaYsQDkc943YKc7YMK4PrPXw7eF9qWebNxytHJuCU5apE8ssTAmQJjUzsACfXtipj5OYv28nuT8qfJzF+3k9yflTQi9x2VmTtVK5BdImAlMgQoQgPLSIAaWBUKsa4wQR51ibtVO6Sq2g81pGLFBrTnACURn9UMAAf/AHVn+TiL9vJ7k/KsfJxF+3k+6lNKGt8lcftZKX16UB5ivjSSvdg+LlCCd0aPYj8RUZeXhkfVpRNgFSNQiKFGAFA/icn11dvk4j/byfdSnycR/t5PupV00Ryb3KxL2oneUyuUctFynV41aJkzqwyEYOXGvP0t6zH2pnD6yVZvjK3Gpl35ioYxsCAF0nGMeAqy/JxH9Yk+6tPk4j+sP91amlF1vkq8XaOVeYcIXkjMbzFf0uCuhjkEBiy9dQO++M71sbtRJmFlihRoAoiZUbIC52OWIwSxJ2ySc1ZPk4j+sP8AdWnybx/WH+6tNI1vkq69pZlkDqVUgRABUXSBAcxjBz0/HxqaN1G3DwjSJgwEGUOgujICXW2MITW0IffJbG+rOwWu75N4/rD/AHV/OsfJvH9Yf7i/nRwCyNFdHauXmRy6ItaNqZ+WA0rcsxZlYHLd09BgeOM1DVe/k3j+sP8AcX86fJun1h/uL+dVRojle5Ddgj/fB/yn/lXpNV7gnY5bWYSiZmIUrpKgDvDzBqw1pGGKUpVApSlQClKUBAdq+JKoS1eGRkuco8qr+gjjBXmc18jQOXrOfVWvsVbRJHN8WneW35oFvqk5qoBGrOsbHfSGfGD0KmrGwyCDuCMEHoR5EeIrnseHxwII4Y1jQZIRAFUEnJ2HrrNe7N6v00TScFYgHWNxnoa+vQR+mPca4e33GZLGx+Mxvp5U8BlJAYGEzIkgIIOxVjuN/Kue8+FKxigWcyMQ0rxrGUKTaogGkykunThWVt8fOXGSQK5O9M+iumx8Et6CP0x7v61n0Efpj3f1qG4H22EvEJ7d2OhxC9gTE6Bg9sszxs5GBIB39LYbBPlU9xviPIETGVI1a5jjYujvrEjaAiaSNLFmXDHIG+R5TvT5HjY+DV6CP7T/AG/1rPoL/M/2/wBa4+H9vLW4vXsonZpF1gsFzHqiwJFyDkYLAZICk5AJINZ4v27tbW6jtJHYyuUGlQG0cxtKat8nJzsoJAGSAN6d6fJfHx8HX6C/zP8Ab/Ws+gv8z/b/AFqP7Odr1ufjrs2mO3unQO0bxqIo411FmcAEh1lzjoAMgbZ5LP4VbGSGSfW6xxyIjSGNiv6UExtlNWAQvQ4YEqCAWALuz5Hj4+Cb9BD6f4f1p6CH0z7v60se00E1obxXIgCO7OysrKIiwk1JjUCpRsjHhWLvtXaxBy86gRxRyyMAzKEmYrEQyghixU4UZJ223FO7PkePj4Pr0EPpn3CnoIfTPuFcUvwgWKwLcG6HLd2Re5IZNUe8gMQXWukDLZAwOtJu31ks0cJn78ixtHiORoykxAifmBdGhmIXVnGSB1qd2fJexj4O70Ev0z+FZ9Br9Nvw/KtXH+1MFjyzcsY0kYosuljEr4yFdlB0kjOM/RNR/DO3EN3JByJgFkklj5UsMqzSMkKzAxk4Cjlur5IOpWGMGndnyOxj4JX0Gv0m/D8qeg0+k34flVe4t2rkjnghSaNi3FxbTBY2XRE0DSrE2snLnKd9dt+nWufsxxW9HEFt7mbmlrMzXkSxxiKzlLgRIkidQy6u6xLd0N4mndlyOxj4LV6ET6Tfh+VQlWyqo3U+2vfDJyuzk6mEY1pRilKV0HIKUpQClKUApSlAK+kGSPaK+ayDjegJXtVwH49avbF9AdoyzadWySpIRjI6hMZ8M5qDu/g61NzEumjlF3PPHMI42KrchRIml8gkctSr9RpFSHpOT6f4D8qz6Vk+l+A/KuPsSPo+XDhmux7BxR3YuzPPI4CEJJIDFzUg+LiYqFGqQx5GScd5jgZqL7f3c8jfE47eQs7WktpOkcjIJUuw8vMkA0xhEiVtyM6qmhxeT6Q9wqR4leFFUrjc+IztjNZeKSaR6Rzxkm+CJ4L2O+K3LyJdSclpJJFtAsaxh5jqfW4GqQBixUH5ufGl/wBjdd78biuZIC6xi5SNY8yiFiUxIwLRghirafnAAbVv9Myfu+7+tZHG38l9x/Or2JGfKgRkXYeTnTo92TZSyTym0VdLs90jLKskue9GDI7KAAdTDJ7ozt4b2E0W5t5ruWZNcBRdMcaIttIsiBURcZYqNbHdvVXf6cf6K/j+dZ9ON9Ffxp2Zl8nGdHBuAx2tv8XXLoXlY8zBJ50jyMDgAEZkI9lQNn8GkMVs0CTTAm4SeKfUrSxGDT8XRdQKlI1QKFYEdfOpccdb6A95rI46foD3/wBKnZnwPJx8kOfg1jCKI7u5jk1TGa5VozNL8Z0GbVqQqueUmCoGnSMV38O7FxQXCyIf0a2MNqluyhlAt5GkjfUdywLe8Z611+nf8v8A3f0rPp3/AC/939KdqfBfIx8nx2m7OLfJGjSFNEvMBUAknlyR43/5ufsqAk7EG0C3ULvNNbRSSRQlQFlmFhFaKNt1BFupxvuxqxjjo+gfeKyOOr9A/hU7U+C9/HyVLgHDHvLu4ujBpha+tp4RcxSo+uK15UrxxsVKtqKqGYEbMcHAq2cM4SYri6mKoOfJGwZWcswSFI++DspypHd8MeOa+vTifRb8PzrI42nk3uH507cuC97HySNVaYd5v/kf41M+mk8m9w/OoaZssSOhYkfaa98MXFuzk6mcZJUz4pSldJxilKVAKUpQClKVQKUpUApStkCqWAYkDxIowvZ8KpJwBk+Q61IcRyI4g2xAOR7MCtct2UyqKE8z1Y/bXGzEnJOT5nrWKcmmetqKaW5isBgc4I2OD6jgHB8tiD9tcHHOFtcxaEuJIGDh1kjJByue6wBBZDncZHhvtWns9wYWVuVeXW5Zpbm4bumRySWd8k4woA69FrVuzFKrslq1XV4kS6pJFRfpOyovvYiqPf8Aaue/cx2Dcm3VisnECMvIR1W2U+H75/Dx57fsZbBtckZnkO7S3DNK7HzOru/hXNk6qMXS9nXi6OU1b9Fmft/w9W0m+hz6mJH3gCPxqT4dxiC5GYJ45cdeW6sR7QDkfbVcjsY1GFiRR5BFA9wFcdz2ct3Orkqjg5WWL9FKp8w8eDmvFdb79o930Cr0y90qn2vGLi0/4rG5gHznI/vkY8+6MTqPYH/+XSrZb3CyIrowZWAZHU5VgehBHWuzHljkVxODLhlidSNlK5eJxytGeQ6pICCpddSEDqp8s9NQyR5Vp4TNcsD8Zhij2UoIpWkOSO8H1IAMHxBOa9L90ederJClKUIKUpQClKUApSlAKUpQClKUApSlUClKVAbNeRg9R80+ryP8q10pQt2KovbC5a9uvR6uVgjjWS+KnDOWOY4M+AIGo/0q9gV592eOs3M+QedfTMGHiiPy0GfEAIffXN1U3GHr5Ovo8anO38EpDCqKFRQqqMKoGFAHQAV90pXyD7YpSlAabod1vE6SQM4PT8x1NR3ZviptboQk/oLh8AeEVy2dJG3zZNOCPBsH9beRmfCEkb6e8owSMjHXbYHPuqt8Rg5kLqCQcNoKndZFOpGB8CGQfbXrim4StHjmxrJFxZ6nSuHgPEDcWsExxmSCORsdNTIC2PtJrur7Z+eaoUpSgFKUoBSlKoFKUqAUpSgFKUqgUpSoBSlKoFKVyX94UKRxqHmlflwRkkKWwWZnIBIRVBYnHkBuRUbpWypNukLe7kaUqbcpGrEc55E7+OhSNCx0nzYqfVVN7L2zRWkUbqVZNaupGCGEjg7e2rxF2Kum3l4rIGPVYLe3SMeocxJGOPMtVe7Q8LubA82eRZ7dnCtchOXLEzHSpmjXKlCSq61xgkZXxr53UyU0qPq9LjeNvVXs+KVmtMl0qsFY4LfNyDgnpjVjGfVnNcB9E2isMwHU4ycD2nw9tZrBPq+3bFAcfEZcDGB3gO94nBO38PeaiZpNK6m/VUsQCdOyknPq2PX1V0Xk2WLZwB1P7oz69q4p7E3DparsZ3w7DqsCgc5z69PdHrZRXpGNtJGJSUU2y89jbYx8PtEPUWsZPXYsgbG/lqxUxWEQAAAYAAAA6ADYD3VmvuJUj843bsUpShBSlKAUpSgFKUoBSlKAUpSgFKUoBSlcq8RUymPByNg36pbGWXPmBg4qOSVWaUXK6+DqqLvbsW17aXUm0KrLBPIfmxc/laJG8l1whC3Qa99qlK+JoVdSjKGVgVZWAKlSMEEHqCKk46lRcc9ElItPJRykmFYqDy32JAYb6T6xiqb8LF+psxZA5lupERVG7CJZFeWQjwVUUjPmwqlcW7Gz2ZDcOMxhJPMt0ubiOVP+UElQOv7p73rPQcHDeLQwN+kSRZpNsNBePcORuQXlUs2NzgbCvnZFKHwfYxTjk9plhvbsRrq0sxLBUjQZkd3YKiKPEkkfxrouuE30EXOltEKgZkjgm5s8aYySUMaiTHiEYnyBqNurluXHcINDwzLOizgquUJBWQDJUFWbfwyD4VLcS+EyaSFha8OeKaRQrXUrQm0QY+fzY2PNCgnG35Hngotezok5J+jmgnV1V1IZWUMrDoVIyCPsNc/EZCFxnr19nqFfPA4US2iSOQSKkYQSKQQ2nYkEbdQah77jKy3KxwuH0hjOV3CgAgAnwYuRt+6a80vZuxcXYjUuxOBjKgZbJ6KuPnMSwA671a+x3AWhVriZNM8wAZOvKiXdIs/S31N+8fUKqvALyKfiECs50IS8J0Ny5rkBtIWTGk6AGYb7tjGcV6bX0ulxqtbPldbld6FsRfGOEPKySQzmKRBpDEa00lgW7mcasAjJyME5B2x3WkTKuHk5hycPpCkr4agu2fWMZ8hW6ldle7Pn22qFK0z3QUhQrMzfNRAC2B1O5AA9Zr7hm1A7EEHDKwwwPXBHsIP21Ncb037NaJadVej7pSlaMClKUApSlAKUpQCs4oeC+HPk057wJUk+xwAV+z7MVs9CxeKE+pnkYD2AtXE+sXwj6C6GXyzXisE1vHBoP2KfdFPQ0HXkR/dFZ8z+P3/o34H8vt/ZwHiC5OMsFGZGUalTfHeI9h6Zr6srAyWij5rljKjEbhy7EEj1g4PqNS8cYUBVAAHQAYA9gFfVc2TNLJVnVi6eOK6+SG5FyP8ADibPirsoX26hk/ZX2Lef6EXt5j492ipalXyMnI8XF/j/ANIxbSU9eWPtdv5CoftjwSSWwuFco+IHdVWJmkDopZOWNe7ZUe81a6Co8+R7sq6fGtkeRcH7WxOFSSWFWwADEz8gHTsvMZFVG2OEz4VEcUuuHatZlQgHD8uKJyP3gSu++xZQxz4ivR+1nYRbhZpIGMUzoS0eEe2nkC93nQygrklQNYwfPNVu07G8RljQt8SUKzCKO4t2WVFViqtojLKhKgNgHbIrzSW56tsk4iNI09NI0+zG34VXLto7Yya5FRWlZxqIX5+56/O3JP21YZfg+vZVbmcUCNpOlLeHQmvw1SMxcj2b1KdlewUNsmqeCKW4aRnMj5uGRS3cRZZRqOlcDVgZOdqiVFs8jg4ykVyksd9A2htUaSQMI9YQopdo9IJVSQPAeVXvh/wlHu8+BAh2+NxSF7XJ+l3S0X/2yPXV845wNLq1ltj3FkQrqVV7u4IIUjB3HT21TOK/BqkFk8kJBu41kmklCBI7nJaR4pIFOkIQSqgfNwPXXtDLKKpM8J4YzdyRaPjEgGTbuQRkGNklBz0xpPT14rDJcKoYxq5bpGpwYyemon5w8yMY9lV74I+MGSCW3OSsPLkts7kW9wrOqE/uMrr7Meqr9VlnycmY9Li4OPh3DhECSdUjf8STz9Q8lHgK4b2TlTOSraXVW1KjMoKgq2ogbbKpqapXlCbhLUtz2njjOOl7EOLpDjvr3vm94b+zzr5F/Hq0axqzjHr8s9M+qu88IhJJMKZb53dG9J+GI0PJA0rtp09VIOQRnxyK6vMlwcfgR5OelfPoaQHu3TY8mRGb722aLwiXxuj/AKSZr28yHD/PqeHg5OV+fQ+qV8ng8nhdH7YkI/DFfPoufpz0x9LlHX9o1ac08uHD/PqTwcnK/PobKVoSC5XIMaPgnDiTRkeB06Tj31it+Tj5+zMPpMvH3RN1mlK+SfaFYrNYoUUpSgFKUoDk4txRLWCSeU4SKMu+OuB4D1k4A9ZFeR8Q4pecR79zM8EROUsoGKAL4c2Qd528cefl0q4fCtx2OKza2cEvOhaLeNYwYZI377OwGC2kYGTudtq8+j7W27ZBfQ36yP3cHxGr5p9oNe2NLc8psmey/GJeH3kEQnkktp5VheGVy/Kd+7G8THdRqwCPEH2Y9fAryDsVwluI3kc+P7tbSiQyfqyzqMokfmFJ1MfUB4ipvt32kRrqO0mt2aKOUSTRtMkIuUaFtGhXdOYqyOpPe6xnbapJJssW0j0SuXitm00EsSSGNnidFlX5yMykBhuNwTmqd2V7dJFZQR3UdysscKpI3IlmVmXu5EkYbOQAd/PxqPb4SZVumcJcTW5uNC26WTqRAYVImWRgGLiXUpRtiNxisUzVnOezl7ZApbpLbl1wxsP7zbynpkrPpNtL+/0wepIrVxXiF9wiIyzSyMrKV5dxcC6hkZlxpSYRK0Mwzq04KMFbB2ru4x8K8oGmCy5ROyy3siR/aIFJdz6gTVcWxluphc3kkk7rjlFk5Vuh8ooTgj2sFyfA9a1/sb7E98D1oySTattFlaxup6lmMsgP2Du/+q9PqofBrw7TBLcsDquJ2Kk9ORETHDgeRGpvXrrs7Q9tYra3E8emYfGDC2l8BTGsjy74PeVYm28SRvjesv2wvSLHSn/gPnSsmhSlKAUpSgFKVmhBSlKFFKxWaEMUpShRSlKAVXO2nErq2SKe35ZjST++JIpOYzgBtQ3RQc6mAOA2rBCkVY6j+0FtLLaTxwNpleB1ibOMOVIG/hnpnwzmqiM8A45xeW5Z7uTVrV5NOuVu4SxGiNd05agKmAAWwTkbV6T8FfCrTkOHWJrqQ654JEXXHH/hqiMO9Hjva1yCW67VEfBr2Fm+MCS8tnjit1Bt45lUFps9SM94JuQ2MEkHwq09ovg6WU8y1ZY2DahE2sRB85LQSRkPbMT10ZU9Svn6Sa2MJPcuSIFACgADoAAAPYB0rXeWUcyaJY0kQ9UkVXT7rAivOT2l4lYd2dS6r1a5id4yOmVvbVSp/wCpGD51323wuQacywMuAS7QSwXKADqcB1kA9qVimasnJ/g+4e/WwhHrjXlH3xlTWh/gz4cetrnbGGmuCPcZK5J+3kkw/udrlCO7cXRaGM+tIVBkYes6c1yji3ECctdwr+7HajA9jSSE0v8ActfsRvxSNbqeK3t7a15DmNeUqvLJlVIeZ8gldLf8POzE5JIFa7yRw4U4I0h3YBwCR3cKCSB0zjNfXA+BfFhjmtIcHLMACSTkscdWPiTk+vwqM4wHSV55BhY4i64bUvdU+G3keoz6zU3ZdkXDsR2gEVo8MsZj+J2wkLA8zmQZlw6qACCOU2V36jfeqBfH4z8YWJuXb5kuNM/cK8yB40kyCQyhZXQspYYjjOck1MfBpI8V5HDcYEnxSe3kU4wSrQ3KDyxy5m9WFNbuxfB4ry8nKIq2iXBuEt1zy2GopbjSdghMEkzAbE8vw2rexjctPYDhcypJdXEkhe5KsI3yCsa6tDMmSI2YN8wbKoRdyCatlKVhmhSlKhRSlKAVmlKAUpSgFYrNKEFYrNYoUUpSgFKUoBSlKAA1552vVLviIgaNTHbRLNKdK5e4kzyw7YyVWNdWM7lhnoK9Drz3i0XJ4vcDp8YtoZ08i0WqFwPWAIz9tUh9Q3KuW0knSQCcEAkqGGkn5www3GRWytdvapGCERVBOSFAAJ89q2Vg2KrXbPa3nO//AAD/AAI939astV3tkCYXUfrqsZPkJJAhP2ByasdyPY2fCJwt4rj4wWeKK4gTVcxJzRDOsLwOrADIR4JCA3mMjpVp+DPh2i3ln0FFuJQYFIIYW0UaxQ5U9MhWb2MKt0MIjUIucKoQb74UaRk+Owr7ArdmaFKUrJRSlKAUpSgM0rFZoQxSs0oDFZpWKAzWKzWKFFKUoBSlKAUpSgFQ/afs4LyIANy5o21204GTG+MHI/WRh3WXxHrAqYpVIeWS8f8Aiz8m+jNrL+qW3tpAP1ophsR6jgjxqRivo3AZZFYHoVYEH7RV+uLZJFKSIrqeqOoZT7VYYNVW++C3hjEyG1EWASzRySRKANycK2kDA8qUhbIa54kqAn8Tso9pNVTjfGopoZlWQSMYnOIw0mNKFtygIAGnOSdgCfCt3DuzkVxfuthDDLCMNE14biSMLCIi8gzsySPNowVOQhIIq2dpOzN7JasZLi3WOKKTNtaWxjzCwAlWNmfAYxK6g6f1iB1yNqMV8mXJv4L7BKHVWByGUMD5hhkH8a+6gOxvHFuLcIWXmwgRyKuBlQo5coXqEdCrD15HhU/WDQpSlQopSlAKUpQGaUpQClKUArFZrFCClZrFCilKUApSlAKUpQCta3Cl2QHvKFLLvsHzp9W+k+6tla7mHWjJqZdSldSnDLkYyp8DQGyuPinFILdNVxLGiN3f0hAD5ByoU/PJGdgDX1w2x5MYTmM/eY6mwPnMThQBhVGcBR0FcXaDsvDfKom1gpq0PG5jdQ4AYbbMDpXYgjYVSFK+D+8htbmRJG5SyIY7FpQ0ayRpdXLYXWAVOiSEhTgnwFXPtFxtIrGaZXDZjZIdOG1zOCkaKB84lyBj1HyNY4D2UitATkzSkAG4mCtNpGMICFGlRjOB1JJOTXfxThUV1Hy54xIuoNg5BDL0ZWBBVhnqCDVb9kr0VH4OxBCsoaWISmUW6BpF55it40iUaC2QDIsrAAb6s75FXYzqCFLLknAUsNRIGSAOpON8VU/k2haZWknnlhX5lpI+qIHw1t86RdyMNnY4JIGKs9vw6KP5kUaYxjSir81dI6DwXb2bVGVH3Pdonz5FXbPeZV26Z3PTJ61m4uVjALsFBdUBP03YIq+0swH21Hcc7L217p+MQhyoIVgWRwrDDLrQg6SDuucGpRVwAB0AwB6hQGaUpUKaJrsKSMb4GPLJOAPb419m5X6XnuMkbesbeFfMtoGzk9Sp9YK18CwA04J2bO++dtOPcAKpDekwIyCP/Nv5Gvnn97Tg9MhvA9NvxFaPRi7DwXOBgeLBv5Y+2snhwz85saSoXwAPlQHVSvmKPSAB0AwKVCn/2Q=="/>
          <p:cNvSpPr>
            <a:spLocks noChangeAspect="1" noChangeArrowheads="1"/>
          </p:cNvSpPr>
          <p:nvPr/>
        </p:nvSpPr>
        <p:spPr bwMode="auto">
          <a:xfrm>
            <a:off x="63500" y="-1095375"/>
            <a:ext cx="2019300" cy="2266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09365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476672"/>
            <a:ext cx="4419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u="sng" dirty="0" smtClean="0">
                <a:latin typeface="Arial" pitchFamily="34" charset="0"/>
                <a:cs typeface="Arial" pitchFamily="34" charset="0"/>
              </a:rPr>
              <a:t>Demografische factor : </a:t>
            </a:r>
            <a:endParaRPr lang="nl-BE" sz="32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67544" y="1556792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smtClean="0">
                <a:latin typeface="Arial" pitchFamily="34" charset="0"/>
                <a:cs typeface="Arial" pitchFamily="34" charset="0"/>
              </a:rPr>
              <a:t>PUSH : </a:t>
            </a:r>
            <a:endParaRPr lang="nl-B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539552" y="2852936"/>
            <a:ext cx="1368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smtClean="0">
                <a:latin typeface="Arial" pitchFamily="34" charset="0"/>
                <a:cs typeface="Arial" pitchFamily="34" charset="0"/>
              </a:rPr>
              <a:t>PULL : </a:t>
            </a:r>
            <a:endParaRPr lang="nl-BE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bin.ilsemedia.nl/m/m1gy5liwt8n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33056"/>
            <a:ext cx="5040561" cy="268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6444208" y="616530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 dirty="0" smtClean="0"/>
              <a:t>Bevolkingsgroei</a:t>
            </a:r>
            <a:endParaRPr lang="nl-BE" i="1" dirty="0"/>
          </a:p>
        </p:txBody>
      </p:sp>
      <p:sp>
        <p:nvSpPr>
          <p:cNvPr id="7" name="Tekstvak 6"/>
          <p:cNvSpPr txBox="1"/>
          <p:nvPr/>
        </p:nvSpPr>
        <p:spPr>
          <a:xfrm>
            <a:off x="1907704" y="1340768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TEVEEL AAN JONGE ARBEIDSKRACHTEN</a:t>
            </a:r>
            <a:endParaRPr lang="nl-BE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907704" y="2780928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VEROUDERDE BEVOLKING MET TEKORT AAN ARBEIDSKRACHTEN</a:t>
            </a:r>
            <a:endParaRPr lang="nl-BE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106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95536" y="404664"/>
            <a:ext cx="3214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u="sng" dirty="0" smtClean="0">
                <a:latin typeface="Arial" pitchFamily="34" charset="0"/>
                <a:cs typeface="Arial" pitchFamily="34" charset="0"/>
              </a:rPr>
              <a:t>Politieke factor : </a:t>
            </a:r>
            <a:endParaRPr lang="nl-BE" sz="32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11585" y="1435031"/>
            <a:ext cx="1433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smtClean="0">
                <a:latin typeface="Arial" pitchFamily="34" charset="0"/>
                <a:cs typeface="Arial" pitchFamily="34" charset="0"/>
              </a:rPr>
              <a:t>PUSH :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467544" y="4581128"/>
            <a:ext cx="1322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smtClean="0">
                <a:latin typeface="Arial" pitchFamily="34" charset="0"/>
                <a:cs typeface="Arial" pitchFamily="34" charset="0"/>
              </a:rPr>
              <a:t>PULL :</a:t>
            </a:r>
            <a:r>
              <a:rPr lang="nl-BE" dirty="0" smtClean="0"/>
              <a:t> </a:t>
            </a:r>
            <a:endParaRPr lang="nl-BE" dirty="0"/>
          </a:p>
        </p:txBody>
      </p:sp>
      <p:pic>
        <p:nvPicPr>
          <p:cNvPr id="1026" name="Picture 2" descr="http://www.xs4all.nl/~chow/blog/niemand_zomaar_vluchteli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445"/>
          <a:stretch/>
        </p:blipFill>
        <p:spPr bwMode="auto">
          <a:xfrm>
            <a:off x="5946267" y="1916832"/>
            <a:ext cx="319773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asisschoollendelede.be/fotos/activiteiten/kindsolda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2552218" cy="189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827584" y="2132856"/>
            <a:ext cx="5544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POLITIEKE ONSTABILITEIT / OORLOGEN / DICTATUUR</a:t>
            </a:r>
            <a:endParaRPr lang="nl-BE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827584" y="5301208"/>
            <a:ext cx="6881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POLITIEKE STABILITEIT / DEMOCRATIE</a:t>
            </a:r>
            <a:endParaRPr lang="nl-BE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://925.nl/images/2011-02/lybia-khadaff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372861" flipV="1">
            <a:off x="4299649" y="3372673"/>
            <a:ext cx="1508997" cy="1508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283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332656"/>
            <a:ext cx="3281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u="sng" dirty="0" smtClean="0">
                <a:latin typeface="Arial" pitchFamily="34" charset="0"/>
                <a:cs typeface="Arial" pitchFamily="34" charset="0"/>
              </a:rPr>
              <a:t>Fysische factor : </a:t>
            </a:r>
            <a:endParaRPr lang="nl-BE" sz="32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67544" y="1196752"/>
            <a:ext cx="1433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smtClean="0">
                <a:latin typeface="Arial" pitchFamily="34" charset="0"/>
                <a:cs typeface="Arial" pitchFamily="34" charset="0"/>
              </a:rPr>
              <a:t>PUSH :</a:t>
            </a:r>
            <a:r>
              <a:rPr lang="nl-BE" dirty="0" smtClean="0"/>
              <a:t> </a:t>
            </a:r>
            <a:endParaRPr lang="nl-BE" dirty="0"/>
          </a:p>
        </p:txBody>
      </p:sp>
      <p:pic>
        <p:nvPicPr>
          <p:cNvPr id="4098" name="Picture 2" descr="http://www.hln.be/static/FOTO/pe/6/0/8/media_xl_7938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9874" y="2492897"/>
            <a:ext cx="353412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oneworld.nl/thumbnail.php?thumb=bangladesh.jpg.jpg&amp;maxwidth=3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77072"/>
            <a:ext cx="3942787" cy="263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403648" y="1124744"/>
            <a:ext cx="56520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VERSTORING MILIEU EN LEEFOMGEVING</a:t>
            </a:r>
            <a:endParaRPr lang="nl-BE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www.nozzman.nl/wp/wp-content/uploads/2010/09/2008-9-8-ete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3" y="2296648"/>
            <a:ext cx="3310791" cy="3724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3376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79512" y="188640"/>
            <a:ext cx="5314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dirty="0" smtClean="0">
                <a:latin typeface="Arial" pitchFamily="34" charset="0"/>
                <a:cs typeface="Arial" pitchFamily="34" charset="0"/>
              </a:rPr>
              <a:t>4. Gevolgen van migratie</a:t>
            </a:r>
            <a:endParaRPr lang="nl-BE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23528" y="980728"/>
            <a:ext cx="7447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dirty="0" smtClean="0">
                <a:latin typeface="Arial" pitchFamily="34" charset="0"/>
                <a:cs typeface="Arial" pitchFamily="34" charset="0"/>
              </a:rPr>
              <a:t>a) Industrielanden worden multicultureel</a:t>
            </a:r>
            <a:endParaRPr lang="nl-BE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827584" y="1628800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latin typeface="Arial" pitchFamily="34" charset="0"/>
                <a:cs typeface="Arial" pitchFamily="34" charset="0"/>
              </a:rPr>
              <a:t>Welke spanningen brengt de concentratie van vreemdelingen in de grootsteden met zich mee?</a:t>
            </a:r>
            <a:endParaRPr lang="nl-BE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www.ravagedigitaal.org/2007/deel2/schijn/racism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46" r="5596"/>
          <a:stretch>
            <a:fillRect/>
          </a:stretch>
        </p:blipFill>
        <p:spPr bwMode="auto">
          <a:xfrm>
            <a:off x="6012159" y="3212976"/>
            <a:ext cx="318525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395536" y="2636912"/>
            <a:ext cx="54726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Migranten vormen vaak een aparte bevolkingsgroep met een eigen cultuur die soms botst met deze van de autochtone bevolking. </a:t>
            </a:r>
          </a:p>
          <a:p>
            <a:r>
              <a:rPr lang="nl-BE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Het ‘samenhokken’ in steden zal de wil om te integreren en om de taal aan te leren vaak verminderen!</a:t>
            </a:r>
            <a:endParaRPr lang="nl-BE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89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23528" y="332656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latin typeface="Arial" pitchFamily="34" charset="0"/>
                <a:cs typeface="Arial" pitchFamily="34" charset="0"/>
              </a:rPr>
              <a:t>b) Vlucht van hooggeschoolden uit de arme</a:t>
            </a:r>
          </a:p>
          <a:p>
            <a:r>
              <a:rPr lang="nl-BE" sz="3200" dirty="0" smtClean="0">
                <a:latin typeface="Arial" pitchFamily="34" charset="0"/>
                <a:cs typeface="Arial" pitchFamily="34" charset="0"/>
              </a:rPr>
              <a:t>    landen</a:t>
            </a:r>
            <a:endParaRPr lang="nl-BE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827584" y="1484784"/>
            <a:ext cx="2400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smtClean="0">
                <a:latin typeface="Arial" pitchFamily="34" charset="0"/>
                <a:cs typeface="Arial" pitchFamily="34" charset="0"/>
              </a:rPr>
              <a:t>Brain drain ?</a:t>
            </a:r>
            <a:endParaRPr lang="nl-BE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images.mylot.com/userImages/images/postphotos/501658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96952"/>
            <a:ext cx="350623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755576" y="2132856"/>
            <a:ext cx="4968552" cy="3664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800" dirty="0" smtClean="0">
                <a:latin typeface="Arial" pitchFamily="34" charset="0"/>
                <a:cs typeface="Arial" pitchFamily="34" charset="0"/>
              </a:rPr>
              <a:t>Enkel goed opgeleide personen uit de derde wereldlanden weghalen om de welvaart in de Westerse landen in stand te houden, hypothekeert de ontwikkeling van de ontwikkelingslanden.</a:t>
            </a:r>
            <a:endParaRPr lang="nl-BE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86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95536" y="260648"/>
            <a:ext cx="5815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dirty="0" smtClean="0">
                <a:latin typeface="Arial" pitchFamily="34" charset="0"/>
                <a:cs typeface="Arial" pitchFamily="34" charset="0"/>
              </a:rPr>
              <a:t>1. Waarom migreren mensen ?</a:t>
            </a:r>
            <a:endParaRPr lang="nl-BE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611560" y="1124744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latin typeface="Arial" pitchFamily="34" charset="0"/>
                <a:cs typeface="Arial" pitchFamily="34" charset="0"/>
              </a:rPr>
              <a:t>Simpel gezegd migreren mensen omdat ze elders zoeken wat ze thuis niet kunnen vinden. </a:t>
            </a:r>
          </a:p>
          <a:p>
            <a:endParaRPr lang="nl-NL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nl-NL" sz="2800" dirty="0" smtClean="0">
                <a:latin typeface="Arial" pitchFamily="34" charset="0"/>
                <a:cs typeface="Arial" pitchFamily="34" charset="0"/>
              </a:rPr>
              <a:t>Een belangrijke reden voor het ontstaan van migraties zijn de verschillen tussen gebieden. </a:t>
            </a:r>
          </a:p>
          <a:p>
            <a:endParaRPr lang="nl-NL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nl-NL" sz="2800" dirty="0" smtClean="0">
                <a:latin typeface="Arial" pitchFamily="34" charset="0"/>
                <a:cs typeface="Arial" pitchFamily="34" charset="0"/>
              </a:rPr>
              <a:t>De belangrijkste zijn de </a:t>
            </a:r>
            <a:r>
              <a:rPr lang="nl-NL" sz="2800" b="1" dirty="0" smtClean="0">
                <a:latin typeface="Arial" pitchFamily="34" charset="0"/>
                <a:cs typeface="Arial" pitchFamily="34" charset="0"/>
              </a:rPr>
              <a:t>economische, sociale en politieke</a:t>
            </a:r>
            <a:r>
              <a:rPr lang="nl-N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2800" dirty="0" smtClean="0">
                <a:latin typeface="Arial" pitchFamily="34" charset="0"/>
                <a:cs typeface="Arial" pitchFamily="34" charset="0"/>
              </a:rPr>
              <a:t>verschillen.</a:t>
            </a:r>
            <a:endParaRPr lang="nl-B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5013176"/>
            <a:ext cx="7992888" cy="1384995"/>
          </a:xfrm>
          <a:prstGeom prst="rect">
            <a:avLst/>
          </a:prstGeom>
          <a:solidFill>
            <a:schemeClr val="accent1">
              <a:alpha val="43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lang="nl-NL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eel migranten zijn afkomstig van</a:t>
            </a:r>
            <a:r>
              <a:rPr kumimoji="0" lang="nl-NL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landen die op economisch, sociaal of politiek vlak moeilijkheden kennen.</a:t>
            </a:r>
            <a:endParaRPr kumimoji="0" lang="nl-N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95536" y="332656"/>
            <a:ext cx="84046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dirty="0" smtClean="0">
                <a:latin typeface="Arial" pitchFamily="34" charset="0"/>
                <a:cs typeface="Arial" pitchFamily="34" charset="0"/>
              </a:rPr>
              <a:t>c) Verandering van de leeftijdsstructuur in de </a:t>
            </a:r>
          </a:p>
          <a:p>
            <a:r>
              <a:rPr lang="nl-BE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nl-BE" sz="3200" dirty="0" smtClean="0">
                <a:latin typeface="Arial" pitchFamily="34" charset="0"/>
                <a:cs typeface="Arial" pitchFamily="34" charset="0"/>
              </a:rPr>
              <a:t>   industrielanden</a:t>
            </a:r>
            <a:endParaRPr lang="nl-BE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l_fi" descr="http://www.sintjozefbrugge.be/aardrijkskunde/Images/Images4/leeftijdshistogram_niger_belgie.jpg"/>
          <p:cNvPicPr/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779912" y="2740471"/>
            <a:ext cx="4878563" cy="375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971600" y="1556792"/>
            <a:ext cx="69764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latin typeface="Arial" pitchFamily="34" charset="0"/>
                <a:cs typeface="Arial" pitchFamily="34" charset="0"/>
              </a:rPr>
              <a:t>Toestroom van jonge migranten zorgt voor een verjonging van de bevolking in de industrielanden. </a:t>
            </a:r>
            <a:endParaRPr lang="nl-BE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35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95536" y="332656"/>
            <a:ext cx="6518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smtClean="0">
                <a:latin typeface="Arial" pitchFamily="34" charset="0"/>
                <a:cs typeface="Arial" pitchFamily="34" charset="0"/>
              </a:rPr>
              <a:t>Negatieve gevolgen van vergrijzing ?</a:t>
            </a:r>
            <a:endParaRPr lang="nl-BE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2.bp.blogspot.com/_FSAW37q_G2M/SwvUJvBuFZI/AAAAAAAAAA8/6xky7Mhnncg/s1600/old-people-crossin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40768"/>
            <a:ext cx="2442617" cy="215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67544" y="980728"/>
            <a:ext cx="590465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nl-BE" sz="2800" dirty="0" smtClean="0">
                <a:latin typeface="Arial" pitchFamily="34" charset="0"/>
                <a:cs typeface="Arial" pitchFamily="34" charset="0"/>
              </a:rPr>
              <a:t>Binnen enkele decennia zal er een groot tekort zijn aan jonge werkkrachten.</a:t>
            </a:r>
          </a:p>
          <a:p>
            <a:pPr>
              <a:buFontTx/>
              <a:buChar char="-"/>
            </a:pPr>
            <a:endParaRPr lang="nl-BE" sz="1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nl-BE" sz="2800" dirty="0" smtClean="0">
                <a:latin typeface="Arial" pitchFamily="34" charset="0"/>
                <a:cs typeface="Arial" pitchFamily="34" charset="0"/>
              </a:rPr>
              <a:t>Pensioenproblemen</a:t>
            </a:r>
          </a:p>
          <a:p>
            <a:pPr>
              <a:buFontTx/>
              <a:buChar char="-"/>
            </a:pPr>
            <a:endParaRPr lang="nl-BE" sz="1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nl-BE" sz="2800" dirty="0" smtClean="0">
                <a:latin typeface="Arial" pitchFamily="34" charset="0"/>
                <a:cs typeface="Arial" pitchFamily="34" charset="0"/>
              </a:rPr>
              <a:t>Extra uitgaven voor opvang en zorg voor bejaarden</a:t>
            </a:r>
          </a:p>
          <a:p>
            <a:endParaRPr lang="nl-BE" dirty="0"/>
          </a:p>
        </p:txBody>
      </p:sp>
      <p:pic>
        <p:nvPicPr>
          <p:cNvPr id="3074" name="Picture 2" descr="http://www.dichtbijwoensdrecht.nl/files/tdomf/669/vergrijz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7" y="4293096"/>
            <a:ext cx="4224547" cy="2564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2082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51520" y="332656"/>
            <a:ext cx="77048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conventie van Genève : </a:t>
            </a:r>
            <a:endParaRPr kumimoji="0" lang="nl-B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Het verdrag van de VN uit 1951 dat vastlegt wie een politiek vluchteling is.</a:t>
            </a:r>
            <a:endParaRPr kumimoji="0" lang="nl-N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51520" y="2132856"/>
            <a:ext cx="82089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Een (politieke) vluchteling : </a:t>
            </a:r>
            <a:endParaRPr kumimoji="0" lang="nl-B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Iemand die een gegronde angst heeft dat hij of zij in eigen land zal vervolgd worden vanwege geloof, ras, politieke overtuiging,…en die (tijdelijk) bescherming zoekt in een ander land.</a:t>
            </a:r>
            <a:endParaRPr kumimoji="0" lang="nl-N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l_fi" descr="http://blogimages.seniorennet.be/raa/955651-ae159be149eeeb69803cf4d05a3f4441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139952" y="4581128"/>
            <a:ext cx="3456384" cy="2045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95536" y="3140968"/>
            <a:ext cx="25026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455613" algn="l"/>
              </a:tabLst>
            </a:pP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Asielzoeker : </a:t>
            </a:r>
            <a:endParaRPr kumimoji="0" lang="nl-N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3528" y="332656"/>
            <a:ext cx="5682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455613" algn="l"/>
              </a:tabLst>
            </a:pP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Een economische vluchteling : </a:t>
            </a:r>
            <a:endParaRPr kumimoji="0" lang="nl-N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l_fi" descr="http://www.elsevier.nl/upload/b82ba269-ee71-44fa-a3e7-62c348b9871c_asielzoekers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20072" y="3573016"/>
            <a:ext cx="3672408" cy="28378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/>
          <p:cNvSpPr txBox="1"/>
          <p:nvPr/>
        </p:nvSpPr>
        <p:spPr>
          <a:xfrm>
            <a:off x="395536" y="980728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latin typeface="Arial" pitchFamily="34" charset="0"/>
                <a:cs typeface="Arial" pitchFamily="34" charset="0"/>
              </a:rPr>
              <a:t>Iemand die op de vlucht is voor armoede of honger. Deze mensen kunnen geen aanspraak maken op het statuut van vluchteling en mogen dus niet </a:t>
            </a:r>
            <a:r>
              <a:rPr lang="nl-BE" sz="2800" dirty="0" smtClean="0">
                <a:latin typeface="Arial" pitchFamily="34" charset="0"/>
                <a:cs typeface="Arial" pitchFamily="34" charset="0"/>
              </a:rPr>
              <a:t>blijven!</a:t>
            </a:r>
            <a:endParaRPr lang="nl-B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95536" y="3861048"/>
            <a:ext cx="4752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latin typeface="Arial" pitchFamily="34" charset="0"/>
                <a:cs typeface="Arial" pitchFamily="34" charset="0"/>
              </a:rPr>
              <a:t>Elke persoon die in een ander land asiel aanvraagt. Een synoniem voor een </a:t>
            </a:r>
            <a:r>
              <a:rPr lang="nl-BE" sz="2800" b="1" dirty="0" smtClean="0">
                <a:latin typeface="Arial" pitchFamily="34" charset="0"/>
                <a:cs typeface="Arial" pitchFamily="34" charset="0"/>
              </a:rPr>
              <a:t>kandidaat-vluchteling</a:t>
            </a:r>
            <a:r>
              <a:rPr lang="nl-BE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nl-BE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95536" y="188640"/>
            <a:ext cx="838842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Een migrant : </a:t>
            </a:r>
            <a:endParaRPr kumimoji="0" lang="nl-B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Algemene naam voor iemand die naar een ander land trekt om zich daar te vestigen.</a:t>
            </a:r>
            <a:endParaRPr kumimoji="0" lang="nl-N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95536" y="1916832"/>
            <a:ext cx="53285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455613" algn="l"/>
              </a:tabLst>
            </a:pPr>
            <a:r>
              <a:rPr kumimoji="0" lang="nl-NL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Uitgeprocedeerden</a:t>
            </a: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: </a:t>
            </a:r>
            <a:endParaRPr kumimoji="0" lang="nl-N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l_fi" descr="http://www.schooltv.nl/eigenwijzer/mmbase/images/233673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717032"/>
            <a:ext cx="4248472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467544" y="2564904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latin typeface="Arial" pitchFamily="34" charset="0"/>
                <a:cs typeface="Arial" pitchFamily="34" charset="0"/>
              </a:rPr>
              <a:t>Mensen van wie de asielaanvraag is afgewezen. Ze moeten dan het land verlaten.</a:t>
            </a:r>
            <a:endParaRPr lang="nl-BE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67544" y="476672"/>
            <a:ext cx="19415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455613" algn="l"/>
              </a:tabLst>
            </a:pP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Illegalen : </a:t>
            </a:r>
            <a:endParaRPr kumimoji="0" lang="nl-N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539552" y="1124744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latin typeface="Arial" pitchFamily="34" charset="0"/>
                <a:cs typeface="Arial" pitchFamily="34" charset="0"/>
              </a:rPr>
              <a:t>Iemand die zonder geldige papieren op het grondgebied van een ander land verblijft.</a:t>
            </a:r>
          </a:p>
          <a:p>
            <a:r>
              <a:rPr lang="nl-BE" sz="2800" dirty="0" smtClean="0">
                <a:latin typeface="Arial" pitchFamily="34" charset="0"/>
                <a:cs typeface="Arial" pitchFamily="34" charset="0"/>
              </a:rPr>
              <a:t>Mensen waarvan hun asielaanvraag werd afgewezen verlaten het land vaak niet en verblijven er dan illegaal.</a:t>
            </a:r>
            <a:endParaRPr lang="nl-BE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 descr="http://img.vandaag.be/tmp/450/350/r/articles/201005260829-1_gckr-geef-illegalen-30-dagen-de-tijd-om-het-land-te-verlat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212976"/>
            <a:ext cx="4896544" cy="3133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95536" y="404664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dirty="0" smtClean="0">
                <a:latin typeface="Arial" pitchFamily="34" charset="0"/>
                <a:cs typeface="Arial" pitchFamily="34" charset="0"/>
              </a:rPr>
              <a:t>2. Cijfers en stromen</a:t>
            </a:r>
            <a:endParaRPr lang="nl-BE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95536" y="1268760"/>
            <a:ext cx="7704856" cy="259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Bij het begin van de 21</a:t>
            </a:r>
            <a:r>
              <a:rPr kumimoji="0" lang="nl-NL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eeuw schat men het aantal migranten wereldwijd op 175 miljoen mensen. Dat betekent dat ……………% van de wereldbevolking internationale migranten zijn.</a:t>
            </a:r>
            <a:endParaRPr kumimoji="0" lang="nl-N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5364088" y="249289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2,5</a:t>
            </a:r>
            <a:endParaRPr lang="nl-BE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827584" y="4941168"/>
            <a:ext cx="7516801" cy="70788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nl-BE" sz="4000" dirty="0" smtClean="0">
                <a:latin typeface="Arial" pitchFamily="34" charset="0"/>
                <a:cs typeface="Arial" pitchFamily="34" charset="0"/>
              </a:rPr>
              <a:t>1 op 40 mensen is een migrant !</a:t>
            </a:r>
            <a:endParaRPr lang="nl-BE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annedImage-2.jpg"/>
          <p:cNvPicPr/>
          <p:nvPr/>
        </p:nvPicPr>
        <p:blipFill>
          <a:blip r:embed="rId2" cstate="print"/>
          <a:srcRect t="5460" b="10458"/>
          <a:stretch>
            <a:fillRect/>
          </a:stretch>
        </p:blipFill>
        <p:spPr>
          <a:xfrm>
            <a:off x="1547664" y="2636912"/>
            <a:ext cx="5688632" cy="388843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11560" y="404664"/>
            <a:ext cx="6606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dirty="0" smtClean="0">
                <a:latin typeface="Arial" pitchFamily="34" charset="0"/>
                <a:cs typeface="Arial" pitchFamily="34" charset="0"/>
              </a:rPr>
              <a:t>Evolutie van het aantal migranten ?</a:t>
            </a:r>
            <a:endParaRPr lang="nl-BE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683568" y="1268760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latin typeface="Arial" pitchFamily="34" charset="0"/>
                <a:cs typeface="Arial" pitchFamily="34" charset="0"/>
              </a:rPr>
              <a:t>De laatste 40 jaar is het aantal internationale migranten meer dan verdubbeld !</a:t>
            </a:r>
            <a:endParaRPr lang="nl-BE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annedImage-4.jpg"/>
          <p:cNvPicPr/>
          <p:nvPr/>
        </p:nvPicPr>
        <p:blipFill>
          <a:blip r:embed="rId2" cstate="print"/>
          <a:srcRect l="2989" r="3094"/>
          <a:stretch>
            <a:fillRect/>
          </a:stretch>
        </p:blipFill>
        <p:spPr>
          <a:xfrm>
            <a:off x="395536" y="2609528"/>
            <a:ext cx="8352928" cy="424847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79512" y="260648"/>
            <a:ext cx="5809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dirty="0" smtClean="0">
                <a:latin typeface="Arial" pitchFamily="34" charset="0"/>
                <a:cs typeface="Arial" pitchFamily="34" charset="0"/>
              </a:rPr>
              <a:t>Belangrijkste migratiestromen?</a:t>
            </a:r>
            <a:endParaRPr lang="nl-BE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23528" y="1196752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latin typeface="Arial" pitchFamily="34" charset="0"/>
                <a:cs typeface="Arial" pitchFamily="34" charset="0"/>
              </a:rPr>
              <a:t>Van de ontwikkelingslanden in Azië, Afrika en Lat.-Amerika</a:t>
            </a:r>
          </a:p>
          <a:p>
            <a:endParaRPr lang="nl-BE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nl-BE" sz="2400" dirty="0" smtClean="0">
                <a:latin typeface="Arial" pitchFamily="34" charset="0"/>
                <a:cs typeface="Arial" pitchFamily="34" charset="0"/>
              </a:rPr>
              <a:t>naar de rijke Westerse landen in Europa en Noord-Amerika</a:t>
            </a: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766</Words>
  <Application>Microsoft Office PowerPoint</Application>
  <PresentationFormat>Diavoorstelling (4:3)</PresentationFormat>
  <Paragraphs>109</Paragraphs>
  <Slides>21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Jeroen</dc:creator>
  <cp:lastModifiedBy>Jeroen</cp:lastModifiedBy>
  <cp:revision>25</cp:revision>
  <dcterms:created xsi:type="dcterms:W3CDTF">2011-11-13T16:25:33Z</dcterms:created>
  <dcterms:modified xsi:type="dcterms:W3CDTF">2011-11-16T21:01:04Z</dcterms:modified>
</cp:coreProperties>
</file>