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9" r:id="rId4"/>
    <p:sldId id="257" r:id="rId5"/>
    <p:sldId id="259" r:id="rId6"/>
    <p:sldId id="260" r:id="rId7"/>
    <p:sldId id="261" r:id="rId8"/>
    <p:sldId id="270" r:id="rId9"/>
    <p:sldId id="262" r:id="rId10"/>
    <p:sldId id="263" r:id="rId11"/>
    <p:sldId id="264" r:id="rId12"/>
    <p:sldId id="265" r:id="rId13"/>
    <p:sldId id="266" r:id="rId14"/>
    <p:sldId id="267" r:id="rId15"/>
    <p:sldId id="268" r:id="rId16"/>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5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fld id="{D46C2D86-581F-4516-A075-3A2EBCFDCBF6}" type="datetimeFigureOut">
              <a:rPr lang="nl-BE" smtClean="0"/>
              <a:pPr/>
              <a:t>9/09/2011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E5E6CC1-82F1-46DC-927E-E7ABBFAC1B37}" type="slidenum">
              <a:rPr lang="nl-BE" smtClean="0"/>
              <a:pPr/>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D46C2D86-581F-4516-A075-3A2EBCFDCBF6}" type="datetimeFigureOut">
              <a:rPr lang="nl-BE" smtClean="0"/>
              <a:pPr/>
              <a:t>9/09/2011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E5E6CC1-82F1-46DC-927E-E7ABBFAC1B37}"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D46C2D86-581F-4516-A075-3A2EBCFDCBF6}" type="datetimeFigureOut">
              <a:rPr lang="nl-BE" smtClean="0"/>
              <a:pPr/>
              <a:t>9/09/2011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E5E6CC1-82F1-46DC-927E-E7ABBFAC1B37}" type="slidenum">
              <a:rPr lang="nl-BE" smtClean="0"/>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D46C2D86-581F-4516-A075-3A2EBCFDCBF6}" type="datetimeFigureOut">
              <a:rPr lang="nl-BE" smtClean="0"/>
              <a:pPr/>
              <a:t>9/09/2011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E5E6CC1-82F1-46DC-927E-E7ABBFAC1B37}" type="slidenum">
              <a:rPr lang="nl-BE" smtClean="0"/>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46C2D86-581F-4516-A075-3A2EBCFDCBF6}" type="datetimeFigureOut">
              <a:rPr lang="nl-BE" smtClean="0"/>
              <a:pPr/>
              <a:t>9/09/2011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E5E6CC1-82F1-46DC-927E-E7ABBFAC1B37}" type="slidenum">
              <a:rPr lang="nl-BE" smtClean="0"/>
              <a:pPr/>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D46C2D86-581F-4516-A075-3A2EBCFDCBF6}" type="datetimeFigureOut">
              <a:rPr lang="nl-BE" smtClean="0"/>
              <a:pPr/>
              <a:t>9/09/2011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8E5E6CC1-82F1-46DC-927E-E7ABBFAC1B37}" type="slidenum">
              <a:rPr lang="nl-BE" smtClean="0"/>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D46C2D86-581F-4516-A075-3A2EBCFDCBF6}" type="datetimeFigureOut">
              <a:rPr lang="nl-BE" smtClean="0"/>
              <a:pPr/>
              <a:t>9/09/2011</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8E5E6CC1-82F1-46DC-927E-E7ABBFAC1B37}" type="slidenum">
              <a:rPr lang="nl-BE" smtClean="0"/>
              <a:pPr/>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D46C2D86-581F-4516-A075-3A2EBCFDCBF6}" type="datetimeFigureOut">
              <a:rPr lang="nl-BE" smtClean="0"/>
              <a:pPr/>
              <a:t>9/09/2011</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8E5E6CC1-82F1-46DC-927E-E7ABBFAC1B37}" type="slidenum">
              <a:rPr lang="nl-BE" smtClean="0"/>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46C2D86-581F-4516-A075-3A2EBCFDCBF6}" type="datetimeFigureOut">
              <a:rPr lang="nl-BE" smtClean="0"/>
              <a:pPr/>
              <a:t>9/09/2011</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8E5E6CC1-82F1-46DC-927E-E7ABBFAC1B37}"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46C2D86-581F-4516-A075-3A2EBCFDCBF6}" type="datetimeFigureOut">
              <a:rPr lang="nl-BE" smtClean="0"/>
              <a:pPr/>
              <a:t>9/09/2011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8E5E6CC1-82F1-46DC-927E-E7ABBFAC1B37}" type="slidenum">
              <a:rPr lang="nl-BE" smtClean="0"/>
              <a:pPr/>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46C2D86-581F-4516-A075-3A2EBCFDCBF6}" type="datetimeFigureOut">
              <a:rPr lang="nl-BE" smtClean="0"/>
              <a:pPr/>
              <a:t>9/09/2011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8E5E6CC1-82F1-46DC-927E-E7ABBFAC1B37}" type="slidenum">
              <a:rPr lang="nl-BE" smtClean="0"/>
              <a:pPr/>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C2D86-581F-4516-A075-3A2EBCFDCBF6}" type="datetimeFigureOut">
              <a:rPr lang="nl-BE" smtClean="0"/>
              <a:pPr/>
              <a:t>9/09/2011</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E6CC1-82F1-46DC-927E-E7ABBFAC1B37}" type="slidenum">
              <a:rPr lang="nl-BE" smtClean="0"/>
              <a:pPr/>
              <a:t>‹nr.›</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gif"/><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www.ad-informatica.com/davideandreani/collezione/serie2serie/sa_language.jpg"/>
          <p:cNvPicPr>
            <a:picLocks noChangeAspect="1" noChangeArrowheads="1"/>
          </p:cNvPicPr>
          <p:nvPr/>
        </p:nvPicPr>
        <p:blipFill>
          <a:blip r:embed="rId2" cstate="print"/>
          <a:srcRect/>
          <a:stretch>
            <a:fillRect/>
          </a:stretch>
        </p:blipFill>
        <p:spPr bwMode="auto">
          <a:xfrm rot="5400000">
            <a:off x="1131099" y="-1131099"/>
            <a:ext cx="7072338" cy="9334536"/>
          </a:xfrm>
          <a:prstGeom prst="rect">
            <a:avLst/>
          </a:prstGeom>
          <a:noFill/>
        </p:spPr>
      </p:pic>
      <p:sp>
        <p:nvSpPr>
          <p:cNvPr id="2" name="Titel 1"/>
          <p:cNvSpPr>
            <a:spLocks noGrp="1"/>
          </p:cNvSpPr>
          <p:nvPr>
            <p:ph type="ctrTitle"/>
          </p:nvPr>
        </p:nvSpPr>
        <p:spPr>
          <a:xfrm>
            <a:off x="785786" y="3071810"/>
            <a:ext cx="7772400" cy="827083"/>
          </a:xfrm>
          <a:solidFill>
            <a:schemeClr val="bg1">
              <a:lumMod val="95000"/>
              <a:alpha val="66000"/>
            </a:schemeClr>
          </a:solidFill>
        </p:spPr>
        <p:txBody>
          <a:bodyPr>
            <a:noAutofit/>
          </a:bodyPr>
          <a:lstStyle/>
          <a:p>
            <a:r>
              <a:rPr lang="nl-BE" sz="5400" b="1" dirty="0" smtClean="0">
                <a:latin typeface="Arial" pitchFamily="34" charset="0"/>
                <a:cs typeface="Arial" pitchFamily="34" charset="0"/>
              </a:rPr>
              <a:t>Globalisering</a:t>
            </a:r>
            <a:endParaRPr lang="nl-BE" sz="5400" b="1"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71472" y="357166"/>
            <a:ext cx="2690160" cy="584775"/>
          </a:xfrm>
          <a:prstGeom prst="rect">
            <a:avLst/>
          </a:prstGeom>
          <a:noFill/>
        </p:spPr>
        <p:txBody>
          <a:bodyPr wrap="none" rtlCol="0">
            <a:spAutoFit/>
          </a:bodyPr>
          <a:lstStyle/>
          <a:p>
            <a:r>
              <a:rPr lang="nl-BE" sz="3200" dirty="0" smtClean="0">
                <a:latin typeface="Arial" pitchFamily="34" charset="0"/>
                <a:cs typeface="Arial" pitchFamily="34" charset="0"/>
              </a:rPr>
              <a:t>Multinationals</a:t>
            </a:r>
            <a:endParaRPr lang="nl-BE" sz="3200" dirty="0">
              <a:latin typeface="Arial" pitchFamily="34" charset="0"/>
              <a:cs typeface="Arial" pitchFamily="34" charset="0"/>
            </a:endParaRPr>
          </a:p>
        </p:txBody>
      </p:sp>
      <p:sp>
        <p:nvSpPr>
          <p:cNvPr id="3" name="Tekstvak 2"/>
          <p:cNvSpPr txBox="1"/>
          <p:nvPr/>
        </p:nvSpPr>
        <p:spPr>
          <a:xfrm>
            <a:off x="642910" y="1142984"/>
            <a:ext cx="5856090" cy="523220"/>
          </a:xfrm>
          <a:prstGeom prst="rect">
            <a:avLst/>
          </a:prstGeom>
          <a:noFill/>
        </p:spPr>
        <p:txBody>
          <a:bodyPr wrap="none" rtlCol="0">
            <a:spAutoFit/>
          </a:bodyPr>
          <a:lstStyle/>
          <a:p>
            <a:r>
              <a:rPr lang="nl-BE" sz="2800" dirty="0" smtClean="0">
                <a:latin typeface="Arial" pitchFamily="34" charset="0"/>
                <a:cs typeface="Arial" pitchFamily="34" charset="0"/>
              </a:rPr>
              <a:t>MNO = Multinationale onderneming</a:t>
            </a:r>
            <a:endParaRPr lang="nl-BE" sz="2800" dirty="0">
              <a:latin typeface="Arial" pitchFamily="34" charset="0"/>
              <a:cs typeface="Arial" pitchFamily="34" charset="0"/>
            </a:endParaRPr>
          </a:p>
        </p:txBody>
      </p:sp>
      <p:sp>
        <p:nvSpPr>
          <p:cNvPr id="4" name="Tekstvak 3"/>
          <p:cNvSpPr txBox="1"/>
          <p:nvPr/>
        </p:nvSpPr>
        <p:spPr>
          <a:xfrm>
            <a:off x="500034" y="5072074"/>
            <a:ext cx="8001056" cy="1569660"/>
          </a:xfrm>
          <a:prstGeom prst="rect">
            <a:avLst/>
          </a:prstGeom>
          <a:noFill/>
        </p:spPr>
        <p:txBody>
          <a:bodyPr wrap="square" rtlCol="0">
            <a:spAutoFit/>
          </a:bodyPr>
          <a:lstStyle/>
          <a:p>
            <a:r>
              <a:rPr lang="nl-NL" sz="2400" dirty="0">
                <a:latin typeface="Arial" pitchFamily="34" charset="0"/>
                <a:cs typeface="Arial" pitchFamily="34" charset="0"/>
              </a:rPr>
              <a:t>Bijna alle grote bedrijven in de wereld hebben tegenwoordig een multinationaal karakter. De meeste moederbedrijven zitten in de rijke landen : VS, EU en Japan</a:t>
            </a:r>
            <a:r>
              <a:rPr lang="nl-NL" sz="2400" dirty="0" smtClean="0">
                <a:latin typeface="Arial" pitchFamily="34" charset="0"/>
                <a:cs typeface="Arial" pitchFamily="34" charset="0"/>
              </a:rPr>
              <a:t>.</a:t>
            </a:r>
            <a:endParaRPr lang="nl-BE" sz="2400" dirty="0">
              <a:latin typeface="Arial" pitchFamily="34" charset="0"/>
              <a:cs typeface="Arial" pitchFamily="34" charset="0"/>
            </a:endParaRPr>
          </a:p>
        </p:txBody>
      </p:sp>
      <p:pic>
        <p:nvPicPr>
          <p:cNvPr id="20482" name="Picture 2" descr="http://www.thetechherald.com/media/images/201111/MSNew2_8_1.jpg"/>
          <p:cNvPicPr>
            <a:picLocks noChangeAspect="1" noChangeArrowheads="1"/>
          </p:cNvPicPr>
          <p:nvPr/>
        </p:nvPicPr>
        <p:blipFill>
          <a:blip r:embed="rId2" cstate="print"/>
          <a:srcRect/>
          <a:stretch>
            <a:fillRect/>
          </a:stretch>
        </p:blipFill>
        <p:spPr bwMode="auto">
          <a:xfrm>
            <a:off x="6929454" y="714356"/>
            <a:ext cx="1928826" cy="1285884"/>
          </a:xfrm>
          <a:prstGeom prst="rect">
            <a:avLst/>
          </a:prstGeom>
          <a:noFill/>
        </p:spPr>
      </p:pic>
      <p:pic>
        <p:nvPicPr>
          <p:cNvPr id="20484" name="Picture 4" descr="http://www.antwerpsegilde.be/De%20Antwerpse%20Koerier/gm-logo.jpg"/>
          <p:cNvPicPr>
            <a:picLocks noChangeAspect="1" noChangeArrowheads="1"/>
          </p:cNvPicPr>
          <p:nvPr/>
        </p:nvPicPr>
        <p:blipFill>
          <a:blip r:embed="rId3" cstate="print"/>
          <a:srcRect/>
          <a:stretch>
            <a:fillRect/>
          </a:stretch>
        </p:blipFill>
        <p:spPr bwMode="auto">
          <a:xfrm>
            <a:off x="5357818" y="3286124"/>
            <a:ext cx="1285884" cy="1285884"/>
          </a:xfrm>
          <a:prstGeom prst="rect">
            <a:avLst/>
          </a:prstGeom>
          <a:noFill/>
        </p:spPr>
      </p:pic>
      <p:pic>
        <p:nvPicPr>
          <p:cNvPr id="20486" name="Picture 6" descr="http://mynokiablog.com/wp-content/uploads/2011/07/Vodafone-Logo.jpg"/>
          <p:cNvPicPr>
            <a:picLocks noChangeAspect="1" noChangeArrowheads="1"/>
          </p:cNvPicPr>
          <p:nvPr/>
        </p:nvPicPr>
        <p:blipFill>
          <a:blip r:embed="rId4" cstate="print"/>
          <a:srcRect/>
          <a:stretch>
            <a:fillRect/>
          </a:stretch>
        </p:blipFill>
        <p:spPr bwMode="auto">
          <a:xfrm>
            <a:off x="857224" y="3286124"/>
            <a:ext cx="1582626" cy="1143008"/>
          </a:xfrm>
          <a:prstGeom prst="rect">
            <a:avLst/>
          </a:prstGeom>
          <a:noFill/>
        </p:spPr>
      </p:pic>
      <p:pic>
        <p:nvPicPr>
          <p:cNvPr id="20488" name="Picture 8" descr="http://www.animaatjes.nl/plaatjes/n/nike/animaatjes-nike-03893.jpg"/>
          <p:cNvPicPr>
            <a:picLocks noChangeAspect="1" noChangeArrowheads="1"/>
          </p:cNvPicPr>
          <p:nvPr/>
        </p:nvPicPr>
        <p:blipFill>
          <a:blip r:embed="rId5" cstate="print"/>
          <a:srcRect/>
          <a:stretch>
            <a:fillRect/>
          </a:stretch>
        </p:blipFill>
        <p:spPr bwMode="auto">
          <a:xfrm>
            <a:off x="2786050" y="3571876"/>
            <a:ext cx="1962741" cy="1143008"/>
          </a:xfrm>
          <a:prstGeom prst="rect">
            <a:avLst/>
          </a:prstGeom>
          <a:noFill/>
        </p:spPr>
      </p:pic>
      <p:pic>
        <p:nvPicPr>
          <p:cNvPr id="20490" name="Picture 10" descr="http://www.thedividendpig.com/wp-content/uploads/2011/05/exxon-mobil_Logo.jpg"/>
          <p:cNvPicPr>
            <a:picLocks noChangeAspect="1" noChangeArrowheads="1"/>
          </p:cNvPicPr>
          <p:nvPr/>
        </p:nvPicPr>
        <p:blipFill>
          <a:blip r:embed="rId6" cstate="print"/>
          <a:srcRect b="47002"/>
          <a:stretch>
            <a:fillRect/>
          </a:stretch>
        </p:blipFill>
        <p:spPr bwMode="auto">
          <a:xfrm>
            <a:off x="7429520" y="3000372"/>
            <a:ext cx="1600184" cy="642942"/>
          </a:xfrm>
          <a:prstGeom prst="rect">
            <a:avLst/>
          </a:prstGeom>
          <a:noFill/>
        </p:spPr>
      </p:pic>
      <p:pic>
        <p:nvPicPr>
          <p:cNvPr id="20492" name="Picture 12" descr="http://images2.makefive.com/images/technology/goods/favorite-camera-brands/sony-7.gif"/>
          <p:cNvPicPr>
            <a:picLocks noChangeAspect="1" noChangeArrowheads="1"/>
          </p:cNvPicPr>
          <p:nvPr/>
        </p:nvPicPr>
        <p:blipFill>
          <a:blip r:embed="rId7" cstate="print"/>
          <a:srcRect t="40000" b="30000"/>
          <a:stretch>
            <a:fillRect/>
          </a:stretch>
        </p:blipFill>
        <p:spPr bwMode="auto">
          <a:xfrm>
            <a:off x="7072330" y="4572008"/>
            <a:ext cx="1905011" cy="571504"/>
          </a:xfrm>
          <a:prstGeom prst="rect">
            <a:avLst/>
          </a:prstGeom>
          <a:noFill/>
        </p:spPr>
      </p:pic>
      <p:sp>
        <p:nvSpPr>
          <p:cNvPr id="11" name="Tekstvak 10"/>
          <p:cNvSpPr txBox="1"/>
          <p:nvPr/>
        </p:nvSpPr>
        <p:spPr>
          <a:xfrm>
            <a:off x="1428728" y="2143116"/>
            <a:ext cx="5786478" cy="830997"/>
          </a:xfrm>
          <a:prstGeom prst="rect">
            <a:avLst/>
          </a:prstGeom>
          <a:noFill/>
        </p:spPr>
        <p:txBody>
          <a:bodyPr wrap="square" rtlCol="0">
            <a:spAutoFit/>
          </a:bodyPr>
          <a:lstStyle/>
          <a:p>
            <a:r>
              <a:rPr lang="nl-BE" sz="2400" dirty="0" smtClean="0">
                <a:latin typeface="Arial" pitchFamily="34" charset="0"/>
                <a:cs typeface="Arial" pitchFamily="34" charset="0"/>
              </a:rPr>
              <a:t>Dit is een bedrijf met één of meerdere dochterondernemingen in het buitenland. </a:t>
            </a:r>
            <a:endParaRPr lang="nl-BE" sz="2400" dirty="0">
              <a:latin typeface="Arial" pitchFamily="34" charset="0"/>
              <a:cs typeface="Arial" pitchFamily="34" charset="0"/>
            </a:endParaRPr>
          </a:p>
        </p:txBody>
      </p:sp>
      <p:sp>
        <p:nvSpPr>
          <p:cNvPr id="13" name="Gebogen PIJL-OMHOOG 12"/>
          <p:cNvSpPr/>
          <p:nvPr/>
        </p:nvSpPr>
        <p:spPr>
          <a:xfrm rot="5400000">
            <a:off x="750067" y="2178835"/>
            <a:ext cx="785818" cy="28575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14282" y="285728"/>
            <a:ext cx="6724918" cy="523220"/>
          </a:xfrm>
          <a:prstGeom prst="rect">
            <a:avLst/>
          </a:prstGeom>
          <a:noFill/>
        </p:spPr>
        <p:txBody>
          <a:bodyPr wrap="none" rtlCol="0">
            <a:spAutoFit/>
          </a:bodyPr>
          <a:lstStyle/>
          <a:p>
            <a:r>
              <a:rPr lang="nl-BE" sz="2800" dirty="0" smtClean="0">
                <a:latin typeface="Arial" pitchFamily="34" charset="0"/>
                <a:cs typeface="Arial" pitchFamily="34" charset="0"/>
              </a:rPr>
              <a:t>Niet elk land is even sterk </a:t>
            </a:r>
            <a:r>
              <a:rPr lang="nl-BE" sz="2800" dirty="0" err="1" smtClean="0">
                <a:latin typeface="Arial" pitchFamily="34" charset="0"/>
                <a:cs typeface="Arial" pitchFamily="34" charset="0"/>
              </a:rPr>
              <a:t>geglobaliseerd</a:t>
            </a:r>
            <a:endParaRPr lang="nl-BE" sz="2800" dirty="0">
              <a:latin typeface="Arial" pitchFamily="34" charset="0"/>
              <a:cs typeface="Arial" pitchFamily="34" charset="0"/>
            </a:endParaRPr>
          </a:p>
        </p:txBody>
      </p:sp>
      <p:sp>
        <p:nvSpPr>
          <p:cNvPr id="3" name="Tekstvak 2"/>
          <p:cNvSpPr txBox="1"/>
          <p:nvPr/>
        </p:nvSpPr>
        <p:spPr>
          <a:xfrm>
            <a:off x="500034" y="1857364"/>
            <a:ext cx="8143932" cy="4893647"/>
          </a:xfrm>
          <a:prstGeom prst="rect">
            <a:avLst/>
          </a:prstGeom>
          <a:noFill/>
        </p:spPr>
        <p:txBody>
          <a:bodyPr wrap="square" rtlCol="0">
            <a:spAutoFit/>
          </a:bodyPr>
          <a:lstStyle/>
          <a:p>
            <a:pPr>
              <a:buFont typeface="Arial" charset="0"/>
              <a:buChar char="•"/>
            </a:pPr>
            <a:r>
              <a:rPr lang="nl-BE" sz="2400" u="sng" dirty="0" smtClean="0">
                <a:latin typeface="Arial" pitchFamily="34" charset="0"/>
                <a:cs typeface="Arial" pitchFamily="34" charset="0"/>
              </a:rPr>
              <a:t>Sterk </a:t>
            </a:r>
            <a:r>
              <a:rPr lang="nl-BE" sz="2400" u="sng" dirty="0" err="1" smtClean="0">
                <a:latin typeface="Arial" pitchFamily="34" charset="0"/>
                <a:cs typeface="Arial" pitchFamily="34" charset="0"/>
              </a:rPr>
              <a:t>geglobaliseerde</a:t>
            </a:r>
            <a:r>
              <a:rPr lang="nl-BE" sz="2400" u="sng" dirty="0" smtClean="0">
                <a:latin typeface="Arial" pitchFamily="34" charset="0"/>
                <a:cs typeface="Arial" pitchFamily="34" charset="0"/>
              </a:rPr>
              <a:t> industrielanden </a:t>
            </a:r>
            <a:r>
              <a:rPr lang="nl-BE" sz="2400" dirty="0" smtClean="0">
                <a:latin typeface="Arial" pitchFamily="34" charset="0"/>
                <a:cs typeface="Arial" pitchFamily="34" charset="0"/>
              </a:rPr>
              <a:t>: VS, EU</a:t>
            </a:r>
          </a:p>
          <a:p>
            <a:r>
              <a:rPr lang="nl-BE" sz="2400" dirty="0">
                <a:latin typeface="Arial" pitchFamily="34" charset="0"/>
                <a:cs typeface="Arial" pitchFamily="34" charset="0"/>
              </a:rPr>
              <a:t> </a:t>
            </a:r>
            <a:r>
              <a:rPr lang="nl-BE" sz="2400" dirty="0" smtClean="0">
                <a:latin typeface="Arial" pitchFamily="34" charset="0"/>
                <a:cs typeface="Arial" pitchFamily="34" charset="0"/>
              </a:rPr>
              <a:t> en Japan</a:t>
            </a:r>
          </a:p>
          <a:p>
            <a:endParaRPr lang="nl-BE" sz="2400" dirty="0" smtClean="0">
              <a:latin typeface="Arial" pitchFamily="34" charset="0"/>
              <a:cs typeface="Arial" pitchFamily="34" charset="0"/>
            </a:endParaRPr>
          </a:p>
          <a:p>
            <a:pPr>
              <a:buFont typeface="Arial" charset="0"/>
              <a:buChar char="•"/>
            </a:pPr>
            <a:r>
              <a:rPr lang="nl-BE" sz="2400" u="sng" dirty="0" err="1" smtClean="0">
                <a:latin typeface="Arial" pitchFamily="34" charset="0"/>
                <a:cs typeface="Arial" pitchFamily="34" charset="0"/>
              </a:rPr>
              <a:t>Nieuw-globalisten</a:t>
            </a:r>
            <a:r>
              <a:rPr lang="nl-BE" sz="2400" dirty="0" smtClean="0">
                <a:latin typeface="Arial" pitchFamily="34" charset="0"/>
                <a:cs typeface="Arial" pitchFamily="34" charset="0"/>
              </a:rPr>
              <a:t> : opkomende industrie en globalisering</a:t>
            </a:r>
          </a:p>
          <a:p>
            <a:pPr lvl="1"/>
            <a:r>
              <a:rPr lang="nl-BE" sz="2400" dirty="0" smtClean="0">
                <a:latin typeface="Arial" pitchFamily="34" charset="0"/>
                <a:cs typeface="Arial" pitchFamily="34" charset="0"/>
              </a:rPr>
              <a:t>* Vanaf de jaren 80 : NIC landen Taiwan, Hong </a:t>
            </a:r>
            <a:r>
              <a:rPr lang="nl-BE" sz="2400" dirty="0" err="1" smtClean="0">
                <a:latin typeface="Arial" pitchFamily="34" charset="0"/>
                <a:cs typeface="Arial" pitchFamily="34" charset="0"/>
              </a:rPr>
              <a:t>Kong</a:t>
            </a:r>
            <a:r>
              <a:rPr lang="nl-BE" sz="2400" dirty="0" smtClean="0">
                <a:latin typeface="Arial" pitchFamily="34" charset="0"/>
                <a:cs typeface="Arial" pitchFamily="34" charset="0"/>
              </a:rPr>
              <a:t>,</a:t>
            </a:r>
          </a:p>
          <a:p>
            <a:pPr lvl="1"/>
            <a:r>
              <a:rPr lang="nl-BE" sz="2400" dirty="0" smtClean="0">
                <a:latin typeface="Arial" pitchFamily="34" charset="0"/>
                <a:cs typeface="Arial" pitchFamily="34" charset="0"/>
              </a:rPr>
              <a:t>  Singapore, Zuid-Korea,…</a:t>
            </a:r>
          </a:p>
          <a:p>
            <a:pPr lvl="1"/>
            <a:r>
              <a:rPr lang="nl-BE" sz="2400" dirty="0" smtClean="0">
                <a:latin typeface="Arial" pitchFamily="34" charset="0"/>
                <a:cs typeface="Arial" pitchFamily="34" charset="0"/>
              </a:rPr>
              <a:t>* Recent : </a:t>
            </a:r>
            <a:r>
              <a:rPr lang="nl-NL" sz="2400" dirty="0">
                <a:latin typeface="Arial" pitchFamily="34" charset="0"/>
                <a:cs typeface="Arial" pitchFamily="34" charset="0"/>
              </a:rPr>
              <a:t>Vietnam, India, China, Thailand, </a:t>
            </a:r>
            <a:r>
              <a:rPr lang="nl-NL" sz="2400" dirty="0" smtClean="0">
                <a:latin typeface="Arial" pitchFamily="34" charset="0"/>
                <a:cs typeface="Arial" pitchFamily="34" charset="0"/>
              </a:rPr>
              <a:t> </a:t>
            </a:r>
          </a:p>
          <a:p>
            <a:pPr lvl="1"/>
            <a:r>
              <a:rPr lang="nl-NL" sz="2400" dirty="0" smtClean="0">
                <a:latin typeface="Arial" pitchFamily="34" charset="0"/>
                <a:cs typeface="Arial" pitchFamily="34" charset="0"/>
              </a:rPr>
              <a:t>  Indonesië</a:t>
            </a:r>
            <a:r>
              <a:rPr lang="nl-NL" sz="2400" dirty="0">
                <a:latin typeface="Arial" pitchFamily="34" charset="0"/>
                <a:cs typeface="Arial" pitchFamily="34" charset="0"/>
              </a:rPr>
              <a:t>,…</a:t>
            </a:r>
            <a:endParaRPr lang="nl-BE" sz="2400" dirty="0" smtClean="0">
              <a:latin typeface="Arial" pitchFamily="34" charset="0"/>
              <a:cs typeface="Arial" pitchFamily="34" charset="0"/>
            </a:endParaRPr>
          </a:p>
          <a:p>
            <a:pPr lvl="1"/>
            <a:endParaRPr lang="nl-BE" sz="2400" dirty="0">
              <a:latin typeface="Arial" pitchFamily="34" charset="0"/>
              <a:cs typeface="Arial" pitchFamily="34" charset="0"/>
            </a:endParaRPr>
          </a:p>
          <a:p>
            <a:pPr>
              <a:buFont typeface="Arial" charset="0"/>
              <a:buChar char="•"/>
            </a:pPr>
            <a:r>
              <a:rPr lang="nl-BE" sz="2400" u="sng" dirty="0" smtClean="0">
                <a:latin typeface="Arial" pitchFamily="34" charset="0"/>
                <a:cs typeface="Arial" pitchFamily="34" charset="0"/>
              </a:rPr>
              <a:t>Outsiders </a:t>
            </a:r>
            <a:r>
              <a:rPr lang="nl-BE" sz="2400" dirty="0" smtClean="0">
                <a:latin typeface="Arial" pitchFamily="34" charset="0"/>
                <a:cs typeface="Arial" pitchFamily="34" charset="0"/>
              </a:rPr>
              <a:t>: Landen die nauwelijks aan de wereldeconomie deelnemen en ook buiten de globalisering vallen (veel Afrikaanse landen)</a:t>
            </a:r>
          </a:p>
          <a:p>
            <a:endParaRPr lang="nl-BE" sz="2400" dirty="0">
              <a:latin typeface="Arial" pitchFamily="34" charset="0"/>
              <a:cs typeface="Arial" pitchFamily="34" charset="0"/>
            </a:endParaRPr>
          </a:p>
        </p:txBody>
      </p:sp>
      <p:sp>
        <p:nvSpPr>
          <p:cNvPr id="4" name="PIJL-RECHTS 3"/>
          <p:cNvSpPr/>
          <p:nvPr/>
        </p:nvSpPr>
        <p:spPr>
          <a:xfrm>
            <a:off x="571472" y="1000108"/>
            <a:ext cx="71438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ekstvak 4"/>
          <p:cNvSpPr txBox="1"/>
          <p:nvPr/>
        </p:nvSpPr>
        <p:spPr>
          <a:xfrm>
            <a:off x="1428728" y="928670"/>
            <a:ext cx="5955476" cy="461665"/>
          </a:xfrm>
          <a:prstGeom prst="rect">
            <a:avLst/>
          </a:prstGeom>
          <a:noFill/>
        </p:spPr>
        <p:txBody>
          <a:bodyPr wrap="none" rtlCol="0">
            <a:spAutoFit/>
          </a:bodyPr>
          <a:lstStyle/>
          <a:p>
            <a:r>
              <a:rPr lang="nl-BE" sz="2400" dirty="0" smtClean="0">
                <a:latin typeface="Arial" pitchFamily="34" charset="0"/>
                <a:cs typeface="Arial" pitchFamily="34" charset="0"/>
              </a:rPr>
              <a:t>Opdeling van de wereld in 3 categorieën : </a:t>
            </a:r>
            <a:endParaRPr lang="nl-BE"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00034" y="285728"/>
            <a:ext cx="6309741" cy="584775"/>
          </a:xfrm>
          <a:prstGeom prst="rect">
            <a:avLst/>
          </a:prstGeom>
          <a:noFill/>
        </p:spPr>
        <p:txBody>
          <a:bodyPr wrap="none" rtlCol="0">
            <a:spAutoFit/>
          </a:bodyPr>
          <a:lstStyle/>
          <a:p>
            <a:r>
              <a:rPr lang="nl-BE" sz="3200" dirty="0" smtClean="0">
                <a:latin typeface="Arial" pitchFamily="34" charset="0"/>
                <a:cs typeface="Arial" pitchFamily="34" charset="0"/>
              </a:rPr>
              <a:t>Gevolgen voor de industrielanden</a:t>
            </a:r>
            <a:endParaRPr lang="nl-BE" sz="3200" dirty="0">
              <a:latin typeface="Arial" pitchFamily="34" charset="0"/>
              <a:cs typeface="Arial" pitchFamily="34" charset="0"/>
            </a:endParaRPr>
          </a:p>
        </p:txBody>
      </p:sp>
      <p:sp>
        <p:nvSpPr>
          <p:cNvPr id="3" name="Tekstvak 2"/>
          <p:cNvSpPr txBox="1"/>
          <p:nvPr/>
        </p:nvSpPr>
        <p:spPr>
          <a:xfrm>
            <a:off x="571473" y="1357298"/>
            <a:ext cx="8358246" cy="4401205"/>
          </a:xfrm>
          <a:prstGeom prst="rect">
            <a:avLst/>
          </a:prstGeom>
          <a:noFill/>
        </p:spPr>
        <p:txBody>
          <a:bodyPr wrap="square" rtlCol="0">
            <a:spAutoFit/>
          </a:bodyPr>
          <a:lstStyle/>
          <a:p>
            <a:pPr marL="342900" indent="-342900">
              <a:buAutoNum type="arabicPeriod"/>
            </a:pPr>
            <a:r>
              <a:rPr lang="nl-BE" sz="2800" dirty="0" smtClean="0">
                <a:latin typeface="Arial" pitchFamily="34" charset="0"/>
                <a:cs typeface="Arial" pitchFamily="34" charset="0"/>
              </a:rPr>
              <a:t>Dalende tewerkstelling in het thuisland door de </a:t>
            </a:r>
            <a:r>
              <a:rPr lang="nl-BE" sz="2800" dirty="0" err="1" smtClean="0">
                <a:latin typeface="Arial" pitchFamily="34" charset="0"/>
                <a:cs typeface="Arial" pitchFamily="34" charset="0"/>
              </a:rPr>
              <a:t>delokalisatie</a:t>
            </a:r>
            <a:r>
              <a:rPr lang="nl-BE" sz="2800" dirty="0" smtClean="0">
                <a:latin typeface="Arial" pitchFamily="34" charset="0"/>
                <a:cs typeface="Arial" pitchFamily="34" charset="0"/>
              </a:rPr>
              <a:t> van fabrieken naar </a:t>
            </a:r>
            <a:r>
              <a:rPr lang="nl-BE" sz="2800" dirty="0" err="1" smtClean="0">
                <a:latin typeface="Arial" pitchFamily="34" charset="0"/>
                <a:cs typeface="Arial" pitchFamily="34" charset="0"/>
              </a:rPr>
              <a:t>lageloonlanden</a:t>
            </a:r>
            <a:endParaRPr lang="nl-BE" sz="2800" dirty="0" smtClean="0">
              <a:latin typeface="Arial" pitchFamily="34" charset="0"/>
              <a:cs typeface="Arial" pitchFamily="34" charset="0"/>
            </a:endParaRPr>
          </a:p>
          <a:p>
            <a:pPr marL="342900" indent="-342900">
              <a:buAutoNum type="arabicPeriod"/>
            </a:pPr>
            <a:endParaRPr lang="nl-BE" sz="2800" dirty="0" smtClean="0">
              <a:latin typeface="Arial" pitchFamily="34" charset="0"/>
              <a:cs typeface="Arial" pitchFamily="34" charset="0"/>
            </a:endParaRPr>
          </a:p>
          <a:p>
            <a:pPr marL="342900" indent="-342900">
              <a:buAutoNum type="arabicPeriod"/>
            </a:pPr>
            <a:r>
              <a:rPr lang="nl-BE" sz="2800" dirty="0" smtClean="0">
                <a:latin typeface="Arial" pitchFamily="34" charset="0"/>
                <a:cs typeface="Arial" pitchFamily="34" charset="0"/>
              </a:rPr>
              <a:t>Groei van transport en toename van transportkosten</a:t>
            </a:r>
          </a:p>
          <a:p>
            <a:pPr marL="342900" indent="-342900">
              <a:buAutoNum type="arabicPeriod"/>
            </a:pPr>
            <a:endParaRPr lang="nl-BE" sz="2800" dirty="0" smtClean="0">
              <a:latin typeface="Arial" pitchFamily="34" charset="0"/>
              <a:cs typeface="Arial" pitchFamily="34" charset="0"/>
            </a:endParaRPr>
          </a:p>
          <a:p>
            <a:pPr marL="342900" indent="-342900">
              <a:buAutoNum type="arabicPeriod"/>
            </a:pPr>
            <a:r>
              <a:rPr lang="nl-BE" sz="2800" dirty="0" smtClean="0">
                <a:latin typeface="Arial" pitchFamily="34" charset="0"/>
                <a:cs typeface="Arial" pitchFamily="34" charset="0"/>
              </a:rPr>
              <a:t>Goedkopere producten in de winkel voor de consument</a:t>
            </a:r>
          </a:p>
          <a:p>
            <a:pPr marL="342900" indent="-342900">
              <a:buAutoNum type="arabicPeriod"/>
            </a:pPr>
            <a:endParaRPr lang="nl-BE" sz="2800" dirty="0" smtClean="0">
              <a:latin typeface="Arial" pitchFamily="34" charset="0"/>
              <a:cs typeface="Arial" pitchFamily="34" charset="0"/>
            </a:endParaRPr>
          </a:p>
          <a:p>
            <a:pPr marL="342900" indent="-342900">
              <a:buAutoNum type="arabicPeriod"/>
            </a:pPr>
            <a:r>
              <a:rPr lang="nl-BE" sz="2800" dirty="0" smtClean="0">
                <a:latin typeface="Arial" pitchFamily="34" charset="0"/>
                <a:cs typeface="Arial" pitchFamily="34" charset="0"/>
              </a:rPr>
              <a:t>Dalende invloed van de overheid</a:t>
            </a:r>
            <a:endParaRPr lang="nl-BE" sz="28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57158" y="285728"/>
            <a:ext cx="6697667" cy="584775"/>
          </a:xfrm>
          <a:prstGeom prst="rect">
            <a:avLst/>
          </a:prstGeom>
          <a:noFill/>
        </p:spPr>
        <p:txBody>
          <a:bodyPr wrap="none" rtlCol="0">
            <a:spAutoFit/>
          </a:bodyPr>
          <a:lstStyle/>
          <a:p>
            <a:r>
              <a:rPr lang="nl-BE" sz="3200" dirty="0" smtClean="0">
                <a:latin typeface="Arial" pitchFamily="34" charset="0"/>
                <a:cs typeface="Arial" pitchFamily="34" charset="0"/>
              </a:rPr>
              <a:t>Gevolgen voor de </a:t>
            </a:r>
            <a:r>
              <a:rPr lang="nl-BE" sz="3200" dirty="0" err="1" smtClean="0">
                <a:latin typeface="Arial" pitchFamily="34" charset="0"/>
                <a:cs typeface="Arial" pitchFamily="34" charset="0"/>
              </a:rPr>
              <a:t>nieuw-globalisten</a:t>
            </a:r>
            <a:endParaRPr lang="nl-BE" sz="3200" dirty="0">
              <a:latin typeface="Arial" pitchFamily="34" charset="0"/>
              <a:cs typeface="Arial" pitchFamily="34" charset="0"/>
            </a:endParaRPr>
          </a:p>
        </p:txBody>
      </p:sp>
      <p:sp>
        <p:nvSpPr>
          <p:cNvPr id="3" name="Tekstvak 2"/>
          <p:cNvSpPr txBox="1"/>
          <p:nvPr/>
        </p:nvSpPr>
        <p:spPr>
          <a:xfrm>
            <a:off x="500034" y="1357298"/>
            <a:ext cx="7929618" cy="4832092"/>
          </a:xfrm>
          <a:prstGeom prst="rect">
            <a:avLst/>
          </a:prstGeom>
          <a:noFill/>
        </p:spPr>
        <p:txBody>
          <a:bodyPr wrap="square" rtlCol="0">
            <a:spAutoFit/>
          </a:bodyPr>
          <a:lstStyle/>
          <a:p>
            <a:pPr marL="342900" indent="-342900">
              <a:buAutoNum type="arabicPeriod"/>
            </a:pPr>
            <a:r>
              <a:rPr lang="nl-BE" sz="2800" dirty="0" smtClean="0">
                <a:latin typeface="Arial" pitchFamily="34" charset="0"/>
                <a:cs typeface="Arial" pitchFamily="34" charset="0"/>
              </a:rPr>
              <a:t>Stijgende tewerkstelling door vestiging van nieuwe bedrijven</a:t>
            </a:r>
          </a:p>
          <a:p>
            <a:pPr marL="342900" indent="-342900">
              <a:buAutoNum type="arabicPeriod"/>
            </a:pPr>
            <a:endParaRPr lang="nl-BE" sz="2800" dirty="0" smtClean="0">
              <a:latin typeface="Arial" pitchFamily="34" charset="0"/>
              <a:cs typeface="Arial" pitchFamily="34" charset="0"/>
            </a:endParaRPr>
          </a:p>
          <a:p>
            <a:pPr marL="342900" indent="-342900">
              <a:buAutoNum type="arabicPeriod"/>
            </a:pPr>
            <a:r>
              <a:rPr lang="nl-BE" sz="2800" dirty="0" smtClean="0">
                <a:latin typeface="Arial" pitchFamily="34" charset="0"/>
                <a:cs typeface="Arial" pitchFamily="34" charset="0"/>
              </a:rPr>
              <a:t>Welvaartsgroei : extra geld voor onderwijs en gezondheidszorg</a:t>
            </a:r>
          </a:p>
          <a:p>
            <a:pPr marL="342900" indent="-342900">
              <a:buAutoNum type="arabicPeriod"/>
            </a:pPr>
            <a:endParaRPr lang="nl-BE" sz="2800" dirty="0" smtClean="0">
              <a:latin typeface="Arial" pitchFamily="34" charset="0"/>
              <a:cs typeface="Arial" pitchFamily="34" charset="0"/>
            </a:endParaRPr>
          </a:p>
          <a:p>
            <a:pPr marL="342900" indent="-342900">
              <a:buAutoNum type="arabicPeriod"/>
            </a:pPr>
            <a:r>
              <a:rPr lang="nl-BE" sz="2800" dirty="0" smtClean="0">
                <a:latin typeface="Arial" pitchFamily="34" charset="0"/>
                <a:cs typeface="Arial" pitchFamily="34" charset="0"/>
              </a:rPr>
              <a:t>Stijgende milieuvervuiling door komst van nieuwe bedrijven</a:t>
            </a:r>
          </a:p>
          <a:p>
            <a:pPr marL="342900" indent="-342900">
              <a:buAutoNum type="arabicPeriod"/>
            </a:pPr>
            <a:endParaRPr lang="nl-BE" sz="2800" dirty="0" smtClean="0">
              <a:latin typeface="Arial" pitchFamily="34" charset="0"/>
              <a:cs typeface="Arial" pitchFamily="34" charset="0"/>
            </a:endParaRPr>
          </a:p>
          <a:p>
            <a:pPr marL="342900" indent="-342900">
              <a:buAutoNum type="arabicPeriod"/>
            </a:pPr>
            <a:r>
              <a:rPr lang="nl-BE" sz="2800" dirty="0" smtClean="0">
                <a:latin typeface="Arial" pitchFamily="34" charset="0"/>
                <a:cs typeface="Arial" pitchFamily="34" charset="0"/>
              </a:rPr>
              <a:t>Homogenisering van de cultuur : alles wordt overal hetzelfde</a:t>
            </a:r>
            <a:endParaRPr lang="nl-BE" sz="2800"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28596" y="357166"/>
            <a:ext cx="5194051" cy="584775"/>
          </a:xfrm>
          <a:prstGeom prst="rect">
            <a:avLst/>
          </a:prstGeom>
          <a:noFill/>
        </p:spPr>
        <p:txBody>
          <a:bodyPr wrap="none" rtlCol="0">
            <a:spAutoFit/>
          </a:bodyPr>
          <a:lstStyle/>
          <a:p>
            <a:r>
              <a:rPr lang="nl-BE" sz="3200" dirty="0" smtClean="0">
                <a:latin typeface="Arial" pitchFamily="34" charset="0"/>
                <a:cs typeface="Arial" pitchFamily="34" charset="0"/>
              </a:rPr>
              <a:t>Gevolgen voor de outsiders</a:t>
            </a:r>
            <a:endParaRPr lang="nl-BE" sz="3200" dirty="0">
              <a:latin typeface="Arial" pitchFamily="34" charset="0"/>
              <a:cs typeface="Arial" pitchFamily="34" charset="0"/>
            </a:endParaRPr>
          </a:p>
        </p:txBody>
      </p:sp>
      <p:sp>
        <p:nvSpPr>
          <p:cNvPr id="3" name="Tekstvak 2"/>
          <p:cNvSpPr txBox="1"/>
          <p:nvPr/>
        </p:nvSpPr>
        <p:spPr>
          <a:xfrm>
            <a:off x="714348" y="1142984"/>
            <a:ext cx="7500989" cy="4154984"/>
          </a:xfrm>
          <a:prstGeom prst="rect">
            <a:avLst/>
          </a:prstGeom>
          <a:noFill/>
        </p:spPr>
        <p:txBody>
          <a:bodyPr wrap="square" rtlCol="0">
            <a:spAutoFit/>
          </a:bodyPr>
          <a:lstStyle/>
          <a:p>
            <a:r>
              <a:rPr lang="nl-NL" sz="2400" dirty="0">
                <a:latin typeface="Arial" pitchFamily="34" charset="0"/>
                <a:cs typeface="Arial" pitchFamily="34" charset="0"/>
              </a:rPr>
              <a:t>Deze landen </a:t>
            </a:r>
            <a:r>
              <a:rPr lang="nl-NL" sz="2400" b="1" dirty="0">
                <a:latin typeface="Arial" pitchFamily="34" charset="0"/>
                <a:cs typeface="Arial" pitchFamily="34" charset="0"/>
              </a:rPr>
              <a:t>geraken steeds verder achterop</a:t>
            </a:r>
            <a:r>
              <a:rPr lang="nl-NL" sz="2400" dirty="0">
                <a:latin typeface="Arial" pitchFamily="34" charset="0"/>
                <a:cs typeface="Arial" pitchFamily="34" charset="0"/>
              </a:rPr>
              <a:t> door hun pover economisch beleid. Het onderwijs en de infrastructuur zijn weinig uitgebouwd en er worden vaak heel wat handelsbeperkingen opgelegd. Investeringen blijven dan ook weg ondanks het voordeel van goedkope arbeidskrachten.</a:t>
            </a:r>
            <a:endParaRPr lang="nl-BE" sz="2400" dirty="0">
              <a:latin typeface="Arial" pitchFamily="34" charset="0"/>
              <a:cs typeface="Arial" pitchFamily="34" charset="0"/>
            </a:endParaRPr>
          </a:p>
          <a:p>
            <a:r>
              <a:rPr lang="nl-NL" sz="2400" dirty="0">
                <a:latin typeface="Arial" pitchFamily="34" charset="0"/>
                <a:cs typeface="Arial" pitchFamily="34" charset="0"/>
              </a:rPr>
              <a:t> </a:t>
            </a:r>
            <a:endParaRPr lang="nl-BE" sz="2400" dirty="0">
              <a:latin typeface="Arial" pitchFamily="34" charset="0"/>
              <a:cs typeface="Arial" pitchFamily="34" charset="0"/>
            </a:endParaRPr>
          </a:p>
          <a:p>
            <a:r>
              <a:rPr lang="nl-NL" sz="2400" dirty="0">
                <a:latin typeface="Arial" pitchFamily="34" charset="0"/>
                <a:cs typeface="Arial" pitchFamily="34" charset="0"/>
              </a:rPr>
              <a:t>Ook de slechte geografische ligging en bereikbaarheid kunnen een negatieve invloed hebben evenals de onstabiele politieke situatie met talrijke burgeroorlogen,…</a:t>
            </a:r>
            <a:endParaRPr lang="nl-BE" sz="2400"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71472" y="357166"/>
            <a:ext cx="2850460" cy="584775"/>
          </a:xfrm>
          <a:prstGeom prst="rect">
            <a:avLst/>
          </a:prstGeom>
          <a:noFill/>
        </p:spPr>
        <p:txBody>
          <a:bodyPr wrap="none" rtlCol="0">
            <a:spAutoFit/>
          </a:bodyPr>
          <a:lstStyle/>
          <a:p>
            <a:r>
              <a:rPr lang="nl-BE" sz="3200" dirty="0" err="1" smtClean="0">
                <a:latin typeface="Arial" pitchFamily="34" charset="0"/>
                <a:cs typeface="Arial" pitchFamily="34" charset="0"/>
              </a:rPr>
              <a:t>Antiglobalisten</a:t>
            </a:r>
            <a:endParaRPr lang="nl-BE" sz="3200" dirty="0">
              <a:latin typeface="Arial" pitchFamily="34" charset="0"/>
              <a:cs typeface="Arial" pitchFamily="34" charset="0"/>
            </a:endParaRPr>
          </a:p>
        </p:txBody>
      </p:sp>
      <p:pic>
        <p:nvPicPr>
          <p:cNvPr id="21506" name="Picture 2" descr="http://weblogs.vpro.nl/bureaubinnenland/files/2008/07/globalisten.thumbnail.jpg"/>
          <p:cNvPicPr>
            <a:picLocks noChangeAspect="1" noChangeArrowheads="1"/>
          </p:cNvPicPr>
          <p:nvPr/>
        </p:nvPicPr>
        <p:blipFill>
          <a:blip r:embed="rId2" cstate="print"/>
          <a:srcRect/>
          <a:stretch>
            <a:fillRect/>
          </a:stretch>
        </p:blipFill>
        <p:spPr bwMode="auto">
          <a:xfrm>
            <a:off x="7072330" y="1571612"/>
            <a:ext cx="1696653" cy="2286016"/>
          </a:xfrm>
          <a:prstGeom prst="rect">
            <a:avLst/>
          </a:prstGeom>
          <a:noFill/>
        </p:spPr>
      </p:pic>
      <p:pic>
        <p:nvPicPr>
          <p:cNvPr id="21510" name="Picture 6" descr="http://www.libertarian.nl/NL/antiglobalisten.jpg"/>
          <p:cNvPicPr>
            <a:picLocks noChangeAspect="1" noChangeArrowheads="1"/>
          </p:cNvPicPr>
          <p:nvPr/>
        </p:nvPicPr>
        <p:blipFill>
          <a:blip r:embed="rId3" cstate="print"/>
          <a:srcRect/>
          <a:stretch>
            <a:fillRect/>
          </a:stretch>
        </p:blipFill>
        <p:spPr bwMode="auto">
          <a:xfrm>
            <a:off x="5214942" y="4286256"/>
            <a:ext cx="3048000" cy="2095500"/>
          </a:xfrm>
          <a:prstGeom prst="rect">
            <a:avLst/>
          </a:prstGeom>
          <a:noFill/>
        </p:spPr>
      </p:pic>
      <p:pic>
        <p:nvPicPr>
          <p:cNvPr id="21512" name="Picture 8" descr="http://www.kennislink.nl/system/files/000/003/131/medium/2972610_9c933187a4_o_han_soete.jpg?1239792577"/>
          <p:cNvPicPr>
            <a:picLocks noChangeAspect="1" noChangeArrowheads="1"/>
          </p:cNvPicPr>
          <p:nvPr/>
        </p:nvPicPr>
        <p:blipFill>
          <a:blip r:embed="rId4" cstate="print"/>
          <a:srcRect/>
          <a:stretch>
            <a:fillRect/>
          </a:stretch>
        </p:blipFill>
        <p:spPr bwMode="auto">
          <a:xfrm>
            <a:off x="3857620" y="1142984"/>
            <a:ext cx="2643206" cy="2643206"/>
          </a:xfrm>
          <a:prstGeom prst="rect">
            <a:avLst/>
          </a:prstGeom>
          <a:noFill/>
        </p:spPr>
      </p:pic>
      <p:pic>
        <p:nvPicPr>
          <p:cNvPr id="21514" name="Picture 10" descr="http://www.indymedia.be/index.html%3Fq=files%252Fimagecache%252Fnode-page%252Fseattlewto.jpg"/>
          <p:cNvPicPr>
            <a:picLocks noChangeAspect="1" noChangeArrowheads="1"/>
          </p:cNvPicPr>
          <p:nvPr/>
        </p:nvPicPr>
        <p:blipFill>
          <a:blip r:embed="rId5" cstate="print"/>
          <a:srcRect/>
          <a:stretch>
            <a:fillRect/>
          </a:stretch>
        </p:blipFill>
        <p:spPr bwMode="auto">
          <a:xfrm>
            <a:off x="857224" y="4286256"/>
            <a:ext cx="3643338" cy="2215150"/>
          </a:xfrm>
          <a:prstGeom prst="rect">
            <a:avLst/>
          </a:prstGeom>
          <a:noFill/>
        </p:spPr>
      </p:pic>
      <p:pic>
        <p:nvPicPr>
          <p:cNvPr id="21516" name="Picture 12" descr="http://www.kennislink.nl/system/files/000/003/191/small/2953443_7c8e2c2018_o_genoa_3.jpg?1239793102"/>
          <p:cNvPicPr>
            <a:picLocks noChangeAspect="1" noChangeArrowheads="1"/>
          </p:cNvPicPr>
          <p:nvPr/>
        </p:nvPicPr>
        <p:blipFill>
          <a:blip r:embed="rId6" cstate="print"/>
          <a:srcRect/>
          <a:stretch>
            <a:fillRect/>
          </a:stretch>
        </p:blipFill>
        <p:spPr bwMode="auto">
          <a:xfrm>
            <a:off x="857224" y="1285860"/>
            <a:ext cx="2500330" cy="250033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42910" y="357166"/>
            <a:ext cx="6585457" cy="584775"/>
          </a:xfrm>
          <a:prstGeom prst="rect">
            <a:avLst/>
          </a:prstGeom>
          <a:noFill/>
        </p:spPr>
        <p:txBody>
          <a:bodyPr wrap="none" rtlCol="0">
            <a:spAutoFit/>
          </a:bodyPr>
          <a:lstStyle/>
          <a:p>
            <a:r>
              <a:rPr lang="nl-BE" sz="3200" dirty="0" smtClean="0">
                <a:latin typeface="Arial" pitchFamily="34" charset="0"/>
                <a:cs typeface="Arial" pitchFamily="34" charset="0"/>
              </a:rPr>
              <a:t>Globalisering in ons dagelijks leven</a:t>
            </a:r>
            <a:endParaRPr lang="nl-BE" sz="3200" dirty="0">
              <a:latin typeface="Arial" pitchFamily="34" charset="0"/>
              <a:cs typeface="Arial" pitchFamily="34" charset="0"/>
            </a:endParaRPr>
          </a:p>
        </p:txBody>
      </p:sp>
      <p:sp>
        <p:nvSpPr>
          <p:cNvPr id="3" name="Tekstvak 2"/>
          <p:cNvSpPr txBox="1"/>
          <p:nvPr/>
        </p:nvSpPr>
        <p:spPr>
          <a:xfrm>
            <a:off x="785786" y="1285860"/>
            <a:ext cx="4248086" cy="461665"/>
          </a:xfrm>
          <a:prstGeom prst="rect">
            <a:avLst/>
          </a:prstGeom>
          <a:noFill/>
        </p:spPr>
        <p:txBody>
          <a:bodyPr wrap="none" rtlCol="0">
            <a:spAutoFit/>
          </a:bodyPr>
          <a:lstStyle/>
          <a:p>
            <a:r>
              <a:rPr lang="nl-BE" sz="2400" u="sng" dirty="0" smtClean="0">
                <a:latin typeface="Arial" pitchFamily="34" charset="0"/>
                <a:cs typeface="Arial" pitchFamily="34" charset="0"/>
              </a:rPr>
              <a:t>Transnationaal consumeren </a:t>
            </a:r>
            <a:r>
              <a:rPr lang="nl-BE" sz="2400" dirty="0" smtClean="0">
                <a:latin typeface="Arial" pitchFamily="34" charset="0"/>
                <a:cs typeface="Arial" pitchFamily="34" charset="0"/>
              </a:rPr>
              <a:t>: </a:t>
            </a:r>
            <a:endParaRPr lang="nl-BE" sz="2400" dirty="0">
              <a:latin typeface="Arial" pitchFamily="34" charset="0"/>
              <a:cs typeface="Arial" pitchFamily="34" charset="0"/>
            </a:endParaRPr>
          </a:p>
        </p:txBody>
      </p:sp>
      <p:sp>
        <p:nvSpPr>
          <p:cNvPr id="4" name="Tekstvak 3"/>
          <p:cNvSpPr txBox="1"/>
          <p:nvPr/>
        </p:nvSpPr>
        <p:spPr>
          <a:xfrm>
            <a:off x="857224" y="3000372"/>
            <a:ext cx="1879041" cy="461665"/>
          </a:xfrm>
          <a:prstGeom prst="rect">
            <a:avLst/>
          </a:prstGeom>
          <a:noFill/>
        </p:spPr>
        <p:txBody>
          <a:bodyPr wrap="none" rtlCol="0">
            <a:spAutoFit/>
          </a:bodyPr>
          <a:lstStyle/>
          <a:p>
            <a:r>
              <a:rPr lang="nl-BE" sz="2400" u="sng" dirty="0" smtClean="0">
                <a:latin typeface="Arial" pitchFamily="34" charset="0"/>
                <a:cs typeface="Arial" pitchFamily="34" charset="0"/>
              </a:rPr>
              <a:t>Online zijn : </a:t>
            </a:r>
            <a:endParaRPr lang="nl-BE" sz="2400" u="sng" dirty="0">
              <a:latin typeface="Arial" pitchFamily="34" charset="0"/>
              <a:cs typeface="Arial" pitchFamily="34" charset="0"/>
            </a:endParaRPr>
          </a:p>
        </p:txBody>
      </p:sp>
      <p:sp>
        <p:nvSpPr>
          <p:cNvPr id="5" name="Tekstvak 4"/>
          <p:cNvSpPr txBox="1"/>
          <p:nvPr/>
        </p:nvSpPr>
        <p:spPr>
          <a:xfrm>
            <a:off x="857224" y="4643446"/>
            <a:ext cx="1399742" cy="461665"/>
          </a:xfrm>
          <a:prstGeom prst="rect">
            <a:avLst/>
          </a:prstGeom>
          <a:noFill/>
        </p:spPr>
        <p:txBody>
          <a:bodyPr wrap="none" rtlCol="0">
            <a:spAutoFit/>
          </a:bodyPr>
          <a:lstStyle/>
          <a:p>
            <a:r>
              <a:rPr lang="nl-BE" sz="2400" u="sng" dirty="0" smtClean="0">
                <a:latin typeface="Arial" pitchFamily="34" charset="0"/>
                <a:cs typeface="Arial" pitchFamily="34" charset="0"/>
              </a:rPr>
              <a:t>Reizen :</a:t>
            </a:r>
            <a:r>
              <a:rPr lang="nl-BE" sz="2400" dirty="0" smtClean="0">
                <a:latin typeface="Arial" pitchFamily="34" charset="0"/>
                <a:cs typeface="Arial" pitchFamily="34" charset="0"/>
              </a:rPr>
              <a:t> </a:t>
            </a:r>
            <a:endParaRPr lang="nl-BE" sz="2400" dirty="0">
              <a:latin typeface="Arial" pitchFamily="34" charset="0"/>
              <a:cs typeface="Arial" pitchFamily="34" charset="0"/>
            </a:endParaRPr>
          </a:p>
        </p:txBody>
      </p:sp>
      <p:sp>
        <p:nvSpPr>
          <p:cNvPr id="6" name="Tekstvak 5"/>
          <p:cNvSpPr txBox="1"/>
          <p:nvPr/>
        </p:nvSpPr>
        <p:spPr>
          <a:xfrm>
            <a:off x="1000100" y="1785926"/>
            <a:ext cx="6858048" cy="830997"/>
          </a:xfrm>
          <a:prstGeom prst="rect">
            <a:avLst/>
          </a:prstGeom>
          <a:noFill/>
        </p:spPr>
        <p:txBody>
          <a:bodyPr wrap="square" rtlCol="0">
            <a:spAutoFit/>
          </a:bodyPr>
          <a:lstStyle/>
          <a:p>
            <a:r>
              <a:rPr lang="nl-BE" sz="2400" dirty="0" smtClean="0">
                <a:latin typeface="Arial" pitchFamily="34" charset="0"/>
                <a:cs typeface="Arial" pitchFamily="34" charset="0"/>
              </a:rPr>
              <a:t>Invoer van producten van overal in de wereld. Made in China, Taiwan, Korea,…</a:t>
            </a:r>
            <a:endParaRPr lang="nl-BE" sz="2400" dirty="0">
              <a:latin typeface="Arial" pitchFamily="34" charset="0"/>
              <a:cs typeface="Arial" pitchFamily="34" charset="0"/>
            </a:endParaRPr>
          </a:p>
        </p:txBody>
      </p:sp>
      <p:sp>
        <p:nvSpPr>
          <p:cNvPr id="7" name="Tekstvak 6"/>
          <p:cNvSpPr txBox="1"/>
          <p:nvPr/>
        </p:nvSpPr>
        <p:spPr>
          <a:xfrm>
            <a:off x="1071538" y="3500438"/>
            <a:ext cx="7786742" cy="830997"/>
          </a:xfrm>
          <a:prstGeom prst="rect">
            <a:avLst/>
          </a:prstGeom>
          <a:noFill/>
        </p:spPr>
        <p:txBody>
          <a:bodyPr wrap="square" rtlCol="0">
            <a:spAutoFit/>
          </a:bodyPr>
          <a:lstStyle/>
          <a:p>
            <a:r>
              <a:rPr lang="nl-BE" sz="2400" dirty="0" smtClean="0">
                <a:latin typeface="Arial" pitchFamily="34" charset="0"/>
                <a:cs typeface="Arial" pitchFamily="34" charset="0"/>
              </a:rPr>
              <a:t>Het internet doet alle grenzen van communicatie wegvallen (e-mailen, </a:t>
            </a:r>
            <a:r>
              <a:rPr lang="nl-BE" sz="2400" dirty="0" err="1" smtClean="0">
                <a:latin typeface="Arial" pitchFamily="34" charset="0"/>
                <a:cs typeface="Arial" pitchFamily="34" charset="0"/>
              </a:rPr>
              <a:t>chatten</a:t>
            </a:r>
            <a:r>
              <a:rPr lang="nl-BE" sz="2400" dirty="0" smtClean="0">
                <a:latin typeface="Arial" pitchFamily="34" charset="0"/>
                <a:cs typeface="Arial" pitchFamily="34" charset="0"/>
              </a:rPr>
              <a:t>, </a:t>
            </a:r>
            <a:r>
              <a:rPr lang="nl-BE" sz="2400" dirty="0" err="1" smtClean="0">
                <a:latin typeface="Arial" pitchFamily="34" charset="0"/>
                <a:cs typeface="Arial" pitchFamily="34" charset="0"/>
              </a:rPr>
              <a:t>skypen</a:t>
            </a:r>
            <a:r>
              <a:rPr lang="nl-BE" sz="2400" dirty="0" smtClean="0">
                <a:latin typeface="Arial" pitchFamily="34" charset="0"/>
                <a:cs typeface="Arial" pitchFamily="34" charset="0"/>
              </a:rPr>
              <a:t>,…)</a:t>
            </a:r>
            <a:endParaRPr lang="nl-BE" sz="2400" dirty="0">
              <a:latin typeface="Arial" pitchFamily="34" charset="0"/>
              <a:cs typeface="Arial" pitchFamily="34" charset="0"/>
            </a:endParaRPr>
          </a:p>
        </p:txBody>
      </p:sp>
      <p:sp>
        <p:nvSpPr>
          <p:cNvPr id="8" name="Tekstvak 7"/>
          <p:cNvSpPr txBox="1"/>
          <p:nvPr/>
        </p:nvSpPr>
        <p:spPr>
          <a:xfrm>
            <a:off x="1071538" y="5214950"/>
            <a:ext cx="7358114" cy="1200329"/>
          </a:xfrm>
          <a:prstGeom prst="rect">
            <a:avLst/>
          </a:prstGeom>
          <a:noFill/>
        </p:spPr>
        <p:txBody>
          <a:bodyPr wrap="square" rtlCol="0">
            <a:spAutoFit/>
          </a:bodyPr>
          <a:lstStyle/>
          <a:p>
            <a:r>
              <a:rPr lang="nl-BE" sz="2400" dirty="0" smtClean="0">
                <a:latin typeface="Arial" pitchFamily="34" charset="0"/>
                <a:cs typeface="Arial" pitchFamily="34" charset="0"/>
              </a:rPr>
              <a:t>Het aanbod in de toeristische sector is enorm groot en binnen bereik van een groot deel van de bevolking.</a:t>
            </a:r>
            <a:endParaRPr lang="nl-BE" sz="2400" dirty="0">
              <a:latin typeface="Arial" pitchFamily="34" charset="0"/>
              <a:cs typeface="Arial" pitchFamily="34" charset="0"/>
            </a:endParaRPr>
          </a:p>
        </p:txBody>
      </p:sp>
      <p:pic>
        <p:nvPicPr>
          <p:cNvPr id="9" name="Picture 2" descr="http://thumb18.shutterstock.com/thumb_small/92275/92275,1205244888,2/stock-photo-made-in-china-label-10277083.jpg"/>
          <p:cNvPicPr>
            <a:picLocks noChangeAspect="1" noChangeArrowheads="1"/>
          </p:cNvPicPr>
          <p:nvPr/>
        </p:nvPicPr>
        <p:blipFill>
          <a:blip r:embed="rId2" cstate="print"/>
          <a:srcRect b="18518"/>
          <a:stretch>
            <a:fillRect/>
          </a:stretch>
        </p:blipFill>
        <p:spPr bwMode="auto">
          <a:xfrm>
            <a:off x="6858016" y="2285992"/>
            <a:ext cx="1676358" cy="1092737"/>
          </a:xfrm>
          <a:prstGeom prst="rect">
            <a:avLst/>
          </a:prstGeom>
          <a:noFill/>
        </p:spPr>
      </p:pic>
      <p:pic>
        <p:nvPicPr>
          <p:cNvPr id="13314" name="Picture 2" descr="http://www.computervragen.be/wp-content/uploads/2011/06/skype_logo_2.png"/>
          <p:cNvPicPr>
            <a:picLocks noChangeAspect="1" noChangeArrowheads="1"/>
          </p:cNvPicPr>
          <p:nvPr/>
        </p:nvPicPr>
        <p:blipFill>
          <a:blip r:embed="rId3" cstate="print"/>
          <a:srcRect/>
          <a:stretch>
            <a:fillRect/>
          </a:stretch>
        </p:blipFill>
        <p:spPr bwMode="auto">
          <a:xfrm>
            <a:off x="4643438" y="4500570"/>
            <a:ext cx="1293846" cy="571504"/>
          </a:xfrm>
          <a:prstGeom prst="rect">
            <a:avLst/>
          </a:prstGeom>
          <a:noFill/>
        </p:spPr>
      </p:pic>
      <p:pic>
        <p:nvPicPr>
          <p:cNvPr id="13316" name="Picture 4" descr="http://chatten.gidsnet.be/onderwerpen/chatten.jpg"/>
          <p:cNvPicPr>
            <a:picLocks noChangeAspect="1" noChangeArrowheads="1"/>
          </p:cNvPicPr>
          <p:nvPr/>
        </p:nvPicPr>
        <p:blipFill>
          <a:blip r:embed="rId4" cstate="print"/>
          <a:srcRect/>
          <a:stretch>
            <a:fillRect/>
          </a:stretch>
        </p:blipFill>
        <p:spPr bwMode="auto">
          <a:xfrm>
            <a:off x="7000892" y="4000504"/>
            <a:ext cx="1500198" cy="1232102"/>
          </a:xfrm>
          <a:prstGeom prst="rect">
            <a:avLst/>
          </a:prstGeom>
          <a:noFill/>
        </p:spPr>
      </p:pic>
      <p:pic>
        <p:nvPicPr>
          <p:cNvPr id="13318" name="Picture 6" descr="http://home.deds.nl/~bubblehammer/Images/Airbus%20A380.jpg"/>
          <p:cNvPicPr>
            <a:picLocks noChangeAspect="1" noChangeArrowheads="1"/>
          </p:cNvPicPr>
          <p:nvPr/>
        </p:nvPicPr>
        <p:blipFill>
          <a:blip r:embed="rId5" cstate="print"/>
          <a:srcRect t="13565" b="13504"/>
          <a:stretch>
            <a:fillRect/>
          </a:stretch>
        </p:blipFill>
        <p:spPr bwMode="auto">
          <a:xfrm>
            <a:off x="7215206" y="5929330"/>
            <a:ext cx="1746209" cy="7857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71472" y="500042"/>
            <a:ext cx="4222631" cy="461665"/>
          </a:xfrm>
          <a:prstGeom prst="rect">
            <a:avLst/>
          </a:prstGeom>
          <a:noFill/>
        </p:spPr>
        <p:txBody>
          <a:bodyPr wrap="none" rtlCol="0">
            <a:spAutoFit/>
          </a:bodyPr>
          <a:lstStyle/>
          <a:p>
            <a:r>
              <a:rPr lang="nl-BE" sz="2400" u="sng" dirty="0" smtClean="0">
                <a:latin typeface="Arial" pitchFamily="34" charset="0"/>
                <a:cs typeface="Arial" pitchFamily="34" charset="0"/>
              </a:rPr>
              <a:t>Informatie en communicatie : </a:t>
            </a:r>
            <a:endParaRPr lang="nl-BE" sz="2400" u="sng" dirty="0">
              <a:latin typeface="Arial" pitchFamily="34" charset="0"/>
              <a:cs typeface="Arial" pitchFamily="34" charset="0"/>
            </a:endParaRPr>
          </a:p>
        </p:txBody>
      </p:sp>
      <p:sp>
        <p:nvSpPr>
          <p:cNvPr id="3" name="Tekstvak 2"/>
          <p:cNvSpPr txBox="1"/>
          <p:nvPr/>
        </p:nvSpPr>
        <p:spPr>
          <a:xfrm>
            <a:off x="571472" y="4786322"/>
            <a:ext cx="3164649" cy="461665"/>
          </a:xfrm>
          <a:prstGeom prst="rect">
            <a:avLst/>
          </a:prstGeom>
          <a:noFill/>
        </p:spPr>
        <p:txBody>
          <a:bodyPr wrap="none" rtlCol="0">
            <a:spAutoFit/>
          </a:bodyPr>
          <a:lstStyle/>
          <a:p>
            <a:r>
              <a:rPr lang="nl-BE" sz="2400" u="sng" dirty="0" smtClean="0">
                <a:latin typeface="Arial" pitchFamily="34" charset="0"/>
                <a:cs typeface="Arial" pitchFamily="34" charset="0"/>
              </a:rPr>
              <a:t>Criminele netwerken :</a:t>
            </a:r>
            <a:endParaRPr lang="nl-BE" sz="2400" u="sng" dirty="0">
              <a:latin typeface="Arial" pitchFamily="34" charset="0"/>
              <a:cs typeface="Arial" pitchFamily="34" charset="0"/>
            </a:endParaRPr>
          </a:p>
        </p:txBody>
      </p:sp>
      <p:sp>
        <p:nvSpPr>
          <p:cNvPr id="4" name="Tekstvak 3"/>
          <p:cNvSpPr txBox="1"/>
          <p:nvPr/>
        </p:nvSpPr>
        <p:spPr>
          <a:xfrm>
            <a:off x="785786" y="1000108"/>
            <a:ext cx="7858180" cy="1569660"/>
          </a:xfrm>
          <a:prstGeom prst="rect">
            <a:avLst/>
          </a:prstGeom>
          <a:noFill/>
        </p:spPr>
        <p:txBody>
          <a:bodyPr wrap="square" rtlCol="0">
            <a:spAutoFit/>
          </a:bodyPr>
          <a:lstStyle/>
          <a:p>
            <a:r>
              <a:rPr lang="nl-BE" sz="2400" dirty="0" smtClean="0">
                <a:latin typeface="Arial" pitchFamily="34" charset="0"/>
                <a:cs typeface="Arial" pitchFamily="34" charset="0"/>
              </a:rPr>
              <a:t>Internet en satellietverbindingen maken communicatie wereldwijd mogelijk. </a:t>
            </a:r>
          </a:p>
          <a:p>
            <a:r>
              <a:rPr lang="nl-BE" sz="2400" dirty="0" err="1" smtClean="0">
                <a:latin typeface="Arial" pitchFamily="34" charset="0"/>
                <a:cs typeface="Arial" pitchFamily="34" charset="0"/>
              </a:rPr>
              <a:t>Vb</a:t>
            </a:r>
            <a:r>
              <a:rPr lang="nl-BE" sz="2400" dirty="0" smtClean="0">
                <a:latin typeface="Arial" pitchFamily="34" charset="0"/>
                <a:cs typeface="Arial" pitchFamily="34" charset="0"/>
              </a:rPr>
              <a:t> : Journaals brengen </a:t>
            </a:r>
            <a:r>
              <a:rPr lang="nl-BE" sz="2400" dirty="0" err="1" smtClean="0">
                <a:latin typeface="Arial" pitchFamily="34" charset="0"/>
                <a:cs typeface="Arial" pitchFamily="34" charset="0"/>
              </a:rPr>
              <a:t>live-verslag</a:t>
            </a:r>
            <a:r>
              <a:rPr lang="nl-BE" sz="2400" dirty="0" smtClean="0">
                <a:latin typeface="Arial" pitchFamily="34" charset="0"/>
                <a:cs typeface="Arial" pitchFamily="34" charset="0"/>
              </a:rPr>
              <a:t> uit van over heel de wereld.</a:t>
            </a:r>
            <a:endParaRPr lang="nl-BE" sz="2400" dirty="0">
              <a:latin typeface="Arial" pitchFamily="34" charset="0"/>
              <a:cs typeface="Arial" pitchFamily="34" charset="0"/>
            </a:endParaRPr>
          </a:p>
        </p:txBody>
      </p:sp>
      <p:sp>
        <p:nvSpPr>
          <p:cNvPr id="5" name="Tekstvak 4"/>
          <p:cNvSpPr txBox="1"/>
          <p:nvPr/>
        </p:nvSpPr>
        <p:spPr>
          <a:xfrm>
            <a:off x="642910" y="5286388"/>
            <a:ext cx="7929618" cy="1200329"/>
          </a:xfrm>
          <a:prstGeom prst="rect">
            <a:avLst/>
          </a:prstGeom>
          <a:noFill/>
        </p:spPr>
        <p:txBody>
          <a:bodyPr wrap="square" rtlCol="0">
            <a:spAutoFit/>
          </a:bodyPr>
          <a:lstStyle/>
          <a:p>
            <a:r>
              <a:rPr lang="nl-BE" sz="2400" dirty="0" smtClean="0">
                <a:latin typeface="Arial" pitchFamily="34" charset="0"/>
                <a:cs typeface="Arial" pitchFamily="34" charset="0"/>
              </a:rPr>
              <a:t>Grensoverschrijdende criminele netwerken zijn ontstaan door de verminderde grenscontroles, de toenemende mobiliteit en de technologische communicatietechnieken.</a:t>
            </a:r>
            <a:endParaRPr lang="nl-BE" sz="2400" dirty="0">
              <a:latin typeface="Arial" pitchFamily="34" charset="0"/>
              <a:cs typeface="Arial" pitchFamily="34" charset="0"/>
            </a:endParaRPr>
          </a:p>
        </p:txBody>
      </p:sp>
      <p:pic>
        <p:nvPicPr>
          <p:cNvPr id="1030" name="Picture 6" descr="http://s2.gva.be/ahimgpath/assets_img_gvl/2011/02/04/1781668/rudi-vranckx-en-zijn-roze-sjaal-in-egypte-id1575467-165x100.jpg"/>
          <p:cNvPicPr>
            <a:picLocks noChangeAspect="1" noChangeArrowheads="1"/>
          </p:cNvPicPr>
          <p:nvPr/>
        </p:nvPicPr>
        <p:blipFill>
          <a:blip r:embed="rId2" cstate="print"/>
          <a:srcRect/>
          <a:stretch>
            <a:fillRect/>
          </a:stretch>
        </p:blipFill>
        <p:spPr bwMode="auto">
          <a:xfrm>
            <a:off x="1428728" y="2714620"/>
            <a:ext cx="2786083" cy="1688535"/>
          </a:xfrm>
          <a:prstGeom prst="rect">
            <a:avLst/>
          </a:prstGeom>
          <a:noFill/>
        </p:spPr>
      </p:pic>
      <p:pic>
        <p:nvPicPr>
          <p:cNvPr id="1032" name="Picture 8" descr="http://profile.ak.fbcdn.net/hprofile-ak-snc4/188035_232151660130416_3254182_n.jpg"/>
          <p:cNvPicPr>
            <a:picLocks noChangeAspect="1" noChangeArrowheads="1"/>
          </p:cNvPicPr>
          <p:nvPr/>
        </p:nvPicPr>
        <p:blipFill>
          <a:blip r:embed="rId3" cstate="print"/>
          <a:srcRect/>
          <a:stretch>
            <a:fillRect/>
          </a:stretch>
        </p:blipFill>
        <p:spPr bwMode="auto">
          <a:xfrm>
            <a:off x="5429256" y="2500306"/>
            <a:ext cx="2589628" cy="20717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71472" y="357166"/>
            <a:ext cx="2886303" cy="584775"/>
          </a:xfrm>
          <a:prstGeom prst="rect">
            <a:avLst/>
          </a:prstGeom>
          <a:noFill/>
        </p:spPr>
        <p:txBody>
          <a:bodyPr wrap="none" rtlCol="0">
            <a:spAutoFit/>
          </a:bodyPr>
          <a:lstStyle/>
          <a:p>
            <a:r>
              <a:rPr lang="nl-BE" sz="3200" b="1" dirty="0" smtClean="0">
                <a:latin typeface="Arial" pitchFamily="34" charset="0"/>
                <a:cs typeface="Arial" pitchFamily="34" charset="0"/>
              </a:rPr>
              <a:t>Global </a:t>
            </a:r>
            <a:r>
              <a:rPr lang="nl-BE" sz="3200" b="1" dirty="0" err="1" smtClean="0">
                <a:latin typeface="Arial" pitchFamily="34" charset="0"/>
                <a:cs typeface="Arial" pitchFamily="34" charset="0"/>
              </a:rPr>
              <a:t>Village</a:t>
            </a:r>
            <a:endParaRPr lang="nl-BE" sz="3200" b="1" dirty="0">
              <a:latin typeface="Arial" pitchFamily="34" charset="0"/>
              <a:cs typeface="Arial" pitchFamily="34" charset="0"/>
            </a:endParaRPr>
          </a:p>
        </p:txBody>
      </p:sp>
      <p:sp>
        <p:nvSpPr>
          <p:cNvPr id="5" name="Tekstvak 4"/>
          <p:cNvSpPr txBox="1"/>
          <p:nvPr/>
        </p:nvSpPr>
        <p:spPr>
          <a:xfrm>
            <a:off x="571472" y="1142984"/>
            <a:ext cx="8072494" cy="3108543"/>
          </a:xfrm>
          <a:prstGeom prst="rect">
            <a:avLst/>
          </a:prstGeom>
          <a:noFill/>
        </p:spPr>
        <p:txBody>
          <a:bodyPr wrap="square" rtlCol="0">
            <a:spAutoFit/>
          </a:bodyPr>
          <a:lstStyle/>
          <a:p>
            <a:r>
              <a:rPr lang="nl-BE" sz="2800" dirty="0" smtClean="0">
                <a:latin typeface="Arial" pitchFamily="34" charset="0"/>
                <a:cs typeface="Arial" pitchFamily="34" charset="0"/>
              </a:rPr>
              <a:t>De wereld is ‘een dorp’ geworden. Door vooruitgang in communicatietechnologie en betere transportmogelijkheden liggen zelf de verste uithoeken van de wereld binnen handbereik. Werelddelen, landen en regio’s beïnvloeden elkaar steeds meer en worden van elkaar afhankelijk.</a:t>
            </a:r>
            <a:endParaRPr lang="nl-BE" sz="2800" dirty="0">
              <a:latin typeface="Arial" pitchFamily="34" charset="0"/>
              <a:cs typeface="Arial" pitchFamily="34" charset="0"/>
            </a:endParaRPr>
          </a:p>
        </p:txBody>
      </p:sp>
      <p:pic>
        <p:nvPicPr>
          <p:cNvPr id="14338" name="Picture 2" descr="http://4.bp.blogspot.com/_oFwfEgqDivM/SxVHD4iptdI/AAAAAAAAADw/M_4Ro-_I79o/s200/3.Globalisering.2.JPG"/>
          <p:cNvPicPr>
            <a:picLocks noChangeAspect="1" noChangeArrowheads="1"/>
          </p:cNvPicPr>
          <p:nvPr/>
        </p:nvPicPr>
        <p:blipFill>
          <a:blip r:embed="rId2" cstate="print"/>
          <a:srcRect/>
          <a:stretch>
            <a:fillRect/>
          </a:stretch>
        </p:blipFill>
        <p:spPr bwMode="auto">
          <a:xfrm>
            <a:off x="5072066" y="3913227"/>
            <a:ext cx="1928826" cy="294477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28596" y="357166"/>
            <a:ext cx="7184146" cy="584775"/>
          </a:xfrm>
          <a:prstGeom prst="rect">
            <a:avLst/>
          </a:prstGeom>
          <a:noFill/>
        </p:spPr>
        <p:txBody>
          <a:bodyPr wrap="none" rtlCol="0">
            <a:spAutoFit/>
          </a:bodyPr>
          <a:lstStyle/>
          <a:p>
            <a:r>
              <a:rPr lang="nl-BE" sz="3200" dirty="0" smtClean="0">
                <a:latin typeface="Arial" pitchFamily="34" charset="0"/>
                <a:cs typeface="Arial" pitchFamily="34" charset="0"/>
              </a:rPr>
              <a:t>Wat maakte de globalisering mogelijk?</a:t>
            </a:r>
            <a:endParaRPr lang="nl-BE" sz="3200" dirty="0">
              <a:latin typeface="Arial" pitchFamily="34" charset="0"/>
              <a:cs typeface="Arial" pitchFamily="34" charset="0"/>
            </a:endParaRPr>
          </a:p>
        </p:txBody>
      </p:sp>
      <p:sp>
        <p:nvSpPr>
          <p:cNvPr id="3" name="Tekstvak 2"/>
          <p:cNvSpPr txBox="1"/>
          <p:nvPr/>
        </p:nvSpPr>
        <p:spPr>
          <a:xfrm>
            <a:off x="357158" y="1142984"/>
            <a:ext cx="8143932" cy="5262979"/>
          </a:xfrm>
          <a:prstGeom prst="rect">
            <a:avLst/>
          </a:prstGeom>
          <a:noFill/>
        </p:spPr>
        <p:txBody>
          <a:bodyPr wrap="square" rtlCol="0">
            <a:spAutoFit/>
          </a:bodyPr>
          <a:lstStyle/>
          <a:p>
            <a:pPr>
              <a:buFontTx/>
              <a:buChar char="-"/>
            </a:pPr>
            <a:r>
              <a:rPr lang="nl-BE" sz="2800" dirty="0" smtClean="0">
                <a:latin typeface="Arial" pitchFamily="34" charset="0"/>
                <a:cs typeface="Arial" pitchFamily="34" charset="0"/>
              </a:rPr>
              <a:t>Goedkoop massatransport      </a:t>
            </a:r>
          </a:p>
          <a:p>
            <a:r>
              <a:rPr lang="nl-BE" sz="2800" dirty="0">
                <a:latin typeface="Arial" pitchFamily="34" charset="0"/>
                <a:cs typeface="Arial" pitchFamily="34" charset="0"/>
              </a:rPr>
              <a:t> </a:t>
            </a:r>
            <a:r>
              <a:rPr lang="nl-BE" sz="2800" dirty="0" smtClean="0">
                <a:latin typeface="Arial" pitchFamily="34" charset="0"/>
                <a:cs typeface="Arial" pitchFamily="34" charset="0"/>
              </a:rPr>
              <a:t> </a:t>
            </a:r>
            <a:r>
              <a:rPr lang="nl-BE" sz="2800" dirty="0" err="1" smtClean="0">
                <a:latin typeface="Arial" pitchFamily="34" charset="0"/>
                <a:cs typeface="Arial" pitchFamily="34" charset="0"/>
              </a:rPr>
              <a:t>Vb</a:t>
            </a:r>
            <a:r>
              <a:rPr lang="nl-BE" sz="2800" dirty="0" smtClean="0">
                <a:latin typeface="Arial" pitchFamily="34" charset="0"/>
                <a:cs typeface="Arial" pitchFamily="34" charset="0"/>
              </a:rPr>
              <a:t> : containertransport</a:t>
            </a:r>
          </a:p>
          <a:p>
            <a:endParaRPr lang="nl-BE" sz="1400" dirty="0" smtClean="0">
              <a:latin typeface="Arial" pitchFamily="34" charset="0"/>
              <a:cs typeface="Arial" pitchFamily="34" charset="0"/>
            </a:endParaRPr>
          </a:p>
          <a:p>
            <a:endParaRPr lang="nl-BE" sz="2800" dirty="0">
              <a:latin typeface="Arial" pitchFamily="34" charset="0"/>
              <a:cs typeface="Arial" pitchFamily="34" charset="0"/>
            </a:endParaRPr>
          </a:p>
          <a:p>
            <a:endParaRPr lang="nl-BE" sz="1400" dirty="0" smtClean="0">
              <a:latin typeface="Arial" pitchFamily="34" charset="0"/>
              <a:cs typeface="Arial" pitchFamily="34" charset="0"/>
            </a:endParaRPr>
          </a:p>
          <a:p>
            <a:pPr>
              <a:buFontTx/>
              <a:buChar char="-"/>
            </a:pPr>
            <a:r>
              <a:rPr lang="nl-BE" sz="2800" dirty="0" smtClean="0">
                <a:latin typeface="Arial" pitchFamily="34" charset="0"/>
                <a:cs typeface="Arial" pitchFamily="34" charset="0"/>
              </a:rPr>
              <a:t>Vooruitgang in telecommunicatie : telefoon, fax,</a:t>
            </a:r>
          </a:p>
          <a:p>
            <a:r>
              <a:rPr lang="nl-BE" sz="2800" dirty="0" smtClean="0">
                <a:latin typeface="Arial" pitchFamily="34" charset="0"/>
                <a:cs typeface="Arial" pitchFamily="34" charset="0"/>
              </a:rPr>
              <a:t>  internet, satellietverbinding,…</a:t>
            </a:r>
          </a:p>
          <a:p>
            <a:endParaRPr lang="nl-BE" sz="2800" dirty="0">
              <a:latin typeface="Arial" pitchFamily="34" charset="0"/>
              <a:cs typeface="Arial" pitchFamily="34" charset="0"/>
            </a:endParaRPr>
          </a:p>
          <a:p>
            <a:endParaRPr lang="nl-BE" sz="2800" dirty="0" smtClean="0">
              <a:latin typeface="Arial" pitchFamily="34" charset="0"/>
              <a:cs typeface="Arial" pitchFamily="34" charset="0"/>
            </a:endParaRPr>
          </a:p>
          <a:p>
            <a:endParaRPr lang="nl-BE" sz="2800" dirty="0" smtClean="0">
              <a:latin typeface="Arial" pitchFamily="34" charset="0"/>
              <a:cs typeface="Arial" pitchFamily="34" charset="0"/>
            </a:endParaRPr>
          </a:p>
          <a:p>
            <a:endParaRPr lang="nl-BE" sz="2800" dirty="0" smtClean="0">
              <a:latin typeface="Arial" pitchFamily="34" charset="0"/>
              <a:cs typeface="Arial" pitchFamily="34" charset="0"/>
            </a:endParaRPr>
          </a:p>
          <a:p>
            <a:pPr>
              <a:buFontTx/>
              <a:buChar char="-"/>
            </a:pPr>
            <a:r>
              <a:rPr lang="nl-BE" sz="2800" dirty="0" smtClean="0">
                <a:latin typeface="Arial" pitchFamily="34" charset="0"/>
                <a:cs typeface="Arial" pitchFamily="34" charset="0"/>
              </a:rPr>
              <a:t>Vrijmaking van de handel en de geldmarkten</a:t>
            </a:r>
          </a:p>
          <a:p>
            <a:r>
              <a:rPr lang="nl-BE" sz="2800" dirty="0" smtClean="0">
                <a:latin typeface="Arial" pitchFamily="34" charset="0"/>
                <a:cs typeface="Arial" pitchFamily="34" charset="0"/>
              </a:rPr>
              <a:t>  </a:t>
            </a:r>
            <a:r>
              <a:rPr lang="nl-BE" sz="2800" dirty="0" err="1" smtClean="0">
                <a:latin typeface="Arial" pitchFamily="34" charset="0"/>
                <a:cs typeface="Arial" pitchFamily="34" charset="0"/>
              </a:rPr>
              <a:t>Vb</a:t>
            </a:r>
            <a:r>
              <a:rPr lang="nl-BE" sz="2800" dirty="0" smtClean="0">
                <a:latin typeface="Arial" pitchFamily="34" charset="0"/>
                <a:cs typeface="Arial" pitchFamily="34" charset="0"/>
              </a:rPr>
              <a:t> : vrij verkeer van geld en goederen in de EU</a:t>
            </a:r>
          </a:p>
        </p:txBody>
      </p:sp>
      <p:pic>
        <p:nvPicPr>
          <p:cNvPr id="15362" name="Picture 2" descr="http://img.vandaag.be/tmp/450/350/r/articles/200904061607_antwerpen-wacht-op-grootste-containerschip-ter-wereld.jpg"/>
          <p:cNvPicPr>
            <a:picLocks noChangeAspect="1" noChangeArrowheads="1"/>
          </p:cNvPicPr>
          <p:nvPr/>
        </p:nvPicPr>
        <p:blipFill>
          <a:blip r:embed="rId2" cstate="print"/>
          <a:srcRect l="4348" t="25575"/>
          <a:stretch>
            <a:fillRect/>
          </a:stretch>
        </p:blipFill>
        <p:spPr bwMode="auto">
          <a:xfrm>
            <a:off x="5429256" y="1071546"/>
            <a:ext cx="3286148" cy="1738671"/>
          </a:xfrm>
          <a:prstGeom prst="rect">
            <a:avLst/>
          </a:prstGeom>
          <a:noFill/>
        </p:spPr>
      </p:pic>
      <p:pic>
        <p:nvPicPr>
          <p:cNvPr id="15364" name="Picture 4" descr="http://www.technologic.be/UserFiles/Uploads/Images/Afb_Homepage/internet.jpg"/>
          <p:cNvPicPr>
            <a:picLocks noChangeAspect="1" noChangeArrowheads="1"/>
          </p:cNvPicPr>
          <p:nvPr/>
        </p:nvPicPr>
        <p:blipFill>
          <a:blip r:embed="rId3" cstate="print"/>
          <a:srcRect b="13300"/>
          <a:stretch>
            <a:fillRect/>
          </a:stretch>
        </p:blipFill>
        <p:spPr bwMode="auto">
          <a:xfrm>
            <a:off x="1857356" y="3857628"/>
            <a:ext cx="1857388" cy="1439033"/>
          </a:xfrm>
          <a:prstGeom prst="rect">
            <a:avLst/>
          </a:prstGeom>
          <a:noFill/>
        </p:spPr>
      </p:pic>
      <p:pic>
        <p:nvPicPr>
          <p:cNvPr id="15366" name="Picture 6" descr="http://www.studydiscussions.com/wp-content/uploads/2009/11/Stock-Broker.gif"/>
          <p:cNvPicPr>
            <a:picLocks noChangeAspect="1" noChangeArrowheads="1"/>
          </p:cNvPicPr>
          <p:nvPr/>
        </p:nvPicPr>
        <p:blipFill>
          <a:blip r:embed="rId4" cstate="print"/>
          <a:srcRect/>
          <a:stretch>
            <a:fillRect/>
          </a:stretch>
        </p:blipFill>
        <p:spPr bwMode="auto">
          <a:xfrm>
            <a:off x="5715008" y="3429000"/>
            <a:ext cx="2476517" cy="1857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28596" y="285728"/>
            <a:ext cx="6288901" cy="584775"/>
          </a:xfrm>
          <a:prstGeom prst="rect">
            <a:avLst/>
          </a:prstGeom>
          <a:noFill/>
        </p:spPr>
        <p:txBody>
          <a:bodyPr wrap="none" rtlCol="0">
            <a:spAutoFit/>
          </a:bodyPr>
          <a:lstStyle/>
          <a:p>
            <a:r>
              <a:rPr lang="nl-BE" sz="3200" dirty="0" smtClean="0">
                <a:latin typeface="Arial" pitchFamily="34" charset="0"/>
                <a:cs typeface="Arial" pitchFamily="34" charset="0"/>
              </a:rPr>
              <a:t>Globalisering op economisch vlak</a:t>
            </a:r>
            <a:endParaRPr lang="nl-BE" sz="3200" dirty="0">
              <a:latin typeface="Arial" pitchFamily="34" charset="0"/>
              <a:cs typeface="Arial" pitchFamily="34" charset="0"/>
            </a:endParaRPr>
          </a:p>
        </p:txBody>
      </p:sp>
      <p:sp>
        <p:nvSpPr>
          <p:cNvPr id="3" name="Tekstvak 2"/>
          <p:cNvSpPr txBox="1"/>
          <p:nvPr/>
        </p:nvSpPr>
        <p:spPr>
          <a:xfrm>
            <a:off x="500034" y="1071546"/>
            <a:ext cx="7130735" cy="523220"/>
          </a:xfrm>
          <a:prstGeom prst="rect">
            <a:avLst/>
          </a:prstGeom>
          <a:noFill/>
        </p:spPr>
        <p:txBody>
          <a:bodyPr wrap="none" rtlCol="0">
            <a:spAutoFit/>
          </a:bodyPr>
          <a:lstStyle/>
          <a:p>
            <a:r>
              <a:rPr lang="nl-BE" sz="2800" dirty="0" err="1" smtClean="0"/>
              <a:t>Delokalisatie</a:t>
            </a:r>
            <a:r>
              <a:rPr lang="nl-BE" sz="2800" dirty="0" smtClean="0"/>
              <a:t> van de economische activiteiten ? </a:t>
            </a:r>
            <a:endParaRPr lang="nl-BE" sz="2800" dirty="0"/>
          </a:p>
        </p:txBody>
      </p:sp>
      <p:pic>
        <p:nvPicPr>
          <p:cNvPr id="18434" name="Picture 2" descr="http://thumb18.shutterstock.com/thumb_small/92275/92275,1205244888,2/stock-photo-made-in-china-label-10277083.jpg"/>
          <p:cNvPicPr>
            <a:picLocks noChangeAspect="1" noChangeArrowheads="1"/>
          </p:cNvPicPr>
          <p:nvPr/>
        </p:nvPicPr>
        <p:blipFill>
          <a:blip r:embed="rId2" cstate="print"/>
          <a:srcRect b="18518"/>
          <a:stretch>
            <a:fillRect/>
          </a:stretch>
        </p:blipFill>
        <p:spPr bwMode="auto">
          <a:xfrm>
            <a:off x="6786578" y="5072074"/>
            <a:ext cx="2125281" cy="1385368"/>
          </a:xfrm>
          <a:prstGeom prst="rect">
            <a:avLst/>
          </a:prstGeom>
          <a:noFill/>
        </p:spPr>
      </p:pic>
      <p:pic>
        <p:nvPicPr>
          <p:cNvPr id="18436" name="Picture 4" descr="http://www.mhra.gov.uk/idcm2/groups/dts-bs/documents/medicaldevicealert/con046555.gif"/>
          <p:cNvPicPr>
            <a:picLocks noChangeAspect="1" noChangeArrowheads="1"/>
          </p:cNvPicPr>
          <p:nvPr/>
        </p:nvPicPr>
        <p:blipFill>
          <a:blip r:embed="rId3" cstate="print"/>
          <a:srcRect l="6630" t="50000" r="7182" b="5882"/>
          <a:stretch>
            <a:fillRect/>
          </a:stretch>
        </p:blipFill>
        <p:spPr bwMode="auto">
          <a:xfrm>
            <a:off x="4429124" y="4572008"/>
            <a:ext cx="2476518" cy="1428760"/>
          </a:xfrm>
          <a:prstGeom prst="rect">
            <a:avLst/>
          </a:prstGeom>
          <a:noFill/>
        </p:spPr>
      </p:pic>
      <p:pic>
        <p:nvPicPr>
          <p:cNvPr id="18440" name="Picture 8" descr="http://static.photo.net/attachments/bboard/00T/00TgFC-145137584.jpg"/>
          <p:cNvPicPr>
            <a:picLocks noChangeAspect="1" noChangeArrowheads="1"/>
          </p:cNvPicPr>
          <p:nvPr/>
        </p:nvPicPr>
        <p:blipFill>
          <a:blip r:embed="rId4" cstate="print"/>
          <a:srcRect l="17911" r="21641"/>
          <a:stretch>
            <a:fillRect/>
          </a:stretch>
        </p:blipFill>
        <p:spPr bwMode="auto">
          <a:xfrm>
            <a:off x="214282" y="4494574"/>
            <a:ext cx="2071702" cy="2158647"/>
          </a:xfrm>
          <a:prstGeom prst="rect">
            <a:avLst/>
          </a:prstGeom>
          <a:noFill/>
        </p:spPr>
      </p:pic>
      <p:pic>
        <p:nvPicPr>
          <p:cNvPr id="18438" name="Picture 6" descr="http://wwwdelivery.superstock.com/WI/223/1566/X0505/PreviewComp/SuperStock_1566-0211207.jpg"/>
          <p:cNvPicPr>
            <a:picLocks noChangeAspect="1" noChangeArrowheads="1"/>
          </p:cNvPicPr>
          <p:nvPr/>
        </p:nvPicPr>
        <p:blipFill>
          <a:blip r:embed="rId5" cstate="print"/>
          <a:srcRect l="6044" r="5305" b="27051"/>
          <a:stretch>
            <a:fillRect/>
          </a:stretch>
        </p:blipFill>
        <p:spPr bwMode="auto">
          <a:xfrm>
            <a:off x="2143108" y="5286388"/>
            <a:ext cx="2357454" cy="1285884"/>
          </a:xfrm>
          <a:prstGeom prst="rect">
            <a:avLst/>
          </a:prstGeom>
          <a:noFill/>
        </p:spPr>
      </p:pic>
      <p:sp>
        <p:nvSpPr>
          <p:cNvPr id="8" name="Tekstvak 7"/>
          <p:cNvSpPr txBox="1"/>
          <p:nvPr/>
        </p:nvSpPr>
        <p:spPr>
          <a:xfrm>
            <a:off x="714348" y="1785926"/>
            <a:ext cx="7858180" cy="830997"/>
          </a:xfrm>
          <a:prstGeom prst="rect">
            <a:avLst/>
          </a:prstGeom>
          <a:noFill/>
        </p:spPr>
        <p:txBody>
          <a:bodyPr wrap="square" rtlCol="0">
            <a:spAutoFit/>
          </a:bodyPr>
          <a:lstStyle/>
          <a:p>
            <a:r>
              <a:rPr lang="nl-BE" sz="2400" dirty="0" smtClean="0">
                <a:solidFill>
                  <a:srgbClr val="FF0000"/>
                </a:solidFill>
                <a:latin typeface="Arial" pitchFamily="34" charset="0"/>
                <a:cs typeface="Arial" pitchFamily="34" charset="0"/>
              </a:rPr>
              <a:t>Bedrijven stoppen hun activiteiten in het thuisland en gaan zich in één of meerdere andere landen vestigen. </a:t>
            </a:r>
            <a:endParaRPr lang="nl-BE" sz="2400" dirty="0">
              <a:solidFill>
                <a:srgbClr val="FF0000"/>
              </a:solidFill>
              <a:latin typeface="Arial" pitchFamily="34" charset="0"/>
              <a:cs typeface="Arial" pitchFamily="34" charset="0"/>
            </a:endParaRPr>
          </a:p>
        </p:txBody>
      </p:sp>
      <p:sp>
        <p:nvSpPr>
          <p:cNvPr id="9" name="Tekstvak 8"/>
          <p:cNvSpPr txBox="1"/>
          <p:nvPr/>
        </p:nvSpPr>
        <p:spPr>
          <a:xfrm>
            <a:off x="714348" y="2714620"/>
            <a:ext cx="8072494" cy="1200329"/>
          </a:xfrm>
          <a:prstGeom prst="rect">
            <a:avLst/>
          </a:prstGeom>
          <a:noFill/>
        </p:spPr>
        <p:txBody>
          <a:bodyPr wrap="square" rtlCol="0">
            <a:spAutoFit/>
          </a:bodyPr>
          <a:lstStyle/>
          <a:p>
            <a:r>
              <a:rPr lang="nl-BE" sz="2400" dirty="0" smtClean="0">
                <a:solidFill>
                  <a:srgbClr val="FF0000"/>
                </a:solidFill>
                <a:latin typeface="Arial" pitchFamily="34" charset="0"/>
                <a:cs typeface="Arial" pitchFamily="34" charset="0"/>
              </a:rPr>
              <a:t>Vaak beslissen bedrijven om hun fabrieken in West-Europa af te breken, om ze in </a:t>
            </a:r>
            <a:r>
              <a:rPr lang="nl-BE" sz="2400" dirty="0" err="1" smtClean="0">
                <a:solidFill>
                  <a:srgbClr val="FF0000"/>
                </a:solidFill>
                <a:latin typeface="Arial" pitchFamily="34" charset="0"/>
                <a:cs typeface="Arial" pitchFamily="34" charset="0"/>
              </a:rPr>
              <a:t>Oost-Europa</a:t>
            </a:r>
            <a:r>
              <a:rPr lang="nl-BE" sz="2400" dirty="0" smtClean="0">
                <a:solidFill>
                  <a:srgbClr val="FF0000"/>
                </a:solidFill>
                <a:latin typeface="Arial" pitchFamily="34" charset="0"/>
                <a:cs typeface="Arial" pitchFamily="34" charset="0"/>
              </a:rPr>
              <a:t> of in Azië (met lagere lonen) weer op te richten.</a:t>
            </a:r>
            <a:endParaRPr lang="nl-BE" sz="24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00034" y="285728"/>
            <a:ext cx="7786742" cy="954107"/>
          </a:xfrm>
          <a:prstGeom prst="rect">
            <a:avLst/>
          </a:prstGeom>
          <a:noFill/>
        </p:spPr>
        <p:txBody>
          <a:bodyPr wrap="square" rtlCol="0">
            <a:spAutoFit/>
          </a:bodyPr>
          <a:lstStyle/>
          <a:p>
            <a:r>
              <a:rPr lang="nl-BE" sz="2800" dirty="0" smtClean="0">
                <a:latin typeface="Arial" pitchFamily="34" charset="0"/>
                <a:cs typeface="Arial" pitchFamily="34" charset="0"/>
              </a:rPr>
              <a:t>Motieven om de productie naar het buitenland te verhuizen?</a:t>
            </a:r>
            <a:endParaRPr lang="nl-BE" sz="2800" dirty="0">
              <a:latin typeface="Arial" pitchFamily="34" charset="0"/>
              <a:cs typeface="Arial" pitchFamily="34" charset="0"/>
            </a:endParaRPr>
          </a:p>
        </p:txBody>
      </p:sp>
      <p:sp>
        <p:nvSpPr>
          <p:cNvPr id="3" name="Tekstvak 2"/>
          <p:cNvSpPr txBox="1"/>
          <p:nvPr/>
        </p:nvSpPr>
        <p:spPr>
          <a:xfrm>
            <a:off x="857224" y="1357298"/>
            <a:ext cx="8001056" cy="5632311"/>
          </a:xfrm>
          <a:prstGeom prst="rect">
            <a:avLst/>
          </a:prstGeom>
          <a:noFill/>
        </p:spPr>
        <p:txBody>
          <a:bodyPr wrap="square" rtlCol="0">
            <a:spAutoFit/>
          </a:bodyPr>
          <a:lstStyle/>
          <a:p>
            <a:pPr>
              <a:buFontTx/>
              <a:buChar char="-"/>
            </a:pPr>
            <a:r>
              <a:rPr lang="nl-BE" sz="2400" dirty="0" smtClean="0">
                <a:latin typeface="Arial" pitchFamily="34" charset="0"/>
                <a:cs typeface="Arial" pitchFamily="34" charset="0"/>
              </a:rPr>
              <a:t>Capaciteit van bedrijf vergroten / grotere afzetmarkt </a:t>
            </a:r>
          </a:p>
          <a:p>
            <a:r>
              <a:rPr lang="nl-BE" sz="2400" dirty="0" smtClean="0">
                <a:latin typeface="Arial" pitchFamily="34" charset="0"/>
                <a:cs typeface="Arial" pitchFamily="34" charset="0"/>
              </a:rPr>
              <a:t> </a:t>
            </a:r>
            <a:r>
              <a:rPr lang="nl-BE" sz="2400" dirty="0" smtClean="0">
                <a:latin typeface="Arial" pitchFamily="34" charset="0"/>
                <a:cs typeface="Arial" pitchFamily="34" charset="0"/>
              </a:rPr>
              <a:t>zoeken</a:t>
            </a:r>
          </a:p>
          <a:p>
            <a:endParaRPr lang="nl-BE" sz="2400" dirty="0" smtClean="0">
              <a:latin typeface="Arial" pitchFamily="34" charset="0"/>
              <a:cs typeface="Arial" pitchFamily="34" charset="0"/>
            </a:endParaRPr>
          </a:p>
          <a:p>
            <a:pPr>
              <a:buFontTx/>
              <a:buChar char="-"/>
            </a:pPr>
            <a:r>
              <a:rPr lang="nl-BE" sz="2400" dirty="0" smtClean="0">
                <a:latin typeface="Arial" pitchFamily="34" charset="0"/>
                <a:cs typeface="Arial" pitchFamily="34" charset="0"/>
              </a:rPr>
              <a:t>Minder arbeidskosten : Lagere lonen in </a:t>
            </a:r>
            <a:r>
              <a:rPr lang="nl-BE" sz="2400" dirty="0" err="1" smtClean="0">
                <a:latin typeface="Arial" pitchFamily="34" charset="0"/>
                <a:cs typeface="Arial" pitchFamily="34" charset="0"/>
              </a:rPr>
              <a:t>Oost-Europa</a:t>
            </a:r>
            <a:r>
              <a:rPr lang="nl-BE" sz="2400" dirty="0" smtClean="0">
                <a:latin typeface="Arial" pitchFamily="34" charset="0"/>
                <a:cs typeface="Arial" pitchFamily="34" charset="0"/>
              </a:rPr>
              <a:t>,</a:t>
            </a:r>
          </a:p>
          <a:p>
            <a:r>
              <a:rPr lang="nl-BE" sz="2400" dirty="0" smtClean="0">
                <a:latin typeface="Arial" pitchFamily="34" charset="0"/>
                <a:cs typeface="Arial" pitchFamily="34" charset="0"/>
              </a:rPr>
              <a:t> </a:t>
            </a:r>
            <a:r>
              <a:rPr lang="nl-BE" sz="2400" dirty="0" smtClean="0">
                <a:latin typeface="Arial" pitchFamily="34" charset="0"/>
                <a:cs typeface="Arial" pitchFamily="34" charset="0"/>
              </a:rPr>
              <a:t> Azië, </a:t>
            </a:r>
            <a:r>
              <a:rPr lang="nl-BE" sz="2400" dirty="0" err="1" smtClean="0">
                <a:latin typeface="Arial" pitchFamily="34" charset="0"/>
                <a:cs typeface="Arial" pitchFamily="34" charset="0"/>
              </a:rPr>
              <a:t>Latijns-Amerika</a:t>
            </a:r>
            <a:r>
              <a:rPr lang="nl-BE" sz="2400" dirty="0" smtClean="0">
                <a:latin typeface="Arial" pitchFamily="34" charset="0"/>
                <a:cs typeface="Arial" pitchFamily="34" charset="0"/>
              </a:rPr>
              <a:t>,…</a:t>
            </a:r>
          </a:p>
          <a:p>
            <a:endParaRPr lang="nl-BE" sz="2400" dirty="0" smtClean="0">
              <a:latin typeface="Arial" pitchFamily="34" charset="0"/>
              <a:cs typeface="Arial" pitchFamily="34" charset="0"/>
            </a:endParaRPr>
          </a:p>
          <a:p>
            <a:pPr>
              <a:buFontTx/>
              <a:buChar char="-"/>
            </a:pPr>
            <a:r>
              <a:rPr lang="nl-BE" sz="2400" dirty="0" smtClean="0">
                <a:latin typeface="Arial" pitchFamily="34" charset="0"/>
                <a:cs typeface="Arial" pitchFamily="34" charset="0"/>
              </a:rPr>
              <a:t>Betere toegang tot grondstoffen in het gastland</a:t>
            </a:r>
          </a:p>
          <a:p>
            <a:pPr>
              <a:buFontTx/>
              <a:buChar char="-"/>
            </a:pPr>
            <a:endParaRPr lang="nl-BE" sz="2400" dirty="0" smtClean="0">
              <a:latin typeface="Arial" pitchFamily="34" charset="0"/>
              <a:cs typeface="Arial" pitchFamily="34" charset="0"/>
            </a:endParaRPr>
          </a:p>
          <a:p>
            <a:pPr>
              <a:buFontTx/>
              <a:buChar char="-"/>
            </a:pPr>
            <a:r>
              <a:rPr lang="nl-BE" sz="2400" dirty="0" smtClean="0">
                <a:latin typeface="Arial" pitchFamily="34" charset="0"/>
                <a:cs typeface="Arial" pitchFamily="34" charset="0"/>
              </a:rPr>
              <a:t>Soepelere milieuwetgeving in het gastland</a:t>
            </a:r>
          </a:p>
          <a:p>
            <a:pPr>
              <a:buFontTx/>
              <a:buChar char="-"/>
            </a:pPr>
            <a:endParaRPr lang="nl-BE" sz="2400" dirty="0" smtClean="0">
              <a:latin typeface="Arial" pitchFamily="34" charset="0"/>
              <a:cs typeface="Arial" pitchFamily="34" charset="0"/>
            </a:endParaRPr>
          </a:p>
          <a:p>
            <a:pPr>
              <a:buFontTx/>
              <a:buChar char="-"/>
            </a:pPr>
            <a:r>
              <a:rPr lang="nl-BE" sz="2400" dirty="0" smtClean="0">
                <a:latin typeface="Arial" pitchFamily="34" charset="0"/>
                <a:cs typeface="Arial" pitchFamily="34" charset="0"/>
              </a:rPr>
              <a:t>Betere internationale verdeling van de productie</a:t>
            </a:r>
          </a:p>
          <a:p>
            <a:pPr>
              <a:buFontTx/>
              <a:buChar char="-"/>
            </a:pPr>
            <a:endParaRPr lang="nl-BE" sz="2400" dirty="0" smtClean="0">
              <a:latin typeface="Arial" pitchFamily="34" charset="0"/>
              <a:cs typeface="Arial" pitchFamily="34" charset="0"/>
            </a:endParaRPr>
          </a:p>
          <a:p>
            <a:pPr>
              <a:buFontTx/>
              <a:buChar char="-"/>
            </a:pPr>
            <a:r>
              <a:rPr lang="nl-BE" sz="2400" dirty="0" smtClean="0">
                <a:latin typeface="Arial" pitchFamily="34" charset="0"/>
                <a:cs typeface="Arial" pitchFamily="34" charset="0"/>
              </a:rPr>
              <a:t>…</a:t>
            </a:r>
          </a:p>
          <a:p>
            <a:pPr>
              <a:buFontTx/>
              <a:buChar char="-"/>
            </a:pPr>
            <a:endParaRPr lang="nl-BE" sz="2400" dirty="0" smtClean="0"/>
          </a:p>
          <a:p>
            <a:pPr>
              <a:buFontTx/>
              <a:buChar char="-"/>
            </a:pPr>
            <a:endParaRPr lang="nl-BE"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42910" y="1571612"/>
            <a:ext cx="8072494" cy="3785652"/>
          </a:xfrm>
          <a:prstGeom prst="rect">
            <a:avLst/>
          </a:prstGeom>
          <a:noFill/>
        </p:spPr>
        <p:txBody>
          <a:bodyPr wrap="square" rtlCol="0">
            <a:spAutoFit/>
          </a:bodyPr>
          <a:lstStyle/>
          <a:p>
            <a:r>
              <a:rPr lang="nl-BE" sz="2400" dirty="0" smtClean="0">
                <a:latin typeface="Arial" pitchFamily="34" charset="0"/>
                <a:cs typeface="Arial" pitchFamily="34" charset="0"/>
              </a:rPr>
              <a:t>Een arbeider in België kost gemiddeld 40 000 tot 50 000 euro per jaar. In Polen of Hongarije kost hij 4500 tot 5000 euro per jaar. In Roemenië amper 2500 euro per jaar.</a:t>
            </a:r>
          </a:p>
          <a:p>
            <a:endParaRPr lang="nl-BE" sz="2400" dirty="0" smtClean="0">
              <a:latin typeface="Arial" pitchFamily="34" charset="0"/>
              <a:cs typeface="Arial" pitchFamily="34" charset="0"/>
            </a:endParaRPr>
          </a:p>
          <a:p>
            <a:r>
              <a:rPr lang="nl-BE" sz="2400" dirty="0" smtClean="0">
                <a:latin typeface="Arial" pitchFamily="34" charset="0"/>
                <a:cs typeface="Arial" pitchFamily="34" charset="0"/>
              </a:rPr>
              <a:t>De gemiddelde loonkost van een arbeider bedraagt in België 26 euro, in China 0,6 euro en in India 0,5 euro per uur. </a:t>
            </a:r>
          </a:p>
          <a:p>
            <a:endParaRPr lang="nl-BE" sz="2400" dirty="0" smtClean="0">
              <a:latin typeface="Arial" pitchFamily="34" charset="0"/>
              <a:cs typeface="Arial" pitchFamily="34" charset="0"/>
            </a:endParaRPr>
          </a:p>
          <a:p>
            <a:r>
              <a:rPr lang="nl-BE" sz="2400" b="1" dirty="0" smtClean="0">
                <a:solidFill>
                  <a:srgbClr val="FF0000"/>
                </a:solidFill>
                <a:latin typeface="Arial" pitchFamily="34" charset="0"/>
                <a:cs typeface="Arial" pitchFamily="34" charset="0"/>
              </a:rPr>
              <a:t>Een Belgische werknemer is dus ongeveer 50 keer duurder dan zijn Indiase collega!</a:t>
            </a:r>
            <a:endParaRPr lang="nl-BE" sz="2400" b="1" dirty="0">
              <a:solidFill>
                <a:srgbClr val="FF0000"/>
              </a:solidFill>
              <a:latin typeface="Arial" pitchFamily="34" charset="0"/>
              <a:cs typeface="Arial" pitchFamily="34" charset="0"/>
            </a:endParaRPr>
          </a:p>
        </p:txBody>
      </p:sp>
      <p:sp>
        <p:nvSpPr>
          <p:cNvPr id="3" name="Tekstvak 2"/>
          <p:cNvSpPr txBox="1"/>
          <p:nvPr/>
        </p:nvSpPr>
        <p:spPr>
          <a:xfrm>
            <a:off x="714348" y="357166"/>
            <a:ext cx="2877711" cy="646331"/>
          </a:xfrm>
          <a:prstGeom prst="rect">
            <a:avLst/>
          </a:prstGeom>
          <a:solidFill>
            <a:schemeClr val="accent1">
              <a:alpha val="54000"/>
            </a:schemeClr>
          </a:solidFill>
        </p:spPr>
        <p:txBody>
          <a:bodyPr wrap="none" rtlCol="0">
            <a:spAutoFit/>
          </a:bodyPr>
          <a:lstStyle/>
          <a:p>
            <a:r>
              <a:rPr lang="nl-BE" sz="3600" dirty="0" smtClean="0">
                <a:latin typeface="Arial" pitchFamily="34" charset="0"/>
                <a:cs typeface="Arial" pitchFamily="34" charset="0"/>
              </a:rPr>
              <a:t>Opmerkelijk !</a:t>
            </a:r>
            <a:endParaRPr lang="nl-BE"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28596" y="357166"/>
            <a:ext cx="5650906" cy="584775"/>
          </a:xfrm>
          <a:prstGeom prst="rect">
            <a:avLst/>
          </a:prstGeom>
          <a:noFill/>
        </p:spPr>
        <p:txBody>
          <a:bodyPr wrap="none" rtlCol="0">
            <a:spAutoFit/>
          </a:bodyPr>
          <a:lstStyle/>
          <a:p>
            <a:r>
              <a:rPr lang="nl-BE" sz="3200" dirty="0" smtClean="0">
                <a:latin typeface="Arial" pitchFamily="34" charset="0"/>
                <a:cs typeface="Arial" pitchFamily="34" charset="0"/>
              </a:rPr>
              <a:t>Globalisering op cultureel vlak</a:t>
            </a:r>
            <a:endParaRPr lang="nl-BE" sz="3200" dirty="0">
              <a:latin typeface="Arial" pitchFamily="34" charset="0"/>
              <a:cs typeface="Arial" pitchFamily="34" charset="0"/>
            </a:endParaRPr>
          </a:p>
        </p:txBody>
      </p:sp>
      <p:sp>
        <p:nvSpPr>
          <p:cNvPr id="3" name="Tekstvak 2"/>
          <p:cNvSpPr txBox="1"/>
          <p:nvPr/>
        </p:nvSpPr>
        <p:spPr>
          <a:xfrm>
            <a:off x="428596" y="1142984"/>
            <a:ext cx="7858180" cy="1569660"/>
          </a:xfrm>
          <a:prstGeom prst="rect">
            <a:avLst/>
          </a:prstGeom>
          <a:noFill/>
        </p:spPr>
        <p:txBody>
          <a:bodyPr wrap="square" rtlCol="0">
            <a:spAutoFit/>
          </a:bodyPr>
          <a:lstStyle/>
          <a:p>
            <a:r>
              <a:rPr lang="nl-NL" sz="2400" dirty="0">
                <a:latin typeface="Arial" pitchFamily="34" charset="0"/>
                <a:cs typeface="Arial" pitchFamily="34" charset="0"/>
              </a:rPr>
              <a:t>Overal ter wereld drinken jongeren dezelfde frisdrank, gaan ze naar dezelfde </a:t>
            </a:r>
            <a:r>
              <a:rPr lang="nl-NL" sz="2400" dirty="0" err="1" smtClean="0">
                <a:latin typeface="Arial" pitchFamily="34" charset="0"/>
                <a:cs typeface="Arial" pitchFamily="34" charset="0"/>
              </a:rPr>
              <a:t>fastfood</a:t>
            </a:r>
            <a:r>
              <a:rPr lang="nl-NL" sz="2400" dirty="0" err="1">
                <a:latin typeface="Arial" pitchFamily="34" charset="0"/>
                <a:cs typeface="Arial" pitchFamily="34" charset="0"/>
              </a:rPr>
              <a:t>-</a:t>
            </a:r>
            <a:r>
              <a:rPr lang="nl-NL" sz="2400" dirty="0" err="1" smtClean="0">
                <a:latin typeface="Arial" pitchFamily="34" charset="0"/>
                <a:cs typeface="Arial" pitchFamily="34" charset="0"/>
              </a:rPr>
              <a:t>restaurants</a:t>
            </a:r>
            <a:r>
              <a:rPr lang="nl-NL" sz="2400" dirty="0">
                <a:latin typeface="Arial" pitchFamily="34" charset="0"/>
                <a:cs typeface="Arial" pitchFamily="34" charset="0"/>
              </a:rPr>
              <a:t>, roken ze dezelfde sigaretten, spelen ze dezelfde videogames, luisteren ze naar dezelfde westerse popmuziek,…</a:t>
            </a:r>
            <a:endParaRPr lang="nl-BE" sz="2400" dirty="0">
              <a:latin typeface="Arial" pitchFamily="34" charset="0"/>
              <a:cs typeface="Arial" pitchFamily="34" charset="0"/>
            </a:endParaRPr>
          </a:p>
        </p:txBody>
      </p:sp>
      <p:sp>
        <p:nvSpPr>
          <p:cNvPr id="4" name="Tekstvak 3"/>
          <p:cNvSpPr txBox="1"/>
          <p:nvPr/>
        </p:nvSpPr>
        <p:spPr>
          <a:xfrm>
            <a:off x="428596" y="5500702"/>
            <a:ext cx="8286808" cy="830997"/>
          </a:xfrm>
          <a:prstGeom prst="rect">
            <a:avLst/>
          </a:prstGeom>
          <a:noFill/>
        </p:spPr>
        <p:txBody>
          <a:bodyPr wrap="square" rtlCol="0">
            <a:spAutoFit/>
          </a:bodyPr>
          <a:lstStyle/>
          <a:p>
            <a:r>
              <a:rPr lang="nl-NL" sz="2400" dirty="0">
                <a:latin typeface="Arial" pitchFamily="34" charset="0"/>
                <a:cs typeface="Arial" pitchFamily="34" charset="0"/>
              </a:rPr>
              <a:t>Men spreekt van de </a:t>
            </a:r>
            <a:r>
              <a:rPr lang="nl-NL" sz="2400" b="1" dirty="0">
                <a:latin typeface="Arial" pitchFamily="34" charset="0"/>
                <a:cs typeface="Arial" pitchFamily="34" charset="0"/>
              </a:rPr>
              <a:t>‘</a:t>
            </a:r>
            <a:r>
              <a:rPr lang="nl-NL" sz="2400" b="1" dirty="0" err="1">
                <a:latin typeface="Arial" pitchFamily="34" charset="0"/>
                <a:cs typeface="Arial" pitchFamily="34" charset="0"/>
              </a:rPr>
              <a:t>coca-colonisatie</a:t>
            </a:r>
            <a:r>
              <a:rPr lang="nl-NL" sz="2400" b="1" dirty="0">
                <a:latin typeface="Arial" pitchFamily="34" charset="0"/>
                <a:cs typeface="Arial" pitchFamily="34" charset="0"/>
              </a:rPr>
              <a:t>’</a:t>
            </a:r>
            <a:r>
              <a:rPr lang="nl-NL" sz="2400" dirty="0">
                <a:latin typeface="Arial" pitchFamily="34" charset="0"/>
                <a:cs typeface="Arial" pitchFamily="34" charset="0"/>
              </a:rPr>
              <a:t> of van de </a:t>
            </a:r>
            <a:r>
              <a:rPr lang="nl-NL" sz="2400" b="1" dirty="0">
                <a:latin typeface="Arial" pitchFamily="34" charset="0"/>
                <a:cs typeface="Arial" pitchFamily="34" charset="0"/>
              </a:rPr>
              <a:t>‘</a:t>
            </a:r>
            <a:r>
              <a:rPr lang="nl-NL" sz="2400" b="1" dirty="0" err="1">
                <a:latin typeface="Arial" pitchFamily="34" charset="0"/>
                <a:cs typeface="Arial" pitchFamily="34" charset="0"/>
              </a:rPr>
              <a:t>McDonaldisering</a:t>
            </a:r>
            <a:r>
              <a:rPr lang="nl-NL" sz="2400" b="1" dirty="0">
                <a:latin typeface="Arial" pitchFamily="34" charset="0"/>
                <a:cs typeface="Arial" pitchFamily="34" charset="0"/>
              </a:rPr>
              <a:t>’</a:t>
            </a:r>
            <a:r>
              <a:rPr lang="nl-NL" sz="2400" dirty="0">
                <a:latin typeface="Arial" pitchFamily="34" charset="0"/>
                <a:cs typeface="Arial" pitchFamily="34" charset="0"/>
              </a:rPr>
              <a:t> van onze levenswijze.</a:t>
            </a:r>
            <a:endParaRPr lang="nl-BE" sz="2400" dirty="0">
              <a:latin typeface="Arial" pitchFamily="34" charset="0"/>
              <a:cs typeface="Arial" pitchFamily="34" charset="0"/>
            </a:endParaRPr>
          </a:p>
        </p:txBody>
      </p:sp>
      <p:pic>
        <p:nvPicPr>
          <p:cNvPr id="5" name="Picture 4" descr="http://www.ad-informatica.com/davideandreani/collezione/serie2serie/sa_language.jpg"/>
          <p:cNvPicPr>
            <a:picLocks noChangeAspect="1" noChangeArrowheads="1"/>
          </p:cNvPicPr>
          <p:nvPr/>
        </p:nvPicPr>
        <p:blipFill>
          <a:blip r:embed="rId2" cstate="print"/>
          <a:srcRect/>
          <a:stretch>
            <a:fillRect/>
          </a:stretch>
        </p:blipFill>
        <p:spPr bwMode="auto">
          <a:xfrm rot="5400000">
            <a:off x="1114232" y="2529050"/>
            <a:ext cx="2500330" cy="3300099"/>
          </a:xfrm>
          <a:prstGeom prst="rect">
            <a:avLst/>
          </a:prstGeom>
          <a:noFill/>
        </p:spPr>
      </p:pic>
      <p:pic>
        <p:nvPicPr>
          <p:cNvPr id="19458" name="Picture 2" descr="http://i.treehugger.com/files/th_images/McDonalds%20(Small)-thumb.jpg"/>
          <p:cNvPicPr>
            <a:picLocks noChangeAspect="1" noChangeArrowheads="1"/>
          </p:cNvPicPr>
          <p:nvPr/>
        </p:nvPicPr>
        <p:blipFill>
          <a:blip r:embed="rId3" cstate="print"/>
          <a:srcRect/>
          <a:stretch>
            <a:fillRect/>
          </a:stretch>
        </p:blipFill>
        <p:spPr bwMode="auto">
          <a:xfrm>
            <a:off x="4643438" y="2928934"/>
            <a:ext cx="3307428" cy="24288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681</Words>
  <Application>Microsoft Office PowerPoint</Application>
  <PresentationFormat>Diavoorstelling (4:3)</PresentationFormat>
  <Paragraphs>93</Paragraphs>
  <Slides>15</Slides>
  <Notes>0</Notes>
  <HiddenSlides>0</HiddenSlides>
  <MMClips>0</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Office-thema</vt:lpstr>
      <vt:lpstr>Globalisering</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Globalisering</dc:title>
  <dc:creator>vdrj</dc:creator>
  <cp:lastModifiedBy>vdrj</cp:lastModifiedBy>
  <cp:revision>24</cp:revision>
  <dcterms:created xsi:type="dcterms:W3CDTF">2011-09-08T11:21:57Z</dcterms:created>
  <dcterms:modified xsi:type="dcterms:W3CDTF">2011-09-09T13:05:56Z</dcterms:modified>
</cp:coreProperties>
</file>