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098" y="-2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fld id="{4DD30CE0-CEE3-439F-9967-00088457FDCB}" type="datetimeFigureOut">
              <a:rPr lang="nl-BE" smtClean="0"/>
              <a:pPr/>
              <a:t>10/05/2011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3478EE9-6694-417A-A650-DA39A73CE986}" type="slidenum">
              <a:rPr lang="nl-BE" smtClean="0"/>
              <a:pPr/>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4DD30CE0-CEE3-439F-9967-00088457FDCB}" type="datetimeFigureOut">
              <a:rPr lang="nl-BE" smtClean="0"/>
              <a:pPr/>
              <a:t>10/05/2011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3478EE9-6694-417A-A650-DA39A73CE986}"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4DD30CE0-CEE3-439F-9967-00088457FDCB}" type="datetimeFigureOut">
              <a:rPr lang="nl-BE" smtClean="0"/>
              <a:pPr/>
              <a:t>10/05/2011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3478EE9-6694-417A-A650-DA39A73CE986}" type="slidenum">
              <a:rPr lang="nl-BE" smtClean="0"/>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4DD30CE0-CEE3-439F-9967-00088457FDCB}" type="datetimeFigureOut">
              <a:rPr lang="nl-BE" smtClean="0"/>
              <a:pPr/>
              <a:t>10/05/2011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3478EE9-6694-417A-A650-DA39A73CE986}" type="slidenum">
              <a:rPr lang="nl-BE" smtClean="0"/>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DD30CE0-CEE3-439F-9967-00088457FDCB}" type="datetimeFigureOut">
              <a:rPr lang="nl-BE" smtClean="0"/>
              <a:pPr/>
              <a:t>10/05/2011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3478EE9-6694-417A-A650-DA39A73CE986}" type="slidenum">
              <a:rPr lang="nl-BE" smtClean="0"/>
              <a:pPr/>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4DD30CE0-CEE3-439F-9967-00088457FDCB}" type="datetimeFigureOut">
              <a:rPr lang="nl-BE" smtClean="0"/>
              <a:pPr/>
              <a:t>10/05/2011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3478EE9-6694-417A-A650-DA39A73CE986}" type="slidenum">
              <a:rPr lang="nl-BE" smtClean="0"/>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4DD30CE0-CEE3-439F-9967-00088457FDCB}" type="datetimeFigureOut">
              <a:rPr lang="nl-BE" smtClean="0"/>
              <a:pPr/>
              <a:t>10/05/2011</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43478EE9-6694-417A-A650-DA39A73CE986}" type="slidenum">
              <a:rPr lang="nl-BE" smtClean="0"/>
              <a:pPr/>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4DD30CE0-CEE3-439F-9967-00088457FDCB}" type="datetimeFigureOut">
              <a:rPr lang="nl-BE" smtClean="0"/>
              <a:pPr/>
              <a:t>10/05/2011</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43478EE9-6694-417A-A650-DA39A73CE986}" type="slidenum">
              <a:rPr lang="nl-BE" smtClean="0"/>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DD30CE0-CEE3-439F-9967-00088457FDCB}" type="datetimeFigureOut">
              <a:rPr lang="nl-BE" smtClean="0"/>
              <a:pPr/>
              <a:t>10/05/2011</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43478EE9-6694-417A-A650-DA39A73CE986}"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DD30CE0-CEE3-439F-9967-00088457FDCB}" type="datetimeFigureOut">
              <a:rPr lang="nl-BE" smtClean="0"/>
              <a:pPr/>
              <a:t>10/05/2011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3478EE9-6694-417A-A650-DA39A73CE986}" type="slidenum">
              <a:rPr lang="nl-BE" smtClean="0"/>
              <a:pPr/>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DD30CE0-CEE3-439F-9967-00088457FDCB}" type="datetimeFigureOut">
              <a:rPr lang="nl-BE" smtClean="0"/>
              <a:pPr/>
              <a:t>10/05/2011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3478EE9-6694-417A-A650-DA39A73CE986}" type="slidenum">
              <a:rPr lang="nl-BE" smtClean="0"/>
              <a:pPr/>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30CE0-CEE3-439F-9967-00088457FDCB}" type="datetimeFigureOut">
              <a:rPr lang="nl-BE" smtClean="0"/>
              <a:pPr/>
              <a:t>10/05/2011</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78EE9-6694-417A-A650-DA39A73CE986}" type="slidenum">
              <a:rPr lang="nl-BE" smtClean="0"/>
              <a:pPr/>
              <a:t>‹nr.›</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http://www.hln.be/static/FOTO/pe/7/9/2/large_493247.jpg" TargetMode="Externa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http://www.pi-design.net/isoleren%20huis.jpg" TargetMode="External"/><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611560" y="332656"/>
            <a:ext cx="5635389" cy="830997"/>
          </a:xfrm>
          <a:prstGeom prst="rect">
            <a:avLst/>
          </a:prstGeom>
          <a:noFill/>
        </p:spPr>
        <p:txBody>
          <a:bodyPr wrap="none" rtlCol="0">
            <a:spAutoFit/>
          </a:bodyPr>
          <a:lstStyle/>
          <a:p>
            <a:r>
              <a:rPr lang="nl-BE" sz="4800" b="1" dirty="0" smtClean="0"/>
              <a:t>Oh, grote wereldbol !</a:t>
            </a:r>
            <a:endParaRPr lang="nl-BE" sz="4800" b="1" dirty="0"/>
          </a:p>
        </p:txBody>
      </p:sp>
      <p:pic>
        <p:nvPicPr>
          <p:cNvPr id="12292" name="Picture 4" descr="http://4.bp.blogspot.com/_gul1NH1jDTI/TBk0EAsQIxI/AAAAAAAAAAM/5zHgLh00m3s/s1600/global_warming_by_teabing.jpg"/>
          <p:cNvPicPr>
            <a:picLocks noChangeAspect="1" noChangeArrowheads="1"/>
          </p:cNvPicPr>
          <p:nvPr/>
        </p:nvPicPr>
        <p:blipFill>
          <a:blip r:embed="rId2" cstate="print"/>
          <a:srcRect/>
          <a:stretch>
            <a:fillRect/>
          </a:stretch>
        </p:blipFill>
        <p:spPr bwMode="auto">
          <a:xfrm>
            <a:off x="179512" y="1340768"/>
            <a:ext cx="3695147" cy="4680520"/>
          </a:xfrm>
          <a:prstGeom prst="rect">
            <a:avLst/>
          </a:prstGeom>
          <a:noFill/>
        </p:spPr>
      </p:pic>
      <p:pic>
        <p:nvPicPr>
          <p:cNvPr id="12294" name="Picture 6" descr="http://globalwarmingconsequences.org/wp-content/uploads/2011/04/effects-of-global-warming-global-warming-prevention-250238_1280_1024.jpg"/>
          <p:cNvPicPr>
            <a:picLocks noChangeAspect="1" noChangeArrowheads="1"/>
          </p:cNvPicPr>
          <p:nvPr/>
        </p:nvPicPr>
        <p:blipFill>
          <a:blip r:embed="rId3" cstate="print"/>
          <a:srcRect/>
          <a:stretch>
            <a:fillRect/>
          </a:stretch>
        </p:blipFill>
        <p:spPr bwMode="auto">
          <a:xfrm>
            <a:off x="3707904" y="3140968"/>
            <a:ext cx="4392488" cy="3512572"/>
          </a:xfrm>
          <a:prstGeom prst="rect">
            <a:avLst/>
          </a:prstGeom>
          <a:noFill/>
        </p:spPr>
      </p:pic>
      <p:pic>
        <p:nvPicPr>
          <p:cNvPr id="12290" name="Picture 2" descr="http://www.opwarmingaarde.nl/jongeren/images/ijsbeer.jpg"/>
          <p:cNvPicPr>
            <a:picLocks noChangeAspect="1" noChangeArrowheads="1"/>
          </p:cNvPicPr>
          <p:nvPr/>
        </p:nvPicPr>
        <p:blipFill>
          <a:blip r:embed="rId4" cstate="print"/>
          <a:srcRect/>
          <a:stretch>
            <a:fillRect/>
          </a:stretch>
        </p:blipFill>
        <p:spPr bwMode="auto">
          <a:xfrm>
            <a:off x="5220072" y="1340768"/>
            <a:ext cx="3531096" cy="242132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p:nvPr/>
        </p:nvPicPr>
        <p:blipFill>
          <a:blip r:embed="rId2" cstate="print"/>
          <a:srcRect/>
          <a:stretch>
            <a:fillRect/>
          </a:stretch>
        </p:blipFill>
        <p:spPr bwMode="auto">
          <a:xfrm>
            <a:off x="3779912" y="476672"/>
            <a:ext cx="4896544" cy="3600400"/>
          </a:xfrm>
          <a:prstGeom prst="rect">
            <a:avLst/>
          </a:prstGeom>
          <a:solidFill>
            <a:srgbClr val="FFFFFF"/>
          </a:solidFill>
          <a:ln w="9525">
            <a:noFill/>
            <a:miter lim="800000"/>
            <a:headEnd/>
            <a:tailEnd/>
          </a:ln>
        </p:spPr>
      </p:pic>
      <p:sp>
        <p:nvSpPr>
          <p:cNvPr id="3" name="Tekstvak 2"/>
          <p:cNvSpPr txBox="1"/>
          <p:nvPr/>
        </p:nvSpPr>
        <p:spPr>
          <a:xfrm>
            <a:off x="251520" y="332656"/>
            <a:ext cx="3604513" cy="646331"/>
          </a:xfrm>
          <a:prstGeom prst="rect">
            <a:avLst/>
          </a:prstGeom>
          <a:noFill/>
        </p:spPr>
        <p:txBody>
          <a:bodyPr wrap="none" rtlCol="0">
            <a:spAutoFit/>
          </a:bodyPr>
          <a:lstStyle/>
          <a:p>
            <a:r>
              <a:rPr lang="nl-BE" sz="3600" dirty="0" smtClean="0"/>
              <a:t>Het broeikaseffect</a:t>
            </a:r>
            <a:endParaRPr lang="nl-BE" sz="3600" dirty="0"/>
          </a:p>
        </p:txBody>
      </p:sp>
      <p:sp>
        <p:nvSpPr>
          <p:cNvPr id="4" name="Tekstvak 3"/>
          <p:cNvSpPr txBox="1"/>
          <p:nvPr/>
        </p:nvSpPr>
        <p:spPr>
          <a:xfrm>
            <a:off x="251520" y="4221088"/>
            <a:ext cx="8424936" cy="2246769"/>
          </a:xfrm>
          <a:prstGeom prst="rect">
            <a:avLst/>
          </a:prstGeom>
          <a:noFill/>
        </p:spPr>
        <p:txBody>
          <a:bodyPr wrap="square" rtlCol="0">
            <a:spAutoFit/>
          </a:bodyPr>
          <a:lstStyle/>
          <a:p>
            <a:r>
              <a:rPr lang="nl-BE" sz="2800" dirty="0" smtClean="0"/>
              <a:t>Het zonlicht komt door de atmosfeer en wordt door het aardoppervlak omgezet in warmte. Die warmte wordt grotendeels tegengehouden door de toenemende laag broeikasgassen. Hierdoor warmt de onderste laag van de atmosfeer meer en meer op.</a:t>
            </a:r>
            <a:endParaRPr lang="nl-BE"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23528" y="260648"/>
            <a:ext cx="6548396" cy="584775"/>
          </a:xfrm>
          <a:prstGeom prst="rect">
            <a:avLst/>
          </a:prstGeom>
          <a:noFill/>
        </p:spPr>
        <p:txBody>
          <a:bodyPr wrap="none" rtlCol="0">
            <a:spAutoFit/>
          </a:bodyPr>
          <a:lstStyle/>
          <a:p>
            <a:r>
              <a:rPr lang="nl-BE" sz="3200" dirty="0" smtClean="0"/>
              <a:t>Waarom “</a:t>
            </a:r>
            <a:r>
              <a:rPr lang="nl-BE" sz="3200" dirty="0" smtClean="0">
                <a:solidFill>
                  <a:srgbClr val="FF0000"/>
                </a:solidFill>
              </a:rPr>
              <a:t>versterkte</a:t>
            </a:r>
            <a:r>
              <a:rPr lang="nl-BE" sz="3200" dirty="0" smtClean="0"/>
              <a:t>”  broeikaseffect ?</a:t>
            </a:r>
            <a:endParaRPr lang="nl-BE" sz="3200" dirty="0"/>
          </a:p>
        </p:txBody>
      </p:sp>
      <p:sp>
        <p:nvSpPr>
          <p:cNvPr id="3" name="Tekstvak 2"/>
          <p:cNvSpPr txBox="1"/>
          <p:nvPr/>
        </p:nvSpPr>
        <p:spPr>
          <a:xfrm>
            <a:off x="395536" y="836712"/>
            <a:ext cx="8280920" cy="2554545"/>
          </a:xfrm>
          <a:prstGeom prst="rect">
            <a:avLst/>
          </a:prstGeom>
          <a:noFill/>
        </p:spPr>
        <p:txBody>
          <a:bodyPr wrap="square" rtlCol="0">
            <a:spAutoFit/>
          </a:bodyPr>
          <a:lstStyle/>
          <a:p>
            <a:r>
              <a:rPr lang="nl-BE" sz="3200" dirty="0" smtClean="0"/>
              <a:t>Er is van nature al een broeikaseffect door de gassen in de atmosfeer. Anders zou het op aarde gemiddeld zo’n 20 graden kouder zijn</a:t>
            </a:r>
            <a:r>
              <a:rPr lang="nl-BE" sz="3200" dirty="0" smtClean="0"/>
              <a:t>. Maar door de menselijke activiteiten wordt deze opwarming te groot.</a:t>
            </a:r>
            <a:endParaRPr lang="nl-BE" sz="3200" dirty="0"/>
          </a:p>
        </p:txBody>
      </p:sp>
      <p:sp>
        <p:nvSpPr>
          <p:cNvPr id="4" name="Tekstvak 3"/>
          <p:cNvSpPr txBox="1"/>
          <p:nvPr/>
        </p:nvSpPr>
        <p:spPr>
          <a:xfrm>
            <a:off x="323528" y="3861048"/>
            <a:ext cx="5227328" cy="584775"/>
          </a:xfrm>
          <a:prstGeom prst="rect">
            <a:avLst/>
          </a:prstGeom>
          <a:noFill/>
        </p:spPr>
        <p:txBody>
          <a:bodyPr wrap="none" rtlCol="0">
            <a:spAutoFit/>
          </a:bodyPr>
          <a:lstStyle/>
          <a:p>
            <a:r>
              <a:rPr lang="nl-BE" sz="3200" dirty="0" smtClean="0"/>
              <a:t>Belangrijkste broeikasgassen ?</a:t>
            </a:r>
            <a:endParaRPr lang="nl-BE" sz="3200" dirty="0"/>
          </a:p>
        </p:txBody>
      </p:sp>
      <p:sp>
        <p:nvSpPr>
          <p:cNvPr id="5" name="Tekstvak 4"/>
          <p:cNvSpPr txBox="1"/>
          <p:nvPr/>
        </p:nvSpPr>
        <p:spPr>
          <a:xfrm>
            <a:off x="467544" y="4581128"/>
            <a:ext cx="7992888" cy="1815882"/>
          </a:xfrm>
          <a:prstGeom prst="rect">
            <a:avLst/>
          </a:prstGeom>
          <a:noFill/>
        </p:spPr>
        <p:txBody>
          <a:bodyPr wrap="square" rtlCol="0">
            <a:spAutoFit/>
          </a:bodyPr>
          <a:lstStyle/>
          <a:p>
            <a:pPr>
              <a:buFontTx/>
              <a:buChar char="-"/>
            </a:pPr>
            <a:r>
              <a:rPr lang="nl-BE" sz="2800" dirty="0" smtClean="0"/>
              <a:t>CO</a:t>
            </a:r>
            <a:r>
              <a:rPr lang="nl-BE" sz="2800" baseline="-25000" dirty="0" smtClean="0"/>
              <a:t>2 </a:t>
            </a:r>
            <a:r>
              <a:rPr lang="nl-BE" sz="2800" dirty="0" smtClean="0"/>
              <a:t>(koolstofdioxide) : uitstoot van industrie, transport, </a:t>
            </a:r>
            <a:r>
              <a:rPr lang="nl-BE" sz="2800" dirty="0" smtClean="0"/>
              <a:t>…</a:t>
            </a:r>
            <a:endParaRPr lang="nl-BE" sz="2800" dirty="0" smtClean="0"/>
          </a:p>
          <a:p>
            <a:pPr>
              <a:buFontTx/>
              <a:buChar char="-"/>
            </a:pPr>
            <a:r>
              <a:rPr lang="nl-BE" sz="2800" dirty="0" smtClean="0"/>
              <a:t>CH</a:t>
            </a:r>
            <a:r>
              <a:rPr lang="nl-BE" sz="2800" baseline="-25000" dirty="0" smtClean="0"/>
              <a:t>4</a:t>
            </a:r>
            <a:r>
              <a:rPr lang="nl-BE" sz="2800" dirty="0" smtClean="0"/>
              <a:t> (methaangas) : rottingsgas (uitstoot van veestapel, rotting van planten,…)</a:t>
            </a:r>
            <a:endParaRPr lang="nl-BE"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p:nvPr/>
        </p:nvPicPr>
        <p:blipFill>
          <a:blip r:embed="rId2" cstate="print"/>
          <a:srcRect/>
          <a:stretch>
            <a:fillRect/>
          </a:stretch>
        </p:blipFill>
        <p:spPr bwMode="auto">
          <a:xfrm>
            <a:off x="611560" y="1412776"/>
            <a:ext cx="7488832" cy="4680520"/>
          </a:xfrm>
          <a:prstGeom prst="rect">
            <a:avLst/>
          </a:prstGeom>
          <a:solidFill>
            <a:srgbClr val="FFFFFF"/>
          </a:solidFill>
          <a:ln w="9525">
            <a:noFill/>
            <a:miter lim="800000"/>
            <a:headEnd/>
            <a:tailEnd/>
          </a:ln>
        </p:spPr>
      </p:pic>
      <p:sp>
        <p:nvSpPr>
          <p:cNvPr id="3" name="Tekstvak 2"/>
          <p:cNvSpPr txBox="1"/>
          <p:nvPr/>
        </p:nvSpPr>
        <p:spPr>
          <a:xfrm>
            <a:off x="395536" y="332656"/>
            <a:ext cx="8363636" cy="584775"/>
          </a:xfrm>
          <a:prstGeom prst="rect">
            <a:avLst/>
          </a:prstGeom>
          <a:noFill/>
        </p:spPr>
        <p:txBody>
          <a:bodyPr wrap="none" rtlCol="0">
            <a:spAutoFit/>
          </a:bodyPr>
          <a:lstStyle/>
          <a:p>
            <a:r>
              <a:rPr lang="nl-BE" sz="3200" dirty="0" smtClean="0"/>
              <a:t>Welke sectoren produceren veel broeikasgassen?</a:t>
            </a:r>
            <a:endParaRPr lang="nl-BE"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323528" y="1268760"/>
            <a:ext cx="8352928" cy="3539430"/>
          </a:xfrm>
          <a:prstGeom prst="rect">
            <a:avLst/>
          </a:prstGeom>
          <a:solidFill>
            <a:srgbClr val="0070C0">
              <a:alpha val="25000"/>
            </a:srgbClr>
          </a:solidFill>
          <a:ln>
            <a:solidFill>
              <a:srgbClr val="0070C0"/>
            </a:solidFill>
          </a:ln>
        </p:spPr>
        <p:txBody>
          <a:bodyPr wrap="square">
            <a:spAutoFit/>
          </a:bodyPr>
          <a:lstStyle/>
          <a:p>
            <a:r>
              <a:rPr lang="nl-BE" sz="2800" dirty="0" smtClean="0"/>
              <a:t>Koeien produceren lekkere melk, maar </a:t>
            </a:r>
            <a:r>
              <a:rPr lang="nl-BE" sz="2800" dirty="0"/>
              <a:t>ze produceren ook methaangas, </a:t>
            </a:r>
            <a:r>
              <a:rPr lang="nl-BE" sz="2800" dirty="0" err="1"/>
              <a:t>véél</a:t>
            </a:r>
            <a:r>
              <a:rPr lang="nl-BE" sz="2800" dirty="0"/>
              <a:t> methaangas. </a:t>
            </a:r>
            <a:r>
              <a:rPr lang="nl-BE" sz="2800" dirty="0" smtClean="0"/>
              <a:t>(Tot 500 </a:t>
            </a:r>
            <a:r>
              <a:rPr lang="nl-BE" sz="2800" dirty="0"/>
              <a:t>liter per dag. </a:t>
            </a:r>
            <a:r>
              <a:rPr lang="nl-BE" sz="2800" dirty="0" smtClean="0"/>
              <a:t>) Volgens </a:t>
            </a:r>
            <a:r>
              <a:rPr lang="nl-BE" sz="2800" dirty="0"/>
              <a:t>de recentste cijfers zijn er in Vlaanderen 296.856 melkkoeien. Hun methaanuitstoot stemt overeen met de CO</a:t>
            </a:r>
            <a:r>
              <a:rPr lang="nl-BE" sz="2800" baseline="-25000" dirty="0"/>
              <a:t>2</a:t>
            </a:r>
            <a:r>
              <a:rPr lang="nl-BE" sz="2800" dirty="0"/>
              <a:t>-uitstoot van ruim 3,7 miljoen wagens. </a:t>
            </a:r>
            <a:br>
              <a:rPr lang="nl-BE" sz="2800" dirty="0"/>
            </a:br>
            <a:r>
              <a:rPr lang="nl-BE" sz="2800" dirty="0"/>
              <a:t/>
            </a:r>
            <a:br>
              <a:rPr lang="nl-BE" sz="2800" dirty="0"/>
            </a:br>
            <a:endParaRPr lang="nl-BE" sz="2800" dirty="0"/>
          </a:p>
        </p:txBody>
      </p:sp>
      <p:sp>
        <p:nvSpPr>
          <p:cNvPr id="4" name="Tekstvak 3"/>
          <p:cNvSpPr txBox="1"/>
          <p:nvPr/>
        </p:nvSpPr>
        <p:spPr>
          <a:xfrm>
            <a:off x="395536" y="332656"/>
            <a:ext cx="2840971" cy="646331"/>
          </a:xfrm>
          <a:prstGeom prst="rect">
            <a:avLst/>
          </a:prstGeom>
          <a:noFill/>
        </p:spPr>
        <p:txBody>
          <a:bodyPr wrap="none" rtlCol="0">
            <a:spAutoFit/>
          </a:bodyPr>
          <a:lstStyle/>
          <a:p>
            <a:r>
              <a:rPr lang="nl-BE" sz="3600" dirty="0" smtClean="0"/>
              <a:t>Wist je dat….?</a:t>
            </a:r>
            <a:endParaRPr lang="nl-BE" sz="3600" dirty="0"/>
          </a:p>
        </p:txBody>
      </p:sp>
      <p:pic>
        <p:nvPicPr>
          <p:cNvPr id="22530" name="Picture 2" descr="http://www.meuhmeuh.net/data/news/images/426/koemethaan.jpg"/>
          <p:cNvPicPr>
            <a:picLocks noChangeAspect="1" noChangeArrowheads="1"/>
          </p:cNvPicPr>
          <p:nvPr/>
        </p:nvPicPr>
        <p:blipFill>
          <a:blip r:embed="rId2" cstate="print"/>
          <a:srcRect/>
          <a:stretch>
            <a:fillRect/>
          </a:stretch>
        </p:blipFill>
        <p:spPr bwMode="auto">
          <a:xfrm>
            <a:off x="3635896" y="3789040"/>
            <a:ext cx="4032448" cy="271784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p:nvPr/>
        </p:nvPicPr>
        <p:blipFill>
          <a:blip r:embed="rId2" cstate="print"/>
          <a:srcRect l="3348" t="13634" r="53128" b="48741"/>
          <a:stretch>
            <a:fillRect/>
          </a:stretch>
        </p:blipFill>
        <p:spPr bwMode="auto">
          <a:xfrm>
            <a:off x="3995936" y="188640"/>
            <a:ext cx="4932040" cy="3168352"/>
          </a:xfrm>
          <a:prstGeom prst="rect">
            <a:avLst/>
          </a:prstGeom>
          <a:solidFill>
            <a:srgbClr val="FFFFFF"/>
          </a:solidFill>
          <a:ln w="9525">
            <a:noFill/>
            <a:miter lim="800000"/>
            <a:headEnd/>
            <a:tailEnd/>
          </a:ln>
        </p:spPr>
      </p:pic>
      <p:pic>
        <p:nvPicPr>
          <p:cNvPr id="3" name="Afbeelding 2"/>
          <p:cNvPicPr/>
          <p:nvPr/>
        </p:nvPicPr>
        <p:blipFill>
          <a:blip r:embed="rId2" cstate="print"/>
          <a:srcRect l="3018" t="58481" r="53458" b="4397"/>
          <a:stretch>
            <a:fillRect/>
          </a:stretch>
        </p:blipFill>
        <p:spPr bwMode="auto">
          <a:xfrm>
            <a:off x="323528" y="3356992"/>
            <a:ext cx="5040560" cy="3284984"/>
          </a:xfrm>
          <a:prstGeom prst="rect">
            <a:avLst/>
          </a:prstGeom>
          <a:solidFill>
            <a:srgbClr val="FFFFFF"/>
          </a:solidFill>
          <a:ln w="9525">
            <a:noFill/>
            <a:miter lim="800000"/>
            <a:headEnd/>
            <a:tailEnd/>
          </a:ln>
        </p:spPr>
      </p:pic>
      <p:sp>
        <p:nvSpPr>
          <p:cNvPr id="4" name="Tekstvak 3"/>
          <p:cNvSpPr txBox="1"/>
          <p:nvPr/>
        </p:nvSpPr>
        <p:spPr>
          <a:xfrm>
            <a:off x="467545" y="476672"/>
            <a:ext cx="3456384" cy="1569660"/>
          </a:xfrm>
          <a:prstGeom prst="rect">
            <a:avLst/>
          </a:prstGeom>
          <a:noFill/>
        </p:spPr>
        <p:txBody>
          <a:bodyPr wrap="square" rtlCol="0">
            <a:spAutoFit/>
          </a:bodyPr>
          <a:lstStyle/>
          <a:p>
            <a:r>
              <a:rPr lang="nl-BE" sz="3200" dirty="0" smtClean="0"/>
              <a:t>Evolutie in de uitstoot van broeikasgassen?</a:t>
            </a:r>
            <a:endParaRPr lang="nl-BE" sz="3200" dirty="0"/>
          </a:p>
        </p:txBody>
      </p:sp>
      <p:sp>
        <p:nvSpPr>
          <p:cNvPr id="5" name="Tekstvak 4"/>
          <p:cNvSpPr txBox="1"/>
          <p:nvPr/>
        </p:nvSpPr>
        <p:spPr>
          <a:xfrm>
            <a:off x="5436096" y="3789040"/>
            <a:ext cx="3403316" cy="2246769"/>
          </a:xfrm>
          <a:prstGeom prst="rect">
            <a:avLst/>
          </a:prstGeom>
          <a:noFill/>
        </p:spPr>
        <p:txBody>
          <a:bodyPr wrap="square" rtlCol="0">
            <a:spAutoFit/>
          </a:bodyPr>
          <a:lstStyle/>
          <a:p>
            <a:pPr>
              <a:buFontTx/>
              <a:buChar char="-"/>
            </a:pPr>
            <a:r>
              <a:rPr lang="nl-BE" sz="2800" dirty="0" smtClean="0"/>
              <a:t>Sterke stijging vanaf </a:t>
            </a:r>
            <a:r>
              <a:rPr lang="nl-BE" sz="2800" dirty="0" smtClean="0"/>
              <a:t>1800 (industriële </a:t>
            </a:r>
            <a:r>
              <a:rPr lang="nl-BE" sz="2800" dirty="0" err="1" smtClean="0"/>
              <a:t>rev</a:t>
            </a:r>
            <a:r>
              <a:rPr lang="nl-BE" sz="2800" dirty="0" smtClean="0"/>
              <a:t>.)</a:t>
            </a:r>
            <a:endParaRPr lang="nl-BE" sz="2800" dirty="0" smtClean="0"/>
          </a:p>
          <a:p>
            <a:pPr>
              <a:buFontTx/>
              <a:buChar char="-"/>
            </a:pPr>
            <a:endParaRPr lang="nl-BE" sz="2800" dirty="0" smtClean="0"/>
          </a:p>
          <a:p>
            <a:pPr>
              <a:buFontTx/>
              <a:buChar char="-"/>
            </a:pPr>
            <a:r>
              <a:rPr lang="nl-BE" sz="2800" dirty="0" smtClean="0"/>
              <a:t>Extra sterke stijging na WOII</a:t>
            </a:r>
            <a:endParaRPr lang="nl-BE"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95536" y="332656"/>
            <a:ext cx="2447721" cy="584775"/>
          </a:xfrm>
          <a:prstGeom prst="rect">
            <a:avLst/>
          </a:prstGeom>
          <a:noFill/>
        </p:spPr>
        <p:txBody>
          <a:bodyPr wrap="none" rtlCol="0">
            <a:spAutoFit/>
          </a:bodyPr>
          <a:lstStyle/>
          <a:p>
            <a:r>
              <a:rPr lang="nl-BE" sz="3200" dirty="0" smtClean="0"/>
              <a:t>Wist je dat…?</a:t>
            </a:r>
            <a:endParaRPr lang="nl-BE" sz="3200" dirty="0"/>
          </a:p>
        </p:txBody>
      </p:sp>
      <p:sp>
        <p:nvSpPr>
          <p:cNvPr id="3" name="Rechthoek 2"/>
          <p:cNvSpPr/>
          <p:nvPr/>
        </p:nvSpPr>
        <p:spPr>
          <a:xfrm>
            <a:off x="467544" y="1124744"/>
            <a:ext cx="8208912" cy="2677656"/>
          </a:xfrm>
          <a:prstGeom prst="rect">
            <a:avLst/>
          </a:prstGeom>
          <a:solidFill>
            <a:schemeClr val="accent1">
              <a:alpha val="38000"/>
            </a:schemeClr>
          </a:solidFill>
          <a:ln w="25400">
            <a:solidFill>
              <a:schemeClr val="accent1"/>
            </a:solidFill>
          </a:ln>
        </p:spPr>
        <p:txBody>
          <a:bodyPr wrap="square">
            <a:spAutoFit/>
          </a:bodyPr>
          <a:lstStyle/>
          <a:p>
            <a:r>
              <a:rPr lang="nl-BE" sz="2800" dirty="0" smtClean="0"/>
              <a:t>Met boringen wordt ijs uit de </a:t>
            </a:r>
            <a:r>
              <a:rPr lang="nl-BE" sz="2800" dirty="0" smtClean="0"/>
              <a:t>diepte omhoog gehaald: </a:t>
            </a:r>
            <a:r>
              <a:rPr lang="nl-BE" sz="2800" dirty="0" smtClean="0"/>
              <a:t>hoe dieper het ijs </a:t>
            </a:r>
            <a:r>
              <a:rPr lang="nl-BE" sz="2800" dirty="0" smtClean="0"/>
              <a:t>lag, hoe langer geleden </a:t>
            </a:r>
            <a:r>
              <a:rPr lang="nl-BE" sz="2800" dirty="0" smtClean="0"/>
              <a:t>het als sneeuw </a:t>
            </a:r>
            <a:r>
              <a:rPr lang="nl-BE" sz="2800" dirty="0" smtClean="0"/>
              <a:t>is gevallen</a:t>
            </a:r>
            <a:r>
              <a:rPr lang="nl-BE" sz="2800" dirty="0" smtClean="0"/>
              <a:t>. </a:t>
            </a:r>
            <a:r>
              <a:rPr lang="nl-BE" sz="2800" dirty="0" smtClean="0"/>
              <a:t>In dat ijs zit lucht ingesloten. Deze ‘oude’ lucht kan onderzocht worden. Bij </a:t>
            </a:r>
            <a:r>
              <a:rPr lang="nl-BE" sz="2800" dirty="0" smtClean="0"/>
              <a:t>heel diepe boringen </a:t>
            </a:r>
            <a:r>
              <a:rPr lang="nl-BE" sz="2800" dirty="0" smtClean="0"/>
              <a:t>op Antarctica </a:t>
            </a:r>
            <a:r>
              <a:rPr lang="nl-BE" sz="2800" dirty="0" smtClean="0"/>
              <a:t>(tot meer dan drie </a:t>
            </a:r>
            <a:r>
              <a:rPr lang="nl-BE" sz="2800" dirty="0" smtClean="0"/>
              <a:t>kilometer) men </a:t>
            </a:r>
            <a:r>
              <a:rPr lang="nl-BE" sz="2800" dirty="0" smtClean="0"/>
              <a:t>wel 400.000 jaar in </a:t>
            </a:r>
            <a:r>
              <a:rPr lang="nl-BE" sz="2800" dirty="0" smtClean="0"/>
              <a:t>de tijd </a:t>
            </a:r>
            <a:r>
              <a:rPr lang="nl-BE" sz="2800" dirty="0" smtClean="0"/>
              <a:t>terug gaan.</a:t>
            </a:r>
            <a:endParaRPr lang="nl-BE" sz="2800" dirty="0"/>
          </a:p>
        </p:txBody>
      </p:sp>
      <p:pic>
        <p:nvPicPr>
          <p:cNvPr id="1026" name="Picture 2" descr="http://www.geo.uu.nl/ngv/geonieuws/images/637c.jpg"/>
          <p:cNvPicPr>
            <a:picLocks noChangeAspect="1" noChangeArrowheads="1"/>
          </p:cNvPicPr>
          <p:nvPr/>
        </p:nvPicPr>
        <p:blipFill>
          <a:blip r:embed="rId2" cstate="print"/>
          <a:srcRect/>
          <a:stretch>
            <a:fillRect/>
          </a:stretch>
        </p:blipFill>
        <p:spPr bwMode="auto">
          <a:xfrm>
            <a:off x="395536" y="4077072"/>
            <a:ext cx="3384376" cy="2459313"/>
          </a:xfrm>
          <a:prstGeom prst="rect">
            <a:avLst/>
          </a:prstGeom>
          <a:noFill/>
        </p:spPr>
      </p:pic>
      <p:pic>
        <p:nvPicPr>
          <p:cNvPr id="1028" name="Picture 4" descr="http://www.breda-en-alles-daaromheen.nl/130000-jaar-oud-ijs_bestanden/image005.jpg"/>
          <p:cNvPicPr>
            <a:picLocks noChangeAspect="1" noChangeArrowheads="1"/>
          </p:cNvPicPr>
          <p:nvPr/>
        </p:nvPicPr>
        <p:blipFill>
          <a:blip r:embed="rId3" cstate="print"/>
          <a:srcRect/>
          <a:stretch>
            <a:fillRect/>
          </a:stretch>
        </p:blipFill>
        <p:spPr bwMode="auto">
          <a:xfrm>
            <a:off x="4139952" y="4149080"/>
            <a:ext cx="4752528" cy="227573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23528" y="332656"/>
            <a:ext cx="8460432" cy="1077218"/>
          </a:xfrm>
          <a:prstGeom prst="rect">
            <a:avLst/>
          </a:prstGeom>
          <a:noFill/>
        </p:spPr>
        <p:txBody>
          <a:bodyPr wrap="square" rtlCol="0">
            <a:spAutoFit/>
          </a:bodyPr>
          <a:lstStyle/>
          <a:p>
            <a:r>
              <a:rPr lang="nl-BE" sz="3200" dirty="0" smtClean="0"/>
              <a:t>Welk verband wordt er gelegd met de wereldtemperatuur?</a:t>
            </a:r>
            <a:endParaRPr lang="nl-BE" sz="3200" dirty="0"/>
          </a:p>
        </p:txBody>
      </p:sp>
      <p:pic>
        <p:nvPicPr>
          <p:cNvPr id="3" name="Afbeelding 2" descr="274993_962_1231883151585-Untitled-1"/>
          <p:cNvPicPr/>
          <p:nvPr/>
        </p:nvPicPr>
        <p:blipFill>
          <a:blip r:embed="rId2" cstate="print"/>
          <a:srcRect/>
          <a:stretch>
            <a:fillRect/>
          </a:stretch>
        </p:blipFill>
        <p:spPr bwMode="auto">
          <a:xfrm>
            <a:off x="1619672" y="1556793"/>
            <a:ext cx="6225679" cy="3456383"/>
          </a:xfrm>
          <a:prstGeom prst="rect">
            <a:avLst/>
          </a:prstGeom>
          <a:noFill/>
          <a:ln w="9525">
            <a:noFill/>
            <a:miter lim="800000"/>
            <a:headEnd/>
            <a:tailEnd/>
          </a:ln>
        </p:spPr>
      </p:pic>
      <p:sp>
        <p:nvSpPr>
          <p:cNvPr id="4" name="Tekstvak 3"/>
          <p:cNvSpPr txBox="1"/>
          <p:nvPr/>
        </p:nvSpPr>
        <p:spPr>
          <a:xfrm>
            <a:off x="467544" y="5157192"/>
            <a:ext cx="8208912" cy="1384995"/>
          </a:xfrm>
          <a:prstGeom prst="rect">
            <a:avLst/>
          </a:prstGeom>
          <a:solidFill>
            <a:srgbClr val="0070C0">
              <a:alpha val="28000"/>
            </a:srgbClr>
          </a:solidFill>
        </p:spPr>
        <p:txBody>
          <a:bodyPr wrap="square" rtlCol="0">
            <a:spAutoFit/>
          </a:bodyPr>
          <a:lstStyle/>
          <a:p>
            <a:r>
              <a:rPr lang="nl-BE" sz="2800" dirty="0" smtClean="0"/>
              <a:t>Doordat er steeds meer broeikasgassen worden uitgestoten begint de temperatuur wereldwijd toe te nemen.</a:t>
            </a:r>
            <a:endParaRPr lang="nl-BE"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23528" y="332656"/>
            <a:ext cx="4653005" cy="707886"/>
          </a:xfrm>
          <a:prstGeom prst="rect">
            <a:avLst/>
          </a:prstGeom>
          <a:noFill/>
        </p:spPr>
        <p:txBody>
          <a:bodyPr wrap="none" rtlCol="0">
            <a:spAutoFit/>
          </a:bodyPr>
          <a:lstStyle/>
          <a:p>
            <a:r>
              <a:rPr lang="nl-BE" sz="4000" dirty="0" smtClean="0"/>
              <a:t>B. Afkoeling gevraagd</a:t>
            </a:r>
            <a:endParaRPr lang="nl-BE" sz="4000" dirty="0"/>
          </a:p>
        </p:txBody>
      </p:sp>
      <p:pic>
        <p:nvPicPr>
          <p:cNvPr id="29698" name="Picture 2" descr="http://www.jaydax.co.uk/imho/images/051206winterblunderx.gif"/>
          <p:cNvPicPr>
            <a:picLocks noChangeAspect="1" noChangeArrowheads="1"/>
          </p:cNvPicPr>
          <p:nvPr/>
        </p:nvPicPr>
        <p:blipFill>
          <a:blip r:embed="rId2" cstate="print"/>
          <a:srcRect b="11429"/>
          <a:stretch>
            <a:fillRect/>
          </a:stretch>
        </p:blipFill>
        <p:spPr bwMode="auto">
          <a:xfrm>
            <a:off x="683568" y="1196752"/>
            <a:ext cx="7826478" cy="518457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51520" y="260648"/>
            <a:ext cx="1906291" cy="646331"/>
          </a:xfrm>
          <a:prstGeom prst="rect">
            <a:avLst/>
          </a:prstGeom>
          <a:noFill/>
        </p:spPr>
        <p:txBody>
          <a:bodyPr wrap="none" rtlCol="0">
            <a:spAutoFit/>
          </a:bodyPr>
          <a:lstStyle/>
          <a:p>
            <a:r>
              <a:rPr lang="nl-BE" sz="3600" dirty="0" smtClean="0"/>
              <a:t>Aanpak ?</a:t>
            </a:r>
            <a:endParaRPr lang="nl-BE" sz="3600" dirty="0"/>
          </a:p>
        </p:txBody>
      </p:sp>
      <p:sp>
        <p:nvSpPr>
          <p:cNvPr id="3" name="Tekstvak 2"/>
          <p:cNvSpPr txBox="1"/>
          <p:nvPr/>
        </p:nvSpPr>
        <p:spPr>
          <a:xfrm>
            <a:off x="3491880" y="476672"/>
            <a:ext cx="3303020" cy="584775"/>
          </a:xfrm>
          <a:prstGeom prst="rect">
            <a:avLst/>
          </a:prstGeom>
          <a:solidFill>
            <a:srgbClr val="FF0000">
              <a:alpha val="48000"/>
            </a:srgbClr>
          </a:solidFill>
          <a:ln w="25400">
            <a:solidFill>
              <a:srgbClr val="FF0000"/>
            </a:solidFill>
          </a:ln>
        </p:spPr>
        <p:txBody>
          <a:bodyPr wrap="none" rtlCol="0">
            <a:spAutoFit/>
          </a:bodyPr>
          <a:lstStyle/>
          <a:p>
            <a:r>
              <a:rPr lang="nl-BE" sz="3200" dirty="0" smtClean="0"/>
              <a:t>Protocol van </a:t>
            </a:r>
            <a:r>
              <a:rPr lang="nl-BE" sz="3200" dirty="0" err="1" smtClean="0"/>
              <a:t>Kyoto</a:t>
            </a:r>
            <a:endParaRPr lang="nl-BE" sz="3200" dirty="0"/>
          </a:p>
        </p:txBody>
      </p:sp>
      <p:sp>
        <p:nvSpPr>
          <p:cNvPr id="4" name="Tekstvak 3"/>
          <p:cNvSpPr txBox="1"/>
          <p:nvPr/>
        </p:nvSpPr>
        <p:spPr>
          <a:xfrm>
            <a:off x="251520" y="1412776"/>
            <a:ext cx="6480720" cy="4401205"/>
          </a:xfrm>
          <a:prstGeom prst="rect">
            <a:avLst/>
          </a:prstGeom>
          <a:noFill/>
        </p:spPr>
        <p:txBody>
          <a:bodyPr wrap="square" rtlCol="0">
            <a:spAutoFit/>
          </a:bodyPr>
          <a:lstStyle/>
          <a:p>
            <a:r>
              <a:rPr lang="nl-BE" sz="2800" dirty="0" smtClean="0"/>
              <a:t>Dit verdrag werd in 1997 in de Japanse stad </a:t>
            </a:r>
            <a:r>
              <a:rPr lang="nl-BE" sz="2800" dirty="0" err="1" smtClean="0"/>
              <a:t>Kyoto</a:t>
            </a:r>
            <a:r>
              <a:rPr lang="nl-BE" sz="2800" dirty="0" smtClean="0"/>
              <a:t> opgesteld en </a:t>
            </a:r>
            <a:r>
              <a:rPr lang="nl-BE" sz="2800" dirty="0" smtClean="0"/>
              <a:t>bevat de verbintenis van de industrielanden om hun uitstoot </a:t>
            </a:r>
            <a:r>
              <a:rPr lang="nl-BE" sz="2800" dirty="0" smtClean="0"/>
              <a:t>van </a:t>
            </a:r>
            <a:r>
              <a:rPr lang="nl-BE" sz="2800" dirty="0" smtClean="0"/>
              <a:t>broeikasgassen die verantwoordelijk zijn voor de opwarming van de aarde te verminderen. De totale uitstoot van de ontwikkelde landen moet in de periode van 2008 tot 2012 met minstens 5 % worden teruggedrongen ten opzichte van het uitstootniveau van 1990</a:t>
            </a:r>
            <a:r>
              <a:rPr lang="nl-BE" sz="2800" dirty="0" smtClean="0"/>
              <a:t>.</a:t>
            </a:r>
            <a:endParaRPr lang="nl-BE" sz="2800" dirty="0" smtClean="0"/>
          </a:p>
        </p:txBody>
      </p:sp>
      <p:pic>
        <p:nvPicPr>
          <p:cNvPr id="5" name="Picture 8"/>
          <p:cNvPicPr>
            <a:picLocks noChangeAspect="1" noChangeArrowheads="1"/>
          </p:cNvPicPr>
          <p:nvPr/>
        </p:nvPicPr>
        <p:blipFill>
          <a:blip r:embed="rId2" cstate="print"/>
          <a:srcRect/>
          <a:stretch>
            <a:fillRect/>
          </a:stretch>
        </p:blipFill>
        <p:spPr bwMode="auto">
          <a:xfrm>
            <a:off x="6876256" y="2492896"/>
            <a:ext cx="2036824" cy="30963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23528" y="404664"/>
            <a:ext cx="8525475" cy="584775"/>
          </a:xfrm>
          <a:prstGeom prst="rect">
            <a:avLst/>
          </a:prstGeom>
          <a:noFill/>
        </p:spPr>
        <p:txBody>
          <a:bodyPr wrap="none" rtlCol="0">
            <a:spAutoFit/>
          </a:bodyPr>
          <a:lstStyle/>
          <a:p>
            <a:r>
              <a:rPr lang="nl-BE" sz="3200" dirty="0" smtClean="0"/>
              <a:t>Welke maatregelen kunnen we concreet nemen  ?</a:t>
            </a:r>
            <a:endParaRPr lang="nl-BE" sz="3200" dirty="0"/>
          </a:p>
        </p:txBody>
      </p:sp>
      <p:pic>
        <p:nvPicPr>
          <p:cNvPr id="30722" name="Picture 2" descr="http://www.kawaregem.be/images/2009%20-%202010/windturbine.jpg"/>
          <p:cNvPicPr>
            <a:picLocks noChangeAspect="1" noChangeArrowheads="1"/>
          </p:cNvPicPr>
          <p:nvPr/>
        </p:nvPicPr>
        <p:blipFill>
          <a:blip r:embed="rId2" cstate="print"/>
          <a:srcRect/>
          <a:stretch>
            <a:fillRect/>
          </a:stretch>
        </p:blipFill>
        <p:spPr bwMode="auto">
          <a:xfrm flipH="1">
            <a:off x="3131840" y="2492896"/>
            <a:ext cx="5616624" cy="3744417"/>
          </a:xfrm>
          <a:prstGeom prst="rect">
            <a:avLst/>
          </a:prstGeom>
          <a:noFill/>
        </p:spPr>
      </p:pic>
      <p:sp>
        <p:nvSpPr>
          <p:cNvPr id="4" name="Tekstvak 3"/>
          <p:cNvSpPr txBox="1"/>
          <p:nvPr/>
        </p:nvSpPr>
        <p:spPr>
          <a:xfrm>
            <a:off x="395536" y="1196752"/>
            <a:ext cx="7848872" cy="1384995"/>
          </a:xfrm>
          <a:prstGeom prst="rect">
            <a:avLst/>
          </a:prstGeom>
          <a:noFill/>
        </p:spPr>
        <p:txBody>
          <a:bodyPr wrap="square" rtlCol="0">
            <a:spAutoFit/>
          </a:bodyPr>
          <a:lstStyle/>
          <a:p>
            <a:r>
              <a:rPr lang="nl-BE" sz="2800" dirty="0" smtClean="0"/>
              <a:t>Verbranding van fossiele brandstoffen verminderen en overschakelen op milieuvriendelijke energiebronnen.</a:t>
            </a:r>
            <a:endParaRPr lang="nl-BE" sz="2800" dirty="0"/>
          </a:p>
        </p:txBody>
      </p:sp>
      <p:pic>
        <p:nvPicPr>
          <p:cNvPr id="30724" name="Picture 4" descr="http://www.liezzzje.com/wp-content/uploads/zonnepanelen.jpg"/>
          <p:cNvPicPr>
            <a:picLocks noChangeAspect="1" noChangeArrowheads="1"/>
          </p:cNvPicPr>
          <p:nvPr/>
        </p:nvPicPr>
        <p:blipFill>
          <a:blip r:embed="rId3" cstate="print"/>
          <a:srcRect t="8740" b="12602"/>
          <a:stretch>
            <a:fillRect/>
          </a:stretch>
        </p:blipFill>
        <p:spPr bwMode="auto">
          <a:xfrm>
            <a:off x="467544" y="3717032"/>
            <a:ext cx="3876675" cy="25922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323527" y="1412776"/>
            <a:ext cx="5727249" cy="1440160"/>
          </a:xfrm>
          <a:prstGeom prst="rect">
            <a:avLst/>
          </a:prstGeom>
          <a:noFill/>
        </p:spPr>
      </p:pic>
      <p:pic>
        <p:nvPicPr>
          <p:cNvPr id="5" name="Afbeelding 4"/>
          <p:cNvPicPr/>
          <p:nvPr/>
        </p:nvPicPr>
        <p:blipFill>
          <a:blip r:embed="rId3" cstate="print"/>
          <a:srcRect/>
          <a:stretch>
            <a:fillRect/>
          </a:stretch>
        </p:blipFill>
        <p:spPr bwMode="auto">
          <a:xfrm>
            <a:off x="4139952" y="2204864"/>
            <a:ext cx="4807223" cy="1676574"/>
          </a:xfrm>
          <a:prstGeom prst="rect">
            <a:avLst/>
          </a:prstGeom>
          <a:solidFill>
            <a:srgbClr val="FFFFFF"/>
          </a:solid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323528" y="3717032"/>
            <a:ext cx="6527243" cy="1831057"/>
          </a:xfrm>
          <a:prstGeom prst="rect">
            <a:avLst/>
          </a:prstGeom>
          <a:noFill/>
        </p:spPr>
      </p:pic>
      <p:pic>
        <p:nvPicPr>
          <p:cNvPr id="1031" name="Picture 7"/>
          <p:cNvPicPr>
            <a:picLocks noChangeAspect="1" noChangeArrowheads="1"/>
          </p:cNvPicPr>
          <p:nvPr/>
        </p:nvPicPr>
        <p:blipFill>
          <a:blip r:embed="rId5" cstate="print"/>
          <a:srcRect/>
          <a:stretch>
            <a:fillRect/>
          </a:stretch>
        </p:blipFill>
        <p:spPr bwMode="auto">
          <a:xfrm>
            <a:off x="2267744" y="5258669"/>
            <a:ext cx="6605386" cy="1599331"/>
          </a:xfrm>
          <a:prstGeom prst="rect">
            <a:avLst/>
          </a:prstGeom>
          <a:noFill/>
        </p:spPr>
      </p:pic>
      <p:sp>
        <p:nvSpPr>
          <p:cNvPr id="8" name="Tekstvak 7"/>
          <p:cNvSpPr txBox="1"/>
          <p:nvPr/>
        </p:nvSpPr>
        <p:spPr>
          <a:xfrm>
            <a:off x="323528" y="404664"/>
            <a:ext cx="4885183" cy="707886"/>
          </a:xfrm>
          <a:prstGeom prst="rect">
            <a:avLst/>
          </a:prstGeom>
          <a:noFill/>
        </p:spPr>
        <p:txBody>
          <a:bodyPr wrap="none" rtlCol="0">
            <a:spAutoFit/>
          </a:bodyPr>
          <a:lstStyle/>
          <a:p>
            <a:r>
              <a:rPr lang="nl-BE" sz="4000" dirty="0" smtClean="0"/>
              <a:t>A. België subtropisch ?</a:t>
            </a:r>
            <a:endParaRPr lang="nl-BE"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http://www.hln.be/static/FOTO/pe/7/9/2/large_493247.jpg"/>
          <p:cNvPicPr/>
          <p:nvPr/>
        </p:nvPicPr>
        <p:blipFill>
          <a:blip r:embed="rId2" r:link="rId3" cstate="print"/>
          <a:srcRect/>
          <a:stretch>
            <a:fillRect/>
          </a:stretch>
        </p:blipFill>
        <p:spPr bwMode="auto">
          <a:xfrm>
            <a:off x="4499993" y="1556792"/>
            <a:ext cx="3888432" cy="3024336"/>
          </a:xfrm>
          <a:prstGeom prst="rect">
            <a:avLst/>
          </a:prstGeom>
          <a:noFill/>
          <a:ln w="9525">
            <a:noFill/>
            <a:miter lim="800000"/>
            <a:headEnd/>
            <a:tailEnd/>
          </a:ln>
        </p:spPr>
      </p:pic>
      <p:pic>
        <p:nvPicPr>
          <p:cNvPr id="32770" name="Picture 2" descr="http://fietsen.web-log.nl/photos/uncategorized/2008/09/15/fietsnaarjewerk.png"/>
          <p:cNvPicPr>
            <a:picLocks noChangeAspect="1" noChangeArrowheads="1"/>
          </p:cNvPicPr>
          <p:nvPr/>
        </p:nvPicPr>
        <p:blipFill>
          <a:blip r:embed="rId4" cstate="print"/>
          <a:srcRect/>
          <a:stretch>
            <a:fillRect/>
          </a:stretch>
        </p:blipFill>
        <p:spPr bwMode="auto">
          <a:xfrm>
            <a:off x="1043608" y="1412776"/>
            <a:ext cx="2912321" cy="2160240"/>
          </a:xfrm>
          <a:prstGeom prst="rect">
            <a:avLst/>
          </a:prstGeom>
          <a:noFill/>
        </p:spPr>
      </p:pic>
      <p:pic>
        <p:nvPicPr>
          <p:cNvPr id="32772" name="Picture 4" descr="http://nerdcure.com/wp-content/uploads/2011/04/Carpool.jpg"/>
          <p:cNvPicPr>
            <a:picLocks noChangeAspect="1" noChangeArrowheads="1"/>
          </p:cNvPicPr>
          <p:nvPr/>
        </p:nvPicPr>
        <p:blipFill>
          <a:blip r:embed="rId5" cstate="print"/>
          <a:srcRect/>
          <a:stretch>
            <a:fillRect/>
          </a:stretch>
        </p:blipFill>
        <p:spPr bwMode="auto">
          <a:xfrm>
            <a:off x="323528" y="4005064"/>
            <a:ext cx="4104456" cy="2170561"/>
          </a:xfrm>
          <a:prstGeom prst="rect">
            <a:avLst/>
          </a:prstGeom>
          <a:noFill/>
        </p:spPr>
      </p:pic>
      <p:sp>
        <p:nvSpPr>
          <p:cNvPr id="5" name="Tekstvak 4"/>
          <p:cNvSpPr txBox="1"/>
          <p:nvPr/>
        </p:nvSpPr>
        <p:spPr>
          <a:xfrm>
            <a:off x="395536" y="4653136"/>
            <a:ext cx="2028119" cy="584775"/>
          </a:xfrm>
          <a:prstGeom prst="rect">
            <a:avLst/>
          </a:prstGeom>
          <a:noFill/>
        </p:spPr>
        <p:txBody>
          <a:bodyPr wrap="none" rtlCol="0">
            <a:spAutoFit/>
          </a:bodyPr>
          <a:lstStyle/>
          <a:p>
            <a:r>
              <a:rPr lang="nl-BE" sz="3200" b="1" dirty="0" smtClean="0">
                <a:solidFill>
                  <a:schemeClr val="bg1"/>
                </a:solidFill>
              </a:rPr>
              <a:t>Carpooling</a:t>
            </a:r>
            <a:endParaRPr lang="nl-BE" sz="3200" b="1" dirty="0">
              <a:solidFill>
                <a:schemeClr val="bg1"/>
              </a:solidFill>
            </a:endParaRPr>
          </a:p>
        </p:txBody>
      </p:sp>
      <p:pic>
        <p:nvPicPr>
          <p:cNvPr id="32774" name="Picture 6" descr="http://www.anwb.nl/binaries/images/nieuws/auto/automerken/mini/mini-electric-stekker/mini-electric-stekker-original.jpg"/>
          <p:cNvPicPr>
            <a:picLocks noChangeAspect="1" noChangeArrowheads="1"/>
          </p:cNvPicPr>
          <p:nvPr/>
        </p:nvPicPr>
        <p:blipFill>
          <a:blip r:embed="rId6" cstate="print"/>
          <a:srcRect/>
          <a:stretch>
            <a:fillRect/>
          </a:stretch>
        </p:blipFill>
        <p:spPr bwMode="auto">
          <a:xfrm>
            <a:off x="4788024" y="4653136"/>
            <a:ext cx="3295128" cy="2204864"/>
          </a:xfrm>
          <a:prstGeom prst="rect">
            <a:avLst/>
          </a:prstGeom>
          <a:noFill/>
        </p:spPr>
      </p:pic>
      <p:sp>
        <p:nvSpPr>
          <p:cNvPr id="7" name="Tekstvak 6"/>
          <p:cNvSpPr txBox="1"/>
          <p:nvPr/>
        </p:nvSpPr>
        <p:spPr>
          <a:xfrm>
            <a:off x="1691680" y="332656"/>
            <a:ext cx="4960845" cy="584775"/>
          </a:xfrm>
          <a:prstGeom prst="rect">
            <a:avLst/>
          </a:prstGeom>
          <a:noFill/>
        </p:spPr>
        <p:txBody>
          <a:bodyPr wrap="none" rtlCol="0">
            <a:spAutoFit/>
          </a:bodyPr>
          <a:lstStyle/>
          <a:p>
            <a:r>
              <a:rPr lang="nl-BE" sz="3200" dirty="0" smtClean="0"/>
              <a:t>Milieuvriendelijker transport</a:t>
            </a:r>
            <a:endParaRPr lang="nl-BE" sz="3200" dirty="0"/>
          </a:p>
        </p:txBody>
      </p:sp>
      <p:sp>
        <p:nvSpPr>
          <p:cNvPr id="8" name="Tekstvak 7"/>
          <p:cNvSpPr txBox="1"/>
          <p:nvPr/>
        </p:nvSpPr>
        <p:spPr>
          <a:xfrm>
            <a:off x="5004048" y="6381328"/>
            <a:ext cx="3014158" cy="523220"/>
          </a:xfrm>
          <a:prstGeom prst="rect">
            <a:avLst/>
          </a:prstGeom>
          <a:noFill/>
        </p:spPr>
        <p:txBody>
          <a:bodyPr wrap="none" rtlCol="0">
            <a:spAutoFit/>
          </a:bodyPr>
          <a:lstStyle/>
          <a:p>
            <a:r>
              <a:rPr lang="nl-BE" sz="2800" b="1" dirty="0" smtClean="0">
                <a:solidFill>
                  <a:schemeClr val="bg1"/>
                </a:solidFill>
              </a:rPr>
              <a:t>Elektrische wagens</a:t>
            </a:r>
            <a:endParaRPr lang="nl-BE"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http://www.pi-design.net/isoleren%20huis.jpg"/>
          <p:cNvPicPr/>
          <p:nvPr/>
        </p:nvPicPr>
        <p:blipFill>
          <a:blip r:embed="rId2" r:link="rId3" cstate="print"/>
          <a:srcRect/>
          <a:stretch>
            <a:fillRect/>
          </a:stretch>
        </p:blipFill>
        <p:spPr bwMode="auto">
          <a:xfrm>
            <a:off x="4139952" y="3140968"/>
            <a:ext cx="4536504" cy="3289523"/>
          </a:xfrm>
          <a:prstGeom prst="rect">
            <a:avLst/>
          </a:prstGeom>
          <a:noFill/>
          <a:ln w="9525">
            <a:noFill/>
            <a:miter lim="800000"/>
            <a:headEnd/>
            <a:tailEnd/>
          </a:ln>
        </p:spPr>
      </p:pic>
      <p:pic>
        <p:nvPicPr>
          <p:cNvPr id="33794" name="Picture 2" descr="http://www.alchemilla.be/shop/images/duurzaam-bouwen.jpg"/>
          <p:cNvPicPr>
            <a:picLocks noChangeAspect="1" noChangeArrowheads="1"/>
          </p:cNvPicPr>
          <p:nvPr/>
        </p:nvPicPr>
        <p:blipFill>
          <a:blip r:embed="rId4" cstate="print"/>
          <a:srcRect/>
          <a:stretch>
            <a:fillRect/>
          </a:stretch>
        </p:blipFill>
        <p:spPr bwMode="auto">
          <a:xfrm>
            <a:off x="395536" y="1556792"/>
            <a:ext cx="3810000" cy="3810000"/>
          </a:xfrm>
          <a:prstGeom prst="rect">
            <a:avLst/>
          </a:prstGeom>
          <a:noFill/>
        </p:spPr>
      </p:pic>
      <p:sp>
        <p:nvSpPr>
          <p:cNvPr id="4" name="Tekstvak 3"/>
          <p:cNvSpPr txBox="1"/>
          <p:nvPr/>
        </p:nvSpPr>
        <p:spPr>
          <a:xfrm>
            <a:off x="539552" y="404664"/>
            <a:ext cx="5728043" cy="584775"/>
          </a:xfrm>
          <a:prstGeom prst="rect">
            <a:avLst/>
          </a:prstGeom>
          <a:noFill/>
        </p:spPr>
        <p:txBody>
          <a:bodyPr wrap="none" rtlCol="0">
            <a:spAutoFit/>
          </a:bodyPr>
          <a:lstStyle/>
          <a:p>
            <a:r>
              <a:rPr lang="nl-BE" sz="3200" dirty="0" smtClean="0"/>
              <a:t>Energiezuinig, duurzaam bouwen</a:t>
            </a:r>
            <a:endParaRPr lang="nl-BE" sz="3200" dirty="0"/>
          </a:p>
        </p:txBody>
      </p:sp>
      <p:pic>
        <p:nvPicPr>
          <p:cNvPr id="33796" name="Picture 4" descr="http://t0.gstatic.com/images?q=tbn:ANd9GcTCRCHLvVFCnTCUMV-7sHMyUPtJFJEuH0z2M4ztjR-Qc7oWXiFYmA"/>
          <p:cNvPicPr>
            <a:picLocks noChangeAspect="1" noChangeArrowheads="1"/>
          </p:cNvPicPr>
          <p:nvPr/>
        </p:nvPicPr>
        <p:blipFill>
          <a:blip r:embed="rId5" cstate="print"/>
          <a:srcRect/>
          <a:stretch>
            <a:fillRect/>
          </a:stretch>
        </p:blipFill>
        <p:spPr bwMode="auto">
          <a:xfrm>
            <a:off x="6300192" y="692696"/>
            <a:ext cx="2232248" cy="22322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ekudos.nl/artikel/image/93581.jpg?1212909577"/>
          <p:cNvPicPr>
            <a:picLocks noChangeAspect="1" noChangeArrowheads="1"/>
          </p:cNvPicPr>
          <p:nvPr/>
        </p:nvPicPr>
        <p:blipFill>
          <a:blip r:embed="rId2" cstate="print"/>
          <a:srcRect/>
          <a:stretch>
            <a:fillRect/>
          </a:stretch>
        </p:blipFill>
        <p:spPr bwMode="auto">
          <a:xfrm>
            <a:off x="1043608" y="980728"/>
            <a:ext cx="1656184" cy="1656184"/>
          </a:xfrm>
          <a:prstGeom prst="rect">
            <a:avLst/>
          </a:prstGeom>
          <a:noFill/>
        </p:spPr>
      </p:pic>
      <p:sp>
        <p:nvSpPr>
          <p:cNvPr id="3" name="Tekstvak 2"/>
          <p:cNvSpPr txBox="1"/>
          <p:nvPr/>
        </p:nvSpPr>
        <p:spPr>
          <a:xfrm>
            <a:off x="611560" y="404664"/>
            <a:ext cx="3425746" cy="584775"/>
          </a:xfrm>
          <a:prstGeom prst="rect">
            <a:avLst/>
          </a:prstGeom>
          <a:noFill/>
        </p:spPr>
        <p:txBody>
          <a:bodyPr wrap="none" rtlCol="0">
            <a:spAutoFit/>
          </a:bodyPr>
          <a:lstStyle/>
          <a:p>
            <a:r>
              <a:rPr lang="nl-BE" sz="3200" dirty="0" smtClean="0"/>
              <a:t>Minder vlees eten.</a:t>
            </a:r>
            <a:endParaRPr lang="nl-BE" sz="3200" dirty="0"/>
          </a:p>
        </p:txBody>
      </p:sp>
      <p:pic>
        <p:nvPicPr>
          <p:cNvPr id="35844" name="Picture 4" descr="http://www.schellbusinesstravel.nl/schell_reizen_images/vliegreis.jpg"/>
          <p:cNvPicPr>
            <a:picLocks noChangeAspect="1" noChangeArrowheads="1"/>
          </p:cNvPicPr>
          <p:nvPr/>
        </p:nvPicPr>
        <p:blipFill>
          <a:blip r:embed="rId3" cstate="print"/>
          <a:srcRect l="35897"/>
          <a:stretch>
            <a:fillRect/>
          </a:stretch>
        </p:blipFill>
        <p:spPr bwMode="auto">
          <a:xfrm>
            <a:off x="5148064" y="1196752"/>
            <a:ext cx="3600400" cy="1555373"/>
          </a:xfrm>
          <a:prstGeom prst="rect">
            <a:avLst/>
          </a:prstGeom>
          <a:noFill/>
        </p:spPr>
      </p:pic>
      <p:sp>
        <p:nvSpPr>
          <p:cNvPr id="5" name="Tekstvak 4"/>
          <p:cNvSpPr txBox="1"/>
          <p:nvPr/>
        </p:nvSpPr>
        <p:spPr>
          <a:xfrm>
            <a:off x="4932040" y="476672"/>
            <a:ext cx="3960440" cy="584775"/>
          </a:xfrm>
          <a:prstGeom prst="rect">
            <a:avLst/>
          </a:prstGeom>
          <a:noFill/>
        </p:spPr>
        <p:txBody>
          <a:bodyPr wrap="square" rtlCol="0">
            <a:spAutoFit/>
          </a:bodyPr>
          <a:lstStyle/>
          <a:p>
            <a:r>
              <a:rPr lang="nl-BE" sz="3200" dirty="0" smtClean="0"/>
              <a:t>Minder op reis gaan.</a:t>
            </a:r>
            <a:endParaRPr lang="nl-BE" sz="3200" dirty="0"/>
          </a:p>
        </p:txBody>
      </p:sp>
      <p:pic>
        <p:nvPicPr>
          <p:cNvPr id="35846" name="Picture 6" descr="http://www.acvpartnerplus.be/images/advice01.jpg"/>
          <p:cNvPicPr>
            <a:picLocks noChangeAspect="1" noChangeArrowheads="1"/>
          </p:cNvPicPr>
          <p:nvPr/>
        </p:nvPicPr>
        <p:blipFill>
          <a:blip r:embed="rId4" cstate="print"/>
          <a:srcRect/>
          <a:stretch>
            <a:fillRect/>
          </a:stretch>
        </p:blipFill>
        <p:spPr bwMode="auto">
          <a:xfrm>
            <a:off x="3779912" y="3068960"/>
            <a:ext cx="4962522" cy="3573016"/>
          </a:xfrm>
          <a:prstGeom prst="rect">
            <a:avLst/>
          </a:prstGeom>
          <a:noFill/>
        </p:spPr>
      </p:pic>
      <p:sp>
        <p:nvSpPr>
          <p:cNvPr id="7" name="Tekstvak 6"/>
          <p:cNvSpPr txBox="1"/>
          <p:nvPr/>
        </p:nvSpPr>
        <p:spPr>
          <a:xfrm>
            <a:off x="323528" y="3861048"/>
            <a:ext cx="3456384" cy="1077218"/>
          </a:xfrm>
          <a:prstGeom prst="rect">
            <a:avLst/>
          </a:prstGeom>
          <a:noFill/>
        </p:spPr>
        <p:txBody>
          <a:bodyPr wrap="square" rtlCol="0">
            <a:spAutoFit/>
          </a:bodyPr>
          <a:lstStyle/>
          <a:p>
            <a:r>
              <a:rPr lang="nl-BE" sz="3200" dirty="0" smtClean="0"/>
              <a:t>De verwarming wat lager zetten.</a:t>
            </a:r>
            <a:endParaRPr lang="nl-BE"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08" name="Picture 16"/>
          <p:cNvPicPr>
            <a:picLocks noChangeAspect="1" noChangeArrowheads="1"/>
          </p:cNvPicPr>
          <p:nvPr/>
        </p:nvPicPr>
        <p:blipFill>
          <a:blip r:embed="rId2" cstate="print"/>
          <a:srcRect/>
          <a:stretch>
            <a:fillRect/>
          </a:stretch>
        </p:blipFill>
        <p:spPr bwMode="auto">
          <a:xfrm>
            <a:off x="2700338" y="188913"/>
            <a:ext cx="3276600" cy="2209800"/>
          </a:xfrm>
          <a:prstGeom prst="rect">
            <a:avLst/>
          </a:prstGeom>
          <a:noFill/>
          <a:ln w="9525">
            <a:noFill/>
            <a:miter lim="800000"/>
            <a:headEnd/>
            <a:tailEnd/>
          </a:ln>
          <a:effectLst/>
        </p:spPr>
      </p:pic>
      <p:pic>
        <p:nvPicPr>
          <p:cNvPr id="59399" name="Picture 7"/>
          <p:cNvPicPr>
            <a:picLocks noChangeAspect="1" noChangeArrowheads="1"/>
          </p:cNvPicPr>
          <p:nvPr/>
        </p:nvPicPr>
        <p:blipFill>
          <a:blip r:embed="rId3" cstate="print"/>
          <a:srcRect/>
          <a:stretch>
            <a:fillRect/>
          </a:stretch>
        </p:blipFill>
        <p:spPr bwMode="auto">
          <a:xfrm>
            <a:off x="179388" y="2659063"/>
            <a:ext cx="2663825" cy="4010025"/>
          </a:xfrm>
          <a:prstGeom prst="rect">
            <a:avLst/>
          </a:prstGeom>
          <a:noFill/>
          <a:ln w="9525">
            <a:noFill/>
            <a:miter lim="800000"/>
            <a:headEnd/>
            <a:tailEnd/>
          </a:ln>
          <a:effectLst/>
        </p:spPr>
      </p:pic>
      <p:pic>
        <p:nvPicPr>
          <p:cNvPr id="59394" name="Picture 2"/>
          <p:cNvPicPr>
            <a:picLocks noChangeAspect="1" noChangeArrowheads="1"/>
          </p:cNvPicPr>
          <p:nvPr/>
        </p:nvPicPr>
        <p:blipFill>
          <a:blip r:embed="rId4" cstate="print"/>
          <a:srcRect/>
          <a:stretch>
            <a:fillRect/>
          </a:stretch>
        </p:blipFill>
        <p:spPr bwMode="auto">
          <a:xfrm>
            <a:off x="5764213" y="260350"/>
            <a:ext cx="3271837" cy="2311400"/>
          </a:xfrm>
          <a:prstGeom prst="rect">
            <a:avLst/>
          </a:prstGeom>
          <a:noFill/>
          <a:ln w="9525">
            <a:noFill/>
            <a:miter lim="800000"/>
            <a:headEnd/>
            <a:tailEnd/>
          </a:ln>
          <a:effectLst/>
        </p:spPr>
      </p:pic>
      <p:pic>
        <p:nvPicPr>
          <p:cNvPr id="59401" name="Picture 9"/>
          <p:cNvPicPr>
            <a:picLocks noChangeAspect="1" noChangeArrowheads="1"/>
          </p:cNvPicPr>
          <p:nvPr/>
        </p:nvPicPr>
        <p:blipFill>
          <a:blip r:embed="rId5" cstate="print"/>
          <a:srcRect/>
          <a:stretch>
            <a:fillRect/>
          </a:stretch>
        </p:blipFill>
        <p:spPr bwMode="auto">
          <a:xfrm>
            <a:off x="5759450" y="2232025"/>
            <a:ext cx="3276600" cy="2276475"/>
          </a:xfrm>
          <a:prstGeom prst="rect">
            <a:avLst/>
          </a:prstGeom>
          <a:noFill/>
          <a:ln w="9525">
            <a:noFill/>
            <a:miter lim="800000"/>
            <a:headEnd/>
            <a:tailEnd/>
          </a:ln>
          <a:effectLst/>
        </p:spPr>
      </p:pic>
      <p:pic>
        <p:nvPicPr>
          <p:cNvPr id="59400" name="Picture 8"/>
          <p:cNvPicPr>
            <a:picLocks noChangeAspect="1" noChangeArrowheads="1"/>
          </p:cNvPicPr>
          <p:nvPr/>
        </p:nvPicPr>
        <p:blipFill>
          <a:blip r:embed="rId6" cstate="print"/>
          <a:srcRect/>
          <a:stretch>
            <a:fillRect/>
          </a:stretch>
        </p:blipFill>
        <p:spPr bwMode="auto">
          <a:xfrm>
            <a:off x="5795963" y="4527550"/>
            <a:ext cx="3240087" cy="2141538"/>
          </a:xfrm>
          <a:prstGeom prst="rect">
            <a:avLst/>
          </a:prstGeom>
          <a:noFill/>
          <a:ln w="9525">
            <a:noFill/>
            <a:miter lim="800000"/>
            <a:headEnd/>
            <a:tailEnd/>
          </a:ln>
          <a:effectLst/>
        </p:spPr>
      </p:pic>
      <p:grpSp>
        <p:nvGrpSpPr>
          <p:cNvPr id="2" name="Group 6"/>
          <p:cNvGrpSpPr>
            <a:grpSpLocks/>
          </p:cNvGrpSpPr>
          <p:nvPr/>
        </p:nvGrpSpPr>
        <p:grpSpPr bwMode="auto">
          <a:xfrm>
            <a:off x="2700338" y="2060575"/>
            <a:ext cx="3743325" cy="1800225"/>
            <a:chOff x="1701" y="1298"/>
            <a:chExt cx="2358" cy="1134"/>
          </a:xfrm>
        </p:grpSpPr>
        <p:sp>
          <p:nvSpPr>
            <p:cNvPr id="59397" name="Oval 5"/>
            <p:cNvSpPr>
              <a:spLocks noChangeArrowheads="1"/>
            </p:cNvSpPr>
            <p:nvPr/>
          </p:nvSpPr>
          <p:spPr bwMode="auto">
            <a:xfrm>
              <a:off x="1701" y="1298"/>
              <a:ext cx="2358" cy="1134"/>
            </a:xfrm>
            <a:prstGeom prst="ellipse">
              <a:avLst/>
            </a:prstGeom>
            <a:solidFill>
              <a:schemeClr val="tx1">
                <a:alpha val="50000"/>
              </a:schemeClr>
            </a:solidFill>
            <a:ln w="38100">
              <a:solidFill>
                <a:srgbClr val="FF6600"/>
              </a:solidFill>
              <a:round/>
              <a:headEnd/>
              <a:tailEnd/>
            </a:ln>
            <a:effectLst/>
          </p:spPr>
          <p:txBody>
            <a:bodyPr wrap="none" anchor="ctr"/>
            <a:lstStyle/>
            <a:p>
              <a:endParaRPr lang="nl-BE"/>
            </a:p>
          </p:txBody>
        </p:sp>
        <p:sp>
          <p:nvSpPr>
            <p:cNvPr id="59396" name="Text Box 4"/>
            <p:cNvSpPr txBox="1">
              <a:spLocks noChangeArrowheads="1"/>
            </p:cNvSpPr>
            <p:nvPr/>
          </p:nvSpPr>
          <p:spPr bwMode="auto">
            <a:xfrm>
              <a:off x="1882" y="1570"/>
              <a:ext cx="1996" cy="596"/>
            </a:xfrm>
            <a:prstGeom prst="rect">
              <a:avLst/>
            </a:prstGeom>
            <a:noFill/>
            <a:ln w="9525">
              <a:noFill/>
              <a:miter lim="800000"/>
              <a:headEnd/>
              <a:tailEnd/>
            </a:ln>
            <a:effectLst/>
          </p:spPr>
          <p:txBody>
            <a:bodyPr>
              <a:spAutoFit/>
            </a:bodyPr>
            <a:lstStyle/>
            <a:p>
              <a:pPr algn="ctr">
                <a:spcBef>
                  <a:spcPct val="50000"/>
                </a:spcBef>
              </a:pPr>
              <a:r>
                <a:rPr lang="nl-BE" sz="2800" b="1">
                  <a:solidFill>
                    <a:srgbClr val="FFFF00"/>
                  </a:solidFill>
                </a:rPr>
                <a:t>De aarde onder vuur</a:t>
              </a:r>
              <a:endParaRPr lang="nl-NL" sz="2800" b="1">
                <a:solidFill>
                  <a:srgbClr val="FFFF00"/>
                </a:solidFill>
              </a:endParaRPr>
            </a:p>
          </p:txBody>
        </p:sp>
      </p:grpSp>
      <p:pic>
        <p:nvPicPr>
          <p:cNvPr id="59402" name="Picture 10"/>
          <p:cNvPicPr>
            <a:picLocks noChangeAspect="1" noChangeArrowheads="1"/>
          </p:cNvPicPr>
          <p:nvPr/>
        </p:nvPicPr>
        <p:blipFill>
          <a:blip r:embed="rId7" cstate="print"/>
          <a:srcRect/>
          <a:stretch>
            <a:fillRect/>
          </a:stretch>
        </p:blipFill>
        <p:spPr bwMode="auto">
          <a:xfrm>
            <a:off x="179388" y="260350"/>
            <a:ext cx="2881312" cy="1924050"/>
          </a:xfrm>
          <a:prstGeom prst="rect">
            <a:avLst/>
          </a:prstGeom>
          <a:noFill/>
          <a:ln w="9525">
            <a:noFill/>
            <a:miter lim="800000"/>
            <a:headEnd/>
            <a:tailEnd/>
          </a:ln>
          <a:effectLst/>
        </p:spPr>
      </p:pic>
      <p:pic>
        <p:nvPicPr>
          <p:cNvPr id="59407" name="Picture 15" descr="ozonehole"/>
          <p:cNvPicPr>
            <a:picLocks noChangeAspect="1" noChangeArrowheads="1"/>
          </p:cNvPicPr>
          <p:nvPr/>
        </p:nvPicPr>
        <p:blipFill>
          <a:blip r:embed="rId8" cstate="print"/>
          <a:srcRect/>
          <a:stretch>
            <a:fillRect/>
          </a:stretch>
        </p:blipFill>
        <p:spPr bwMode="auto">
          <a:xfrm>
            <a:off x="2982913" y="4071938"/>
            <a:ext cx="2597150" cy="2597150"/>
          </a:xfrm>
          <a:prstGeom prst="rect">
            <a:avLst/>
          </a:prstGeom>
          <a:noFill/>
        </p:spPr>
      </p:pic>
      <p:sp>
        <p:nvSpPr>
          <p:cNvPr id="12" name="Tekstvak 11"/>
          <p:cNvSpPr txBox="1"/>
          <p:nvPr/>
        </p:nvSpPr>
        <p:spPr>
          <a:xfrm>
            <a:off x="395536" y="1628800"/>
            <a:ext cx="2217595" cy="523220"/>
          </a:xfrm>
          <a:prstGeom prst="rect">
            <a:avLst/>
          </a:prstGeom>
          <a:noFill/>
        </p:spPr>
        <p:txBody>
          <a:bodyPr wrap="none" rtlCol="0">
            <a:spAutoFit/>
          </a:bodyPr>
          <a:lstStyle/>
          <a:p>
            <a:r>
              <a:rPr lang="nl-BE" sz="2800" b="1" dirty="0" smtClean="0">
                <a:solidFill>
                  <a:schemeClr val="bg1"/>
                </a:solidFill>
              </a:rPr>
              <a:t>overbevissing</a:t>
            </a:r>
            <a:endParaRPr lang="nl-BE" sz="2800" b="1" dirty="0">
              <a:solidFill>
                <a:schemeClr val="bg1"/>
              </a:solidFill>
            </a:endParaRPr>
          </a:p>
        </p:txBody>
      </p:sp>
      <p:sp>
        <p:nvSpPr>
          <p:cNvPr id="13" name="Tekstvak 12"/>
          <p:cNvSpPr txBox="1"/>
          <p:nvPr/>
        </p:nvSpPr>
        <p:spPr>
          <a:xfrm>
            <a:off x="3347864" y="1700808"/>
            <a:ext cx="1960921" cy="523220"/>
          </a:xfrm>
          <a:prstGeom prst="rect">
            <a:avLst/>
          </a:prstGeom>
          <a:noFill/>
        </p:spPr>
        <p:txBody>
          <a:bodyPr wrap="none" rtlCol="0">
            <a:spAutoFit/>
          </a:bodyPr>
          <a:lstStyle/>
          <a:p>
            <a:r>
              <a:rPr lang="nl-BE" sz="2800" b="1" dirty="0" smtClean="0">
                <a:solidFill>
                  <a:schemeClr val="bg1"/>
                </a:solidFill>
              </a:rPr>
              <a:t>bosbranden</a:t>
            </a:r>
            <a:endParaRPr lang="nl-BE" sz="2800" b="1" dirty="0">
              <a:solidFill>
                <a:schemeClr val="bg1"/>
              </a:solidFill>
            </a:endParaRPr>
          </a:p>
        </p:txBody>
      </p:sp>
      <p:sp>
        <p:nvSpPr>
          <p:cNvPr id="14" name="Tekstvak 13"/>
          <p:cNvSpPr txBox="1"/>
          <p:nvPr/>
        </p:nvSpPr>
        <p:spPr>
          <a:xfrm>
            <a:off x="6156176" y="1772816"/>
            <a:ext cx="1890389" cy="523220"/>
          </a:xfrm>
          <a:prstGeom prst="rect">
            <a:avLst/>
          </a:prstGeom>
          <a:noFill/>
        </p:spPr>
        <p:txBody>
          <a:bodyPr wrap="none" rtlCol="0">
            <a:spAutoFit/>
          </a:bodyPr>
          <a:lstStyle/>
          <a:p>
            <a:r>
              <a:rPr lang="nl-BE" sz="2800" b="1" dirty="0" smtClean="0">
                <a:solidFill>
                  <a:schemeClr val="bg1"/>
                </a:solidFill>
              </a:rPr>
              <a:t>olierampen</a:t>
            </a:r>
            <a:endParaRPr lang="nl-BE" sz="2800" b="1" dirty="0">
              <a:solidFill>
                <a:schemeClr val="bg1"/>
              </a:solidFill>
            </a:endParaRPr>
          </a:p>
        </p:txBody>
      </p:sp>
      <p:sp>
        <p:nvSpPr>
          <p:cNvPr id="15" name="Tekstvak 14"/>
          <p:cNvSpPr txBox="1"/>
          <p:nvPr/>
        </p:nvSpPr>
        <p:spPr>
          <a:xfrm>
            <a:off x="467544" y="3573016"/>
            <a:ext cx="1811586" cy="523220"/>
          </a:xfrm>
          <a:prstGeom prst="rect">
            <a:avLst/>
          </a:prstGeom>
          <a:noFill/>
        </p:spPr>
        <p:txBody>
          <a:bodyPr wrap="none" rtlCol="0">
            <a:spAutoFit/>
          </a:bodyPr>
          <a:lstStyle/>
          <a:p>
            <a:r>
              <a:rPr lang="nl-BE" sz="2800" b="1" dirty="0" smtClean="0">
                <a:solidFill>
                  <a:schemeClr val="bg1"/>
                </a:solidFill>
              </a:rPr>
              <a:t>ontbossing</a:t>
            </a:r>
            <a:endParaRPr lang="nl-BE" sz="2800" b="1" dirty="0">
              <a:solidFill>
                <a:schemeClr val="bg1"/>
              </a:solidFill>
            </a:endParaRPr>
          </a:p>
        </p:txBody>
      </p:sp>
      <p:sp>
        <p:nvSpPr>
          <p:cNvPr id="16" name="Tekstvak 15"/>
          <p:cNvSpPr txBox="1"/>
          <p:nvPr/>
        </p:nvSpPr>
        <p:spPr>
          <a:xfrm>
            <a:off x="5724346" y="3501008"/>
            <a:ext cx="3419654" cy="954107"/>
          </a:xfrm>
          <a:prstGeom prst="rect">
            <a:avLst/>
          </a:prstGeom>
          <a:noFill/>
        </p:spPr>
        <p:txBody>
          <a:bodyPr wrap="none" rtlCol="0">
            <a:spAutoFit/>
          </a:bodyPr>
          <a:lstStyle/>
          <a:p>
            <a:r>
              <a:rPr lang="nl-BE" sz="2800" b="1" dirty="0" smtClean="0">
                <a:solidFill>
                  <a:schemeClr val="bg1"/>
                </a:solidFill>
              </a:rPr>
              <a:t>Verdroging/</a:t>
            </a:r>
          </a:p>
          <a:p>
            <a:r>
              <a:rPr lang="nl-BE" sz="2800" b="1" dirty="0" smtClean="0">
                <a:solidFill>
                  <a:schemeClr val="bg1"/>
                </a:solidFill>
              </a:rPr>
              <a:t>uitputting van bodem</a:t>
            </a:r>
            <a:endParaRPr lang="nl-BE" sz="2800" b="1" dirty="0">
              <a:solidFill>
                <a:schemeClr val="bg1"/>
              </a:solidFill>
            </a:endParaRPr>
          </a:p>
        </p:txBody>
      </p:sp>
      <p:sp>
        <p:nvSpPr>
          <p:cNvPr id="17" name="Tekstvak 16"/>
          <p:cNvSpPr txBox="1"/>
          <p:nvPr/>
        </p:nvSpPr>
        <p:spPr>
          <a:xfrm>
            <a:off x="5940152" y="6021288"/>
            <a:ext cx="1749966" cy="523220"/>
          </a:xfrm>
          <a:prstGeom prst="rect">
            <a:avLst/>
          </a:prstGeom>
          <a:noFill/>
        </p:spPr>
        <p:txBody>
          <a:bodyPr wrap="none" rtlCol="0">
            <a:spAutoFit/>
          </a:bodyPr>
          <a:lstStyle/>
          <a:p>
            <a:r>
              <a:rPr lang="nl-BE" sz="2800" b="1" dirty="0" smtClean="0">
                <a:solidFill>
                  <a:schemeClr val="bg1"/>
                </a:solidFill>
              </a:rPr>
              <a:t>z</a:t>
            </a:r>
            <a:r>
              <a:rPr lang="nl-BE" sz="2800" b="1" dirty="0" smtClean="0">
                <a:solidFill>
                  <a:schemeClr val="bg1"/>
                </a:solidFill>
              </a:rPr>
              <a:t>ure regen</a:t>
            </a:r>
            <a:endParaRPr lang="nl-BE" sz="2800" b="1" dirty="0">
              <a:solidFill>
                <a:schemeClr val="bg1"/>
              </a:solidFill>
            </a:endParaRPr>
          </a:p>
        </p:txBody>
      </p:sp>
      <p:sp>
        <p:nvSpPr>
          <p:cNvPr id="18" name="Tekstvak 17"/>
          <p:cNvSpPr txBox="1"/>
          <p:nvPr/>
        </p:nvSpPr>
        <p:spPr>
          <a:xfrm>
            <a:off x="3491880" y="4725144"/>
            <a:ext cx="1512168" cy="954107"/>
          </a:xfrm>
          <a:prstGeom prst="rect">
            <a:avLst/>
          </a:prstGeom>
          <a:solidFill>
            <a:srgbClr val="00B0F0">
              <a:alpha val="71000"/>
            </a:srgbClr>
          </a:solidFill>
        </p:spPr>
        <p:txBody>
          <a:bodyPr wrap="square" rtlCol="0">
            <a:spAutoFit/>
          </a:bodyPr>
          <a:lstStyle/>
          <a:p>
            <a:r>
              <a:rPr lang="nl-BE" sz="2800" b="1" dirty="0" smtClean="0">
                <a:solidFill>
                  <a:schemeClr val="bg1"/>
                </a:solidFill>
              </a:rPr>
              <a:t>Gat in ozonlaag</a:t>
            </a:r>
            <a:endParaRPr lang="nl-BE"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95536" y="476672"/>
            <a:ext cx="4515660" cy="646331"/>
          </a:xfrm>
          <a:prstGeom prst="rect">
            <a:avLst/>
          </a:prstGeom>
          <a:noFill/>
        </p:spPr>
        <p:txBody>
          <a:bodyPr wrap="none" rtlCol="0">
            <a:spAutoFit/>
          </a:bodyPr>
          <a:lstStyle/>
          <a:p>
            <a:r>
              <a:rPr lang="nl-BE" sz="3600" dirty="0" smtClean="0"/>
              <a:t>Welk milieuprobleem ?</a:t>
            </a:r>
            <a:endParaRPr lang="nl-BE" sz="3600" dirty="0"/>
          </a:p>
        </p:txBody>
      </p:sp>
      <p:pic>
        <p:nvPicPr>
          <p:cNvPr id="15362" name="Picture 2" descr="http://www.hyscience.com/global-warming.jpg"/>
          <p:cNvPicPr>
            <a:picLocks noChangeAspect="1" noChangeArrowheads="1"/>
          </p:cNvPicPr>
          <p:nvPr/>
        </p:nvPicPr>
        <p:blipFill>
          <a:blip r:embed="rId2" cstate="print"/>
          <a:srcRect/>
          <a:stretch>
            <a:fillRect/>
          </a:stretch>
        </p:blipFill>
        <p:spPr bwMode="auto">
          <a:xfrm>
            <a:off x="3707904" y="3140968"/>
            <a:ext cx="5040560" cy="3325883"/>
          </a:xfrm>
          <a:prstGeom prst="rect">
            <a:avLst/>
          </a:prstGeom>
          <a:noFill/>
        </p:spPr>
      </p:pic>
      <p:grpSp>
        <p:nvGrpSpPr>
          <p:cNvPr id="7" name="Groep 6"/>
          <p:cNvGrpSpPr/>
          <p:nvPr/>
        </p:nvGrpSpPr>
        <p:grpSpPr>
          <a:xfrm>
            <a:off x="1043608" y="1412776"/>
            <a:ext cx="4882427" cy="1376863"/>
            <a:chOff x="1043608" y="1412776"/>
            <a:chExt cx="4882427" cy="1376863"/>
          </a:xfrm>
        </p:grpSpPr>
        <p:sp>
          <p:nvSpPr>
            <p:cNvPr id="3" name="Tekstvak 2"/>
            <p:cNvSpPr txBox="1"/>
            <p:nvPr/>
          </p:nvSpPr>
          <p:spPr>
            <a:xfrm>
              <a:off x="1043608" y="1412776"/>
              <a:ext cx="4882427" cy="584775"/>
            </a:xfrm>
            <a:prstGeom prst="rect">
              <a:avLst/>
            </a:prstGeom>
            <a:noFill/>
          </p:spPr>
          <p:txBody>
            <a:bodyPr wrap="none" rtlCol="0">
              <a:spAutoFit/>
            </a:bodyPr>
            <a:lstStyle/>
            <a:p>
              <a:r>
                <a:rPr lang="nl-BE" sz="3200" dirty="0" smtClean="0"/>
                <a:t>Opwarming van de aarde    </a:t>
              </a:r>
            </a:p>
          </p:txBody>
        </p:sp>
        <p:sp>
          <p:nvSpPr>
            <p:cNvPr id="4" name="Tekstvak 3"/>
            <p:cNvSpPr txBox="1"/>
            <p:nvPr/>
          </p:nvSpPr>
          <p:spPr>
            <a:xfrm>
              <a:off x="1043608" y="2204864"/>
              <a:ext cx="2911566" cy="584775"/>
            </a:xfrm>
            <a:prstGeom prst="rect">
              <a:avLst/>
            </a:prstGeom>
            <a:noFill/>
          </p:spPr>
          <p:txBody>
            <a:bodyPr wrap="none" rtlCol="0">
              <a:spAutoFit/>
            </a:bodyPr>
            <a:lstStyle/>
            <a:p>
              <a:r>
                <a:rPr lang="nl-BE" sz="3200" dirty="0" smtClean="0"/>
                <a:t>Global warming </a:t>
              </a:r>
              <a:endParaRPr lang="nl-BE" sz="3200" dirty="0"/>
            </a:p>
          </p:txBody>
        </p:sp>
        <p:sp>
          <p:nvSpPr>
            <p:cNvPr id="6" name="Tekstvak 5"/>
            <p:cNvSpPr txBox="1"/>
            <p:nvPr/>
          </p:nvSpPr>
          <p:spPr>
            <a:xfrm>
              <a:off x="2339752" y="1844824"/>
              <a:ext cx="413896" cy="646331"/>
            </a:xfrm>
            <a:prstGeom prst="rect">
              <a:avLst/>
            </a:prstGeom>
            <a:noFill/>
          </p:spPr>
          <p:txBody>
            <a:bodyPr wrap="none" rtlCol="0">
              <a:spAutoFit/>
            </a:bodyPr>
            <a:lstStyle/>
            <a:p>
              <a:r>
                <a:rPr lang="nl-BE" sz="3600" dirty="0" smtClean="0"/>
                <a:t>=</a:t>
              </a:r>
              <a:endParaRPr lang="nl-BE" sz="3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67544" y="476672"/>
            <a:ext cx="2170659" cy="646331"/>
          </a:xfrm>
          <a:prstGeom prst="rect">
            <a:avLst/>
          </a:prstGeom>
          <a:noFill/>
        </p:spPr>
        <p:txBody>
          <a:bodyPr wrap="none" rtlCol="0">
            <a:spAutoFit/>
          </a:bodyPr>
          <a:lstStyle/>
          <a:p>
            <a:r>
              <a:rPr lang="nl-BE" sz="3600" dirty="0" smtClean="0"/>
              <a:t>Oorzaken?</a:t>
            </a:r>
            <a:endParaRPr lang="nl-BE" sz="3600" dirty="0"/>
          </a:p>
        </p:txBody>
      </p:sp>
      <p:sp>
        <p:nvSpPr>
          <p:cNvPr id="3" name="Tekstvak 2"/>
          <p:cNvSpPr txBox="1"/>
          <p:nvPr/>
        </p:nvSpPr>
        <p:spPr>
          <a:xfrm>
            <a:off x="323528" y="1988840"/>
            <a:ext cx="7488832" cy="2062103"/>
          </a:xfrm>
          <a:prstGeom prst="rect">
            <a:avLst/>
          </a:prstGeom>
          <a:noFill/>
        </p:spPr>
        <p:txBody>
          <a:bodyPr wrap="square" rtlCol="0">
            <a:spAutoFit/>
          </a:bodyPr>
          <a:lstStyle/>
          <a:p>
            <a:r>
              <a:rPr lang="nl-BE" sz="3200" dirty="0" smtClean="0"/>
              <a:t>De toenemende uitstoot van CO</a:t>
            </a:r>
            <a:r>
              <a:rPr lang="nl-BE" sz="3200" baseline="-25000" dirty="0" smtClean="0"/>
              <a:t>2</a:t>
            </a:r>
            <a:r>
              <a:rPr lang="nl-BE" sz="3200" dirty="0" smtClean="0"/>
              <a:t> en andere schadelijke gassen veroorzaakt een broeikaseffect die voor opwarming van de atmosfeer zorgt.</a:t>
            </a:r>
            <a:endParaRPr lang="nl-BE" sz="3200" dirty="0"/>
          </a:p>
        </p:txBody>
      </p:sp>
      <p:pic>
        <p:nvPicPr>
          <p:cNvPr id="16386" name="Picture 2" descr="http://www.thomasgeeraerts.be/wp-content/uploads/CO2.jpg"/>
          <p:cNvPicPr>
            <a:picLocks noChangeAspect="1" noChangeArrowheads="1"/>
          </p:cNvPicPr>
          <p:nvPr/>
        </p:nvPicPr>
        <p:blipFill>
          <a:blip r:embed="rId2" cstate="print"/>
          <a:srcRect/>
          <a:stretch>
            <a:fillRect/>
          </a:stretch>
        </p:blipFill>
        <p:spPr bwMode="auto">
          <a:xfrm>
            <a:off x="3851920" y="3751140"/>
            <a:ext cx="4997202" cy="2893117"/>
          </a:xfrm>
          <a:prstGeom prst="rect">
            <a:avLst/>
          </a:prstGeom>
          <a:noFill/>
        </p:spPr>
      </p:pic>
      <p:pic>
        <p:nvPicPr>
          <p:cNvPr id="16390" name="Picture 6" descr="http://www.westerman-advies.nl/assets/images/uitlaatgassen.jpg"/>
          <p:cNvPicPr>
            <a:picLocks noChangeAspect="1" noChangeArrowheads="1"/>
          </p:cNvPicPr>
          <p:nvPr/>
        </p:nvPicPr>
        <p:blipFill>
          <a:blip r:embed="rId3" cstate="print"/>
          <a:srcRect/>
          <a:stretch>
            <a:fillRect/>
          </a:stretch>
        </p:blipFill>
        <p:spPr bwMode="auto">
          <a:xfrm>
            <a:off x="6444208" y="260648"/>
            <a:ext cx="2110147" cy="15841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energieportal.nl/images/nieuws/6367_groenland_ijskap.jpg"/>
          <p:cNvPicPr>
            <a:picLocks noChangeAspect="1" noChangeArrowheads="1"/>
          </p:cNvPicPr>
          <p:nvPr/>
        </p:nvPicPr>
        <p:blipFill>
          <a:blip r:embed="rId2" cstate="print"/>
          <a:srcRect/>
          <a:stretch>
            <a:fillRect/>
          </a:stretch>
        </p:blipFill>
        <p:spPr bwMode="auto">
          <a:xfrm>
            <a:off x="4644008" y="4005064"/>
            <a:ext cx="4104456" cy="2667898"/>
          </a:xfrm>
          <a:prstGeom prst="rect">
            <a:avLst/>
          </a:prstGeom>
          <a:noFill/>
        </p:spPr>
      </p:pic>
      <p:pic>
        <p:nvPicPr>
          <p:cNvPr id="18436" name="Picture 4" descr="http://www.hln.be/static/FOTO/pe/12/14/11/large_500681.jpg"/>
          <p:cNvPicPr>
            <a:picLocks noChangeAspect="1" noChangeArrowheads="1"/>
          </p:cNvPicPr>
          <p:nvPr/>
        </p:nvPicPr>
        <p:blipFill>
          <a:blip r:embed="rId3" cstate="print"/>
          <a:srcRect/>
          <a:stretch>
            <a:fillRect/>
          </a:stretch>
        </p:blipFill>
        <p:spPr bwMode="auto">
          <a:xfrm>
            <a:off x="179512" y="3501008"/>
            <a:ext cx="3960440" cy="2640294"/>
          </a:xfrm>
          <a:prstGeom prst="rect">
            <a:avLst/>
          </a:prstGeom>
          <a:noFill/>
        </p:spPr>
      </p:pic>
      <p:pic>
        <p:nvPicPr>
          <p:cNvPr id="18438" name="Picture 6" descr="http://www.greenpeace.org/belgium/ReSizes/OriginalWatermarked/Global/belgium/image/2004/5/het-smelten-van-de-upsala-glet.jpg"/>
          <p:cNvPicPr>
            <a:picLocks noChangeAspect="1" noChangeArrowheads="1"/>
          </p:cNvPicPr>
          <p:nvPr/>
        </p:nvPicPr>
        <p:blipFill>
          <a:blip r:embed="rId4" cstate="print"/>
          <a:srcRect/>
          <a:stretch>
            <a:fillRect/>
          </a:stretch>
        </p:blipFill>
        <p:spPr bwMode="auto">
          <a:xfrm>
            <a:off x="2627784" y="188640"/>
            <a:ext cx="6120680" cy="3350440"/>
          </a:xfrm>
          <a:prstGeom prst="rect">
            <a:avLst/>
          </a:prstGeom>
          <a:noFill/>
        </p:spPr>
      </p:pic>
      <p:sp>
        <p:nvSpPr>
          <p:cNvPr id="5" name="Tekstvak 4"/>
          <p:cNvSpPr txBox="1"/>
          <p:nvPr/>
        </p:nvSpPr>
        <p:spPr>
          <a:xfrm>
            <a:off x="2771800" y="3212976"/>
            <a:ext cx="5906425" cy="584775"/>
          </a:xfrm>
          <a:prstGeom prst="rect">
            <a:avLst/>
          </a:prstGeom>
          <a:solidFill>
            <a:schemeClr val="bg1"/>
          </a:solidFill>
        </p:spPr>
        <p:txBody>
          <a:bodyPr wrap="none" rtlCol="0">
            <a:spAutoFit/>
          </a:bodyPr>
          <a:lstStyle/>
          <a:p>
            <a:r>
              <a:rPr lang="nl-BE" sz="3200" dirty="0" smtClean="0"/>
              <a:t>Smelten van ijskappen en gletsjers</a:t>
            </a:r>
            <a:endParaRPr lang="nl-BE" sz="3200" dirty="0"/>
          </a:p>
        </p:txBody>
      </p:sp>
      <p:sp>
        <p:nvSpPr>
          <p:cNvPr id="6" name="Tekstvak 5"/>
          <p:cNvSpPr txBox="1"/>
          <p:nvPr/>
        </p:nvSpPr>
        <p:spPr>
          <a:xfrm>
            <a:off x="179512" y="692696"/>
            <a:ext cx="2259786" cy="646331"/>
          </a:xfrm>
          <a:prstGeom prst="rect">
            <a:avLst/>
          </a:prstGeom>
          <a:noFill/>
        </p:spPr>
        <p:txBody>
          <a:bodyPr wrap="none" rtlCol="0">
            <a:spAutoFit/>
          </a:bodyPr>
          <a:lstStyle/>
          <a:p>
            <a:r>
              <a:rPr lang="nl-BE" sz="3600" dirty="0" smtClean="0"/>
              <a:t>Gevolgen ?</a:t>
            </a:r>
            <a:endParaRPr lang="nl-BE"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95536" y="332656"/>
            <a:ext cx="2259786" cy="646331"/>
          </a:xfrm>
          <a:prstGeom prst="rect">
            <a:avLst/>
          </a:prstGeom>
          <a:noFill/>
        </p:spPr>
        <p:txBody>
          <a:bodyPr wrap="none" rtlCol="0">
            <a:spAutoFit/>
          </a:bodyPr>
          <a:lstStyle/>
          <a:p>
            <a:r>
              <a:rPr lang="nl-BE" sz="3600" dirty="0" smtClean="0"/>
              <a:t>Gevolgen ?</a:t>
            </a:r>
            <a:endParaRPr lang="nl-BE" sz="3600" dirty="0"/>
          </a:p>
        </p:txBody>
      </p:sp>
      <p:pic>
        <p:nvPicPr>
          <p:cNvPr id="17410" name="Picture 2" descr="http://www.lowtechmagazine.be/images/2008/07/24/wallonie_vlaanderen_stijging_zeespi.jpg"/>
          <p:cNvPicPr>
            <a:picLocks noChangeAspect="1" noChangeArrowheads="1"/>
          </p:cNvPicPr>
          <p:nvPr/>
        </p:nvPicPr>
        <p:blipFill>
          <a:blip r:embed="rId2" cstate="print"/>
          <a:srcRect/>
          <a:stretch>
            <a:fillRect/>
          </a:stretch>
        </p:blipFill>
        <p:spPr bwMode="auto">
          <a:xfrm>
            <a:off x="3923928" y="836712"/>
            <a:ext cx="4762500" cy="3571875"/>
          </a:xfrm>
          <a:prstGeom prst="rect">
            <a:avLst/>
          </a:prstGeom>
          <a:noFill/>
        </p:spPr>
      </p:pic>
      <p:pic>
        <p:nvPicPr>
          <p:cNvPr id="17412" name="Picture 4" descr="http://www.argusmilieu.info/blog/wp-content/uploads/Bangladesh.jpg"/>
          <p:cNvPicPr>
            <a:picLocks noChangeAspect="1" noChangeArrowheads="1"/>
          </p:cNvPicPr>
          <p:nvPr/>
        </p:nvPicPr>
        <p:blipFill>
          <a:blip r:embed="rId3" cstate="print"/>
          <a:srcRect/>
          <a:stretch>
            <a:fillRect/>
          </a:stretch>
        </p:blipFill>
        <p:spPr bwMode="auto">
          <a:xfrm>
            <a:off x="395536" y="2564904"/>
            <a:ext cx="4295214" cy="2448272"/>
          </a:xfrm>
          <a:prstGeom prst="rect">
            <a:avLst/>
          </a:prstGeom>
          <a:noFill/>
        </p:spPr>
      </p:pic>
      <p:sp>
        <p:nvSpPr>
          <p:cNvPr id="5" name="Rechthoek 4"/>
          <p:cNvSpPr/>
          <p:nvPr/>
        </p:nvSpPr>
        <p:spPr>
          <a:xfrm>
            <a:off x="2411760" y="4725144"/>
            <a:ext cx="5688632" cy="1200329"/>
          </a:xfrm>
          <a:prstGeom prst="rect">
            <a:avLst/>
          </a:prstGeom>
          <a:solidFill>
            <a:schemeClr val="accent1">
              <a:alpha val="72000"/>
            </a:schemeClr>
          </a:solidFill>
          <a:ln w="25400" cmpd="dbl">
            <a:solidFill>
              <a:schemeClr val="tx1"/>
            </a:solidFill>
          </a:ln>
        </p:spPr>
        <p:txBody>
          <a:bodyPr wrap="square">
            <a:spAutoFit/>
          </a:bodyPr>
          <a:lstStyle/>
          <a:p>
            <a:pPr algn="ctr"/>
            <a:r>
              <a:rPr lang="nl-BE" sz="3600" b="1" dirty="0" smtClean="0"/>
              <a:t>Zeespiegel stijgt drie keer sneller dan verwacht</a:t>
            </a:r>
            <a:endParaRPr lang="nl-BE" sz="3600" b="1" dirty="0"/>
          </a:p>
        </p:txBody>
      </p:sp>
      <p:sp>
        <p:nvSpPr>
          <p:cNvPr id="6" name="Tekstvak 5"/>
          <p:cNvSpPr txBox="1"/>
          <p:nvPr/>
        </p:nvSpPr>
        <p:spPr>
          <a:xfrm>
            <a:off x="395536" y="1196752"/>
            <a:ext cx="3312368" cy="1200329"/>
          </a:xfrm>
          <a:prstGeom prst="rect">
            <a:avLst/>
          </a:prstGeom>
          <a:noFill/>
        </p:spPr>
        <p:txBody>
          <a:bodyPr wrap="square" rtlCol="0">
            <a:spAutoFit/>
          </a:bodyPr>
          <a:lstStyle/>
          <a:p>
            <a:r>
              <a:rPr lang="nl-BE" sz="3600" dirty="0" smtClean="0"/>
              <a:t>Stijging van de zeespiegel</a:t>
            </a:r>
            <a:endParaRPr lang="nl-BE"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www.hln.be/static/FOTO/pe/17/11/3/large_531618.jpg"/>
          <p:cNvPicPr>
            <a:picLocks noChangeAspect="1" noChangeArrowheads="1"/>
          </p:cNvPicPr>
          <p:nvPr/>
        </p:nvPicPr>
        <p:blipFill>
          <a:blip r:embed="rId2" cstate="print"/>
          <a:srcRect/>
          <a:stretch>
            <a:fillRect/>
          </a:stretch>
        </p:blipFill>
        <p:spPr bwMode="auto">
          <a:xfrm>
            <a:off x="3995936" y="3573016"/>
            <a:ext cx="4429125" cy="2990850"/>
          </a:xfrm>
          <a:prstGeom prst="rect">
            <a:avLst/>
          </a:prstGeom>
          <a:noFill/>
        </p:spPr>
      </p:pic>
      <p:sp>
        <p:nvSpPr>
          <p:cNvPr id="5" name="Tekstvak 4"/>
          <p:cNvSpPr txBox="1"/>
          <p:nvPr/>
        </p:nvSpPr>
        <p:spPr>
          <a:xfrm>
            <a:off x="251520" y="332656"/>
            <a:ext cx="2259786" cy="646331"/>
          </a:xfrm>
          <a:prstGeom prst="rect">
            <a:avLst/>
          </a:prstGeom>
          <a:noFill/>
        </p:spPr>
        <p:txBody>
          <a:bodyPr wrap="none" rtlCol="0">
            <a:spAutoFit/>
          </a:bodyPr>
          <a:lstStyle/>
          <a:p>
            <a:r>
              <a:rPr lang="nl-BE" sz="3600" dirty="0" smtClean="0"/>
              <a:t>Gevolgen ?</a:t>
            </a:r>
            <a:endParaRPr lang="nl-BE" sz="3600" dirty="0"/>
          </a:p>
        </p:txBody>
      </p:sp>
      <p:sp>
        <p:nvSpPr>
          <p:cNvPr id="6" name="Tekstvak 5"/>
          <p:cNvSpPr txBox="1"/>
          <p:nvPr/>
        </p:nvSpPr>
        <p:spPr>
          <a:xfrm>
            <a:off x="395536" y="1124744"/>
            <a:ext cx="5184576" cy="1077218"/>
          </a:xfrm>
          <a:prstGeom prst="rect">
            <a:avLst/>
          </a:prstGeom>
          <a:noFill/>
        </p:spPr>
        <p:txBody>
          <a:bodyPr wrap="square" rtlCol="0">
            <a:spAutoFit/>
          </a:bodyPr>
          <a:lstStyle/>
          <a:p>
            <a:r>
              <a:rPr lang="nl-BE" sz="3200" dirty="0" smtClean="0"/>
              <a:t>Meer tropische stormen door opwarming van het zeewater</a:t>
            </a:r>
            <a:endParaRPr lang="nl-BE" sz="3200" dirty="0"/>
          </a:p>
        </p:txBody>
      </p:sp>
      <p:pic>
        <p:nvPicPr>
          <p:cNvPr id="19464" name="Picture 8" descr="http://newsimg.bbc.co.uk/media/images/44977000/jpg/_44977313_44977256.jpg"/>
          <p:cNvPicPr>
            <a:picLocks noChangeAspect="1" noChangeArrowheads="1"/>
          </p:cNvPicPr>
          <p:nvPr/>
        </p:nvPicPr>
        <p:blipFill>
          <a:blip r:embed="rId3" cstate="print"/>
          <a:srcRect/>
          <a:stretch>
            <a:fillRect/>
          </a:stretch>
        </p:blipFill>
        <p:spPr bwMode="auto">
          <a:xfrm>
            <a:off x="395536" y="2492896"/>
            <a:ext cx="4438650" cy="2857500"/>
          </a:xfrm>
          <a:prstGeom prst="rect">
            <a:avLst/>
          </a:prstGeom>
          <a:noFill/>
        </p:spPr>
      </p:pic>
      <p:pic>
        <p:nvPicPr>
          <p:cNvPr id="19466" name="Picture 10" descr="http://www.noaanews.noaa.gov/stories2005/images/ivan091504-1515zb.jpg"/>
          <p:cNvPicPr>
            <a:picLocks noChangeAspect="1" noChangeArrowheads="1"/>
          </p:cNvPicPr>
          <p:nvPr/>
        </p:nvPicPr>
        <p:blipFill>
          <a:blip r:embed="rId4" cstate="print"/>
          <a:srcRect l="18433"/>
          <a:stretch>
            <a:fillRect/>
          </a:stretch>
        </p:blipFill>
        <p:spPr bwMode="auto">
          <a:xfrm>
            <a:off x="5508104" y="476672"/>
            <a:ext cx="3347864" cy="25682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51520" y="332656"/>
            <a:ext cx="2259786" cy="646331"/>
          </a:xfrm>
          <a:prstGeom prst="rect">
            <a:avLst/>
          </a:prstGeom>
          <a:noFill/>
        </p:spPr>
        <p:txBody>
          <a:bodyPr wrap="none" rtlCol="0">
            <a:spAutoFit/>
          </a:bodyPr>
          <a:lstStyle/>
          <a:p>
            <a:r>
              <a:rPr lang="nl-BE" sz="3600" dirty="0" smtClean="0"/>
              <a:t>Gevolgen ?</a:t>
            </a:r>
            <a:endParaRPr lang="nl-BE" sz="3600" dirty="0"/>
          </a:p>
        </p:txBody>
      </p:sp>
      <p:sp>
        <p:nvSpPr>
          <p:cNvPr id="3" name="Tekstvak 2"/>
          <p:cNvSpPr txBox="1"/>
          <p:nvPr/>
        </p:nvSpPr>
        <p:spPr>
          <a:xfrm>
            <a:off x="3419872" y="404664"/>
            <a:ext cx="5248745" cy="584775"/>
          </a:xfrm>
          <a:prstGeom prst="rect">
            <a:avLst/>
          </a:prstGeom>
          <a:noFill/>
        </p:spPr>
        <p:txBody>
          <a:bodyPr wrap="none" rtlCol="0">
            <a:spAutoFit/>
          </a:bodyPr>
          <a:lstStyle/>
          <a:p>
            <a:r>
              <a:rPr lang="nl-BE" sz="3200" dirty="0" smtClean="0"/>
              <a:t>Verschuiving van klimaatzones</a:t>
            </a:r>
            <a:endParaRPr lang="nl-BE" sz="3200" dirty="0"/>
          </a:p>
        </p:txBody>
      </p:sp>
      <p:sp>
        <p:nvSpPr>
          <p:cNvPr id="4" name="Tekstvak 3"/>
          <p:cNvSpPr txBox="1"/>
          <p:nvPr/>
        </p:nvSpPr>
        <p:spPr>
          <a:xfrm>
            <a:off x="251520" y="5085184"/>
            <a:ext cx="4680520" cy="584775"/>
          </a:xfrm>
          <a:prstGeom prst="rect">
            <a:avLst/>
          </a:prstGeom>
          <a:noFill/>
        </p:spPr>
        <p:txBody>
          <a:bodyPr wrap="square" rtlCol="0">
            <a:spAutoFit/>
          </a:bodyPr>
          <a:lstStyle/>
          <a:p>
            <a:r>
              <a:rPr lang="nl-BE" sz="3200" dirty="0" smtClean="0"/>
              <a:t>Uitsterven van diersoorten</a:t>
            </a:r>
            <a:endParaRPr lang="nl-BE" sz="3200" dirty="0"/>
          </a:p>
        </p:txBody>
      </p:sp>
      <p:sp>
        <p:nvSpPr>
          <p:cNvPr id="6" name="Rechthoek 5"/>
          <p:cNvSpPr/>
          <p:nvPr/>
        </p:nvSpPr>
        <p:spPr>
          <a:xfrm>
            <a:off x="395536" y="1196752"/>
            <a:ext cx="7488832" cy="3416320"/>
          </a:xfrm>
          <a:prstGeom prst="rect">
            <a:avLst/>
          </a:prstGeom>
          <a:solidFill>
            <a:srgbClr val="0070C0">
              <a:alpha val="14000"/>
            </a:srgbClr>
          </a:solidFill>
          <a:ln w="25400">
            <a:solidFill>
              <a:srgbClr val="0070C0"/>
            </a:solidFill>
          </a:ln>
        </p:spPr>
        <p:txBody>
          <a:bodyPr wrap="square">
            <a:spAutoFit/>
          </a:bodyPr>
          <a:lstStyle/>
          <a:p>
            <a:r>
              <a:rPr lang="nl-BE" sz="2400" u="none" strike="noStrike" dirty="0" smtClean="0"/>
              <a:t>Als het klimaat verandert</a:t>
            </a:r>
            <a:r>
              <a:rPr lang="nl-BE" sz="2400" dirty="0" smtClean="0"/>
              <a:t>, betekent dit een verschuiving van klimaatzones. De temperatuur stijgt snel, waardoor klimaatzones met 400 km per eeuw naar het noorden verschuiven. Deze afstand is waarschijnlijk te groot voor veel organismen om te kunnen verhuizen. Daarnaast vindt de verandering te snel plaats voor de meeste organismen om zich te kunnen aanpassen. Verschillende soorten planten en dieren zullen daarom uitsterven en dus verdwijnen.</a:t>
            </a:r>
            <a:endParaRPr lang="nl-BE" sz="2400" dirty="0"/>
          </a:p>
        </p:txBody>
      </p:sp>
      <p:pic>
        <p:nvPicPr>
          <p:cNvPr id="21506" name="Picture 2" descr="http://www.jerrygordon.be/georgie/modules/4nAlbum/album/album6/Ijsberen_uitster.jpg"/>
          <p:cNvPicPr>
            <a:picLocks noChangeAspect="1" noChangeArrowheads="1"/>
          </p:cNvPicPr>
          <p:nvPr/>
        </p:nvPicPr>
        <p:blipFill>
          <a:blip r:embed="rId2" cstate="print"/>
          <a:srcRect b="17073"/>
          <a:stretch>
            <a:fillRect/>
          </a:stretch>
        </p:blipFill>
        <p:spPr bwMode="auto">
          <a:xfrm>
            <a:off x="5111552" y="4409728"/>
            <a:ext cx="4032448" cy="24482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196752"/>
            <a:ext cx="4680520" cy="1077218"/>
          </a:xfrm>
          <a:prstGeom prst="rect">
            <a:avLst/>
          </a:prstGeom>
          <a:noFill/>
        </p:spPr>
        <p:txBody>
          <a:bodyPr wrap="square" rtlCol="0">
            <a:spAutoFit/>
          </a:bodyPr>
          <a:lstStyle/>
          <a:p>
            <a:r>
              <a:rPr lang="nl-BE" sz="3200" dirty="0" smtClean="0"/>
              <a:t>Verdroging van gebieden : </a:t>
            </a:r>
          </a:p>
          <a:p>
            <a:r>
              <a:rPr lang="nl-BE" sz="3200" dirty="0" smtClean="0"/>
              <a:t>woestijnuitbreiding</a:t>
            </a:r>
            <a:endParaRPr lang="nl-BE" sz="3200" dirty="0"/>
          </a:p>
        </p:txBody>
      </p:sp>
      <p:sp>
        <p:nvSpPr>
          <p:cNvPr id="3" name="Tekstvak 2"/>
          <p:cNvSpPr txBox="1"/>
          <p:nvPr/>
        </p:nvSpPr>
        <p:spPr>
          <a:xfrm>
            <a:off x="827584" y="4653136"/>
            <a:ext cx="3456384" cy="1569660"/>
          </a:xfrm>
          <a:prstGeom prst="rect">
            <a:avLst/>
          </a:prstGeom>
          <a:noFill/>
        </p:spPr>
        <p:txBody>
          <a:bodyPr wrap="square" rtlCol="0">
            <a:spAutoFit/>
          </a:bodyPr>
          <a:lstStyle/>
          <a:p>
            <a:r>
              <a:rPr lang="nl-BE" sz="3200" dirty="0" smtClean="0"/>
              <a:t>Tekort aan zoetwater (drinkbaar water)</a:t>
            </a:r>
            <a:endParaRPr lang="nl-BE" sz="3200" dirty="0"/>
          </a:p>
        </p:txBody>
      </p:sp>
      <p:pic>
        <p:nvPicPr>
          <p:cNvPr id="20482" name="Picture 2" descr="http://www.lawandenvironment.com/uploads/image/_41435182_drought416.jpg"/>
          <p:cNvPicPr>
            <a:picLocks noChangeAspect="1" noChangeArrowheads="1"/>
          </p:cNvPicPr>
          <p:nvPr/>
        </p:nvPicPr>
        <p:blipFill>
          <a:blip r:embed="rId2" cstate="print"/>
          <a:srcRect/>
          <a:stretch>
            <a:fillRect/>
          </a:stretch>
        </p:blipFill>
        <p:spPr bwMode="auto">
          <a:xfrm>
            <a:off x="5796136" y="404664"/>
            <a:ext cx="3024336" cy="2181012"/>
          </a:xfrm>
          <a:prstGeom prst="rect">
            <a:avLst/>
          </a:prstGeom>
          <a:noFill/>
        </p:spPr>
      </p:pic>
      <p:pic>
        <p:nvPicPr>
          <p:cNvPr id="20484" name="Picture 4" descr="http://www.hln.be/static/FOTO/pe/2/2/7/large_536182.jpg"/>
          <p:cNvPicPr>
            <a:picLocks noChangeAspect="1" noChangeArrowheads="1"/>
          </p:cNvPicPr>
          <p:nvPr/>
        </p:nvPicPr>
        <p:blipFill>
          <a:blip r:embed="rId3" cstate="print"/>
          <a:srcRect/>
          <a:stretch>
            <a:fillRect/>
          </a:stretch>
        </p:blipFill>
        <p:spPr bwMode="auto">
          <a:xfrm>
            <a:off x="3563888" y="1988840"/>
            <a:ext cx="3564395" cy="2376264"/>
          </a:xfrm>
          <a:prstGeom prst="rect">
            <a:avLst/>
          </a:prstGeom>
          <a:noFill/>
        </p:spPr>
      </p:pic>
      <p:sp>
        <p:nvSpPr>
          <p:cNvPr id="6" name="Tekstvak 5"/>
          <p:cNvSpPr txBox="1"/>
          <p:nvPr/>
        </p:nvSpPr>
        <p:spPr>
          <a:xfrm>
            <a:off x="251520" y="260648"/>
            <a:ext cx="2259786" cy="646331"/>
          </a:xfrm>
          <a:prstGeom prst="rect">
            <a:avLst/>
          </a:prstGeom>
          <a:noFill/>
        </p:spPr>
        <p:txBody>
          <a:bodyPr wrap="none" rtlCol="0">
            <a:spAutoFit/>
          </a:bodyPr>
          <a:lstStyle/>
          <a:p>
            <a:r>
              <a:rPr lang="nl-BE" sz="3600" dirty="0" smtClean="0"/>
              <a:t>Gevolgen ?</a:t>
            </a:r>
            <a:endParaRPr lang="nl-BE" sz="3600" dirty="0"/>
          </a:p>
        </p:txBody>
      </p:sp>
      <p:pic>
        <p:nvPicPr>
          <p:cNvPr id="20486" name="Picture 6" descr="http://archief.samsam.net/archief/upload/1110894288499_pol01g.jpg"/>
          <p:cNvPicPr>
            <a:picLocks noChangeAspect="1" noChangeArrowheads="1"/>
          </p:cNvPicPr>
          <p:nvPr/>
        </p:nvPicPr>
        <p:blipFill>
          <a:blip r:embed="rId4" cstate="print"/>
          <a:srcRect/>
          <a:stretch>
            <a:fillRect/>
          </a:stretch>
        </p:blipFill>
        <p:spPr bwMode="auto">
          <a:xfrm>
            <a:off x="5004048" y="4221088"/>
            <a:ext cx="3634365" cy="24208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581</Words>
  <Application>Microsoft Office PowerPoint</Application>
  <PresentationFormat>Diavoorstelling (4:3)</PresentationFormat>
  <Paragraphs>63</Paragraphs>
  <Slides>23</Slides>
  <Notes>0</Notes>
  <HiddenSlides>0</HiddenSlides>
  <MMClips>0</MMClips>
  <ScaleCrop>false</ScaleCrop>
  <HeadingPairs>
    <vt:vector size="4" baseType="variant">
      <vt:variant>
        <vt:lpstr>Thema</vt:lpstr>
      </vt:variant>
      <vt:variant>
        <vt:i4>1</vt:i4>
      </vt:variant>
      <vt:variant>
        <vt:lpstr>Diatitels</vt:lpstr>
      </vt:variant>
      <vt:variant>
        <vt:i4>23</vt:i4>
      </vt:variant>
    </vt:vector>
  </HeadingPairs>
  <TitlesOfParts>
    <vt:vector size="24" baseType="lpstr">
      <vt:lpstr>Office-thema</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lpstr>Dia 23</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Jeroen</dc:creator>
  <cp:lastModifiedBy>Jeroen</cp:lastModifiedBy>
  <cp:revision>23</cp:revision>
  <dcterms:created xsi:type="dcterms:W3CDTF">2011-05-09T17:38:57Z</dcterms:created>
  <dcterms:modified xsi:type="dcterms:W3CDTF">2011-05-10T09:19:40Z</dcterms:modified>
</cp:coreProperties>
</file>