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741AE80E-691B-4802-9883-B77A82AACFC5}" type="datetimeFigureOut">
              <a:rPr lang="nl-BE" smtClean="0"/>
              <a:t>15/10/2012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75590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41AE80E-691B-4802-9883-B77A82AACFC5}" type="datetimeFigureOut">
              <a:rPr lang="nl-BE" smtClean="0"/>
              <a:t>15/10/2012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395305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41AE80E-691B-4802-9883-B77A82AACFC5}" type="datetimeFigureOut">
              <a:rPr lang="nl-BE" smtClean="0"/>
              <a:t>15/10/2012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30289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41AE80E-691B-4802-9883-B77A82AACFC5}" type="datetimeFigureOut">
              <a:rPr lang="nl-BE" smtClean="0"/>
              <a:t>15/10/2012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91676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41AE80E-691B-4802-9883-B77A82AACFC5}" type="datetimeFigureOut">
              <a:rPr lang="nl-BE" smtClean="0"/>
              <a:t>15/10/2012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29376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741AE80E-691B-4802-9883-B77A82AACFC5}" type="datetimeFigureOut">
              <a:rPr lang="nl-BE" smtClean="0"/>
              <a:t>15/10/2012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165098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41AE80E-691B-4802-9883-B77A82AACFC5}" type="datetimeFigureOut">
              <a:rPr lang="nl-BE" smtClean="0"/>
              <a:t>15/10/2012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167058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741AE80E-691B-4802-9883-B77A82AACFC5}" type="datetimeFigureOut">
              <a:rPr lang="nl-BE" smtClean="0"/>
              <a:t>15/10/2012</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269168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41AE80E-691B-4802-9883-B77A82AACFC5}" type="datetimeFigureOut">
              <a:rPr lang="nl-BE" smtClean="0"/>
              <a:t>15/10/2012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201054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41AE80E-691B-4802-9883-B77A82AACFC5}" type="datetimeFigureOut">
              <a:rPr lang="nl-BE" smtClean="0"/>
              <a:t>15/10/2012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417432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41AE80E-691B-4802-9883-B77A82AACFC5}" type="datetimeFigureOut">
              <a:rPr lang="nl-BE" smtClean="0"/>
              <a:t>15/10/2012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25D0420-0176-48BD-BFD0-35B4E9662679}" type="slidenum">
              <a:rPr lang="nl-BE" smtClean="0"/>
              <a:t>‹nr.›</a:t>
            </a:fld>
            <a:endParaRPr lang="nl-BE"/>
          </a:p>
        </p:txBody>
      </p:sp>
    </p:spTree>
    <p:extLst>
      <p:ext uri="{BB962C8B-B14F-4D97-AF65-F5344CB8AC3E}">
        <p14:creationId xmlns:p14="http://schemas.microsoft.com/office/powerpoint/2010/main" val="19314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AE80E-691B-4802-9883-B77A82AACFC5}" type="datetimeFigureOut">
              <a:rPr lang="nl-BE" smtClean="0"/>
              <a:t>15/10/2012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D0420-0176-48BD-BFD0-35B4E9662679}" type="slidenum">
              <a:rPr lang="nl-BE" smtClean="0"/>
              <a:t>‹nr.›</a:t>
            </a:fld>
            <a:endParaRPr lang="nl-BE"/>
          </a:p>
        </p:txBody>
      </p:sp>
    </p:spTree>
    <p:extLst>
      <p:ext uri="{BB962C8B-B14F-4D97-AF65-F5344CB8AC3E}">
        <p14:creationId xmlns:p14="http://schemas.microsoft.com/office/powerpoint/2010/main" val="338563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b="5035"/>
          <a:stretch>
            <a:fillRect/>
          </a:stretch>
        </p:blipFill>
        <p:spPr bwMode="auto">
          <a:xfrm>
            <a:off x="755576" y="1340768"/>
            <a:ext cx="7744424" cy="5112568"/>
          </a:xfrm>
          <a:prstGeom prst="rect">
            <a:avLst/>
          </a:prstGeom>
          <a:noFill/>
          <a:ln w="9525">
            <a:noFill/>
            <a:miter lim="800000"/>
            <a:headEnd/>
            <a:tailEnd/>
          </a:ln>
          <a:effectLst/>
        </p:spPr>
      </p:pic>
      <p:sp>
        <p:nvSpPr>
          <p:cNvPr id="2" name="Tekstvak 1"/>
          <p:cNvSpPr txBox="1"/>
          <p:nvPr/>
        </p:nvSpPr>
        <p:spPr>
          <a:xfrm>
            <a:off x="395536" y="260648"/>
            <a:ext cx="8401852" cy="830997"/>
          </a:xfrm>
          <a:prstGeom prst="rect">
            <a:avLst/>
          </a:prstGeom>
          <a:solidFill>
            <a:srgbClr val="00B050">
              <a:alpha val="50000"/>
            </a:srgbClr>
          </a:solidFill>
          <a:ln>
            <a:solidFill>
              <a:schemeClr val="tx1">
                <a:alpha val="50000"/>
              </a:schemeClr>
            </a:solidFill>
          </a:ln>
        </p:spPr>
        <p:txBody>
          <a:bodyPr wrap="none" rtlCol="0">
            <a:spAutoFit/>
          </a:bodyPr>
          <a:lstStyle/>
          <a:p>
            <a:r>
              <a:rPr lang="nl-BE" sz="4800" dirty="0" smtClean="0"/>
              <a:t>B. Wie of wat is de boosdoener ?</a:t>
            </a:r>
            <a:endParaRPr lang="nl-BE" sz="4800" dirty="0"/>
          </a:p>
        </p:txBody>
      </p:sp>
      <p:sp>
        <p:nvSpPr>
          <p:cNvPr id="3" name="Tekstvak 2"/>
          <p:cNvSpPr txBox="1"/>
          <p:nvPr/>
        </p:nvSpPr>
        <p:spPr>
          <a:xfrm>
            <a:off x="1115616" y="1412776"/>
            <a:ext cx="6890861" cy="523220"/>
          </a:xfrm>
          <a:prstGeom prst="rect">
            <a:avLst/>
          </a:prstGeom>
          <a:solidFill>
            <a:schemeClr val="bg1"/>
          </a:solidFill>
        </p:spPr>
        <p:txBody>
          <a:bodyPr wrap="none" rtlCol="0">
            <a:spAutoFit/>
          </a:bodyPr>
          <a:lstStyle/>
          <a:p>
            <a:r>
              <a:rPr lang="nl-BE" sz="2800" b="1" dirty="0" smtClean="0"/>
              <a:t>Relatie  welvaart  - voedselbeschikbaarheid ?</a:t>
            </a:r>
            <a:endParaRPr lang="nl-BE" sz="2800" b="1" dirty="0"/>
          </a:p>
        </p:txBody>
      </p:sp>
      <p:grpSp>
        <p:nvGrpSpPr>
          <p:cNvPr id="10" name="Groep 9"/>
          <p:cNvGrpSpPr/>
          <p:nvPr/>
        </p:nvGrpSpPr>
        <p:grpSpPr>
          <a:xfrm>
            <a:off x="3491880" y="2924944"/>
            <a:ext cx="5435115" cy="2232248"/>
            <a:chOff x="3491880" y="2924944"/>
            <a:chExt cx="5435115" cy="2232248"/>
          </a:xfrm>
        </p:grpSpPr>
        <p:grpSp>
          <p:nvGrpSpPr>
            <p:cNvPr id="9" name="Groep 8"/>
            <p:cNvGrpSpPr/>
            <p:nvPr/>
          </p:nvGrpSpPr>
          <p:grpSpPr>
            <a:xfrm>
              <a:off x="3491880" y="3429000"/>
              <a:ext cx="3528392" cy="1728192"/>
              <a:chOff x="3491880" y="3429000"/>
              <a:chExt cx="3528392" cy="1728192"/>
            </a:xfrm>
          </p:grpSpPr>
          <p:sp>
            <p:nvSpPr>
              <p:cNvPr id="5" name="Ovaal 4"/>
              <p:cNvSpPr/>
              <p:nvPr/>
            </p:nvSpPr>
            <p:spPr>
              <a:xfrm>
                <a:off x="3491880" y="3429000"/>
                <a:ext cx="1728192" cy="1728192"/>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C000"/>
                  </a:solidFill>
                </a:endParaRPr>
              </a:p>
            </p:txBody>
          </p:sp>
          <p:cxnSp>
            <p:nvCxnSpPr>
              <p:cNvPr id="7" name="Rechte verbindingslijn met pijl 6"/>
              <p:cNvCxnSpPr>
                <a:stCxn id="5" idx="6"/>
              </p:cNvCxnSpPr>
              <p:nvPr/>
            </p:nvCxnSpPr>
            <p:spPr>
              <a:xfrm flipV="1">
                <a:off x="5220072" y="3717032"/>
                <a:ext cx="1800200" cy="576064"/>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kstvak 7"/>
            <p:cNvSpPr txBox="1"/>
            <p:nvPr/>
          </p:nvSpPr>
          <p:spPr>
            <a:xfrm>
              <a:off x="5868144" y="2924944"/>
              <a:ext cx="3058851" cy="646331"/>
            </a:xfrm>
            <a:prstGeom prst="rect">
              <a:avLst/>
            </a:prstGeom>
            <a:solidFill>
              <a:schemeClr val="bg1"/>
            </a:solidFill>
          </p:spPr>
          <p:txBody>
            <a:bodyPr wrap="none" rtlCol="0">
              <a:spAutoFit/>
            </a:bodyPr>
            <a:lstStyle/>
            <a:p>
              <a:r>
                <a:rPr lang="nl-BE" sz="3600" b="1" dirty="0" smtClean="0">
                  <a:solidFill>
                    <a:srgbClr val="FFC000"/>
                  </a:solidFill>
                </a:rPr>
                <a:t>ARME LANDEN</a:t>
              </a:r>
              <a:endParaRPr lang="nl-BE" sz="3600" b="1" dirty="0">
                <a:solidFill>
                  <a:srgbClr val="FFC000"/>
                </a:solidFill>
              </a:endParaRPr>
            </a:p>
          </p:txBody>
        </p:sp>
      </p:grpSp>
    </p:spTree>
    <p:extLst>
      <p:ext uri="{BB962C8B-B14F-4D97-AF65-F5344CB8AC3E}">
        <p14:creationId xmlns:p14="http://schemas.microsoft.com/office/powerpoint/2010/main" val="23009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9552" y="476672"/>
            <a:ext cx="8280921" cy="1200329"/>
          </a:xfrm>
          <a:prstGeom prst="rect">
            <a:avLst/>
          </a:prstGeom>
          <a:solidFill>
            <a:srgbClr val="0070C0">
              <a:alpha val="50000"/>
            </a:srgbClr>
          </a:solidFill>
          <a:ln>
            <a:solidFill>
              <a:schemeClr val="tx1"/>
            </a:solidFill>
          </a:ln>
        </p:spPr>
        <p:txBody>
          <a:bodyPr wrap="square" rtlCol="0">
            <a:spAutoFit/>
          </a:bodyPr>
          <a:lstStyle/>
          <a:p>
            <a:pPr algn="ctr"/>
            <a:r>
              <a:rPr lang="nl-BE" sz="3600" b="1" dirty="0" smtClean="0"/>
              <a:t>Verandering van de situatie van de kleine boer in de ontwikkelingslanden</a:t>
            </a:r>
            <a:endParaRPr lang="nl-BE" sz="3600" b="1" dirty="0"/>
          </a:p>
        </p:txBody>
      </p:sp>
      <p:sp>
        <p:nvSpPr>
          <p:cNvPr id="3" name="Tekstvak 2"/>
          <p:cNvSpPr txBox="1"/>
          <p:nvPr/>
        </p:nvSpPr>
        <p:spPr>
          <a:xfrm>
            <a:off x="467544" y="1916832"/>
            <a:ext cx="2816477" cy="523220"/>
          </a:xfrm>
          <a:prstGeom prst="rect">
            <a:avLst/>
          </a:prstGeom>
          <a:noFill/>
        </p:spPr>
        <p:txBody>
          <a:bodyPr wrap="none" rtlCol="0">
            <a:spAutoFit/>
          </a:bodyPr>
          <a:lstStyle/>
          <a:p>
            <a:r>
              <a:rPr lang="nl-BE" sz="2800" b="1" u="sng" dirty="0" smtClean="0"/>
              <a:t>Situatie vroeger : </a:t>
            </a:r>
            <a:endParaRPr lang="nl-BE" sz="2800" b="1" u="sng" dirty="0"/>
          </a:p>
        </p:txBody>
      </p:sp>
      <p:sp>
        <p:nvSpPr>
          <p:cNvPr id="4" name="Tekstvak 3"/>
          <p:cNvSpPr txBox="1"/>
          <p:nvPr/>
        </p:nvSpPr>
        <p:spPr>
          <a:xfrm>
            <a:off x="539552" y="4437112"/>
            <a:ext cx="2058449" cy="523220"/>
          </a:xfrm>
          <a:prstGeom prst="rect">
            <a:avLst/>
          </a:prstGeom>
          <a:noFill/>
        </p:spPr>
        <p:txBody>
          <a:bodyPr wrap="none" rtlCol="0">
            <a:spAutoFit/>
          </a:bodyPr>
          <a:lstStyle/>
          <a:p>
            <a:r>
              <a:rPr lang="nl-BE" sz="2800" b="1" u="sng" dirty="0" smtClean="0"/>
              <a:t>Situatie nu : </a:t>
            </a:r>
            <a:endParaRPr lang="nl-BE" sz="2800" b="1" u="sng" dirty="0"/>
          </a:p>
        </p:txBody>
      </p:sp>
      <p:pic>
        <p:nvPicPr>
          <p:cNvPr id="32770" name="Picture 2" descr="http://yalesustainablefoodproject.files.wordpress.com/2008/10/ips3.jpg"/>
          <p:cNvPicPr>
            <a:picLocks noChangeAspect="1" noChangeArrowheads="1"/>
          </p:cNvPicPr>
          <p:nvPr/>
        </p:nvPicPr>
        <p:blipFill>
          <a:blip r:embed="rId2" cstate="print"/>
          <a:srcRect/>
          <a:stretch>
            <a:fillRect/>
          </a:stretch>
        </p:blipFill>
        <p:spPr bwMode="auto">
          <a:xfrm>
            <a:off x="6588224" y="1772816"/>
            <a:ext cx="1864054" cy="2485405"/>
          </a:xfrm>
          <a:prstGeom prst="rect">
            <a:avLst/>
          </a:prstGeom>
          <a:noFill/>
        </p:spPr>
      </p:pic>
      <p:sp>
        <p:nvSpPr>
          <p:cNvPr id="6" name="Tekstvak 5"/>
          <p:cNvSpPr txBox="1"/>
          <p:nvPr/>
        </p:nvSpPr>
        <p:spPr>
          <a:xfrm>
            <a:off x="683568" y="2492896"/>
            <a:ext cx="4680520" cy="1384995"/>
          </a:xfrm>
          <a:prstGeom prst="rect">
            <a:avLst/>
          </a:prstGeom>
          <a:noFill/>
        </p:spPr>
        <p:txBody>
          <a:bodyPr wrap="square" rtlCol="0">
            <a:spAutoFit/>
          </a:bodyPr>
          <a:lstStyle/>
          <a:p>
            <a:r>
              <a:rPr lang="nl-BE" sz="2800" dirty="0" smtClean="0"/>
              <a:t>Afrikaanse boeren teelden gewassen voor de zelfvoorziening van hun gezin</a:t>
            </a:r>
            <a:endParaRPr lang="nl-BE" sz="2800" dirty="0"/>
          </a:p>
        </p:txBody>
      </p:sp>
      <p:pic>
        <p:nvPicPr>
          <p:cNvPr id="8" name="Afbeelding 7" descr="bananenplantage.jpg"/>
          <p:cNvPicPr>
            <a:picLocks noChangeAspect="1"/>
          </p:cNvPicPr>
          <p:nvPr/>
        </p:nvPicPr>
        <p:blipFill>
          <a:blip r:embed="rId3" cstate="print"/>
          <a:stretch>
            <a:fillRect/>
          </a:stretch>
        </p:blipFill>
        <p:spPr>
          <a:xfrm>
            <a:off x="5940152" y="4581128"/>
            <a:ext cx="3024336" cy="2016224"/>
          </a:xfrm>
          <a:prstGeom prst="rect">
            <a:avLst/>
          </a:prstGeom>
        </p:spPr>
      </p:pic>
      <p:sp>
        <p:nvSpPr>
          <p:cNvPr id="9" name="Tekstvak 8"/>
          <p:cNvSpPr txBox="1"/>
          <p:nvPr/>
        </p:nvSpPr>
        <p:spPr>
          <a:xfrm>
            <a:off x="611560" y="5085184"/>
            <a:ext cx="4980594" cy="954107"/>
          </a:xfrm>
          <a:prstGeom prst="rect">
            <a:avLst/>
          </a:prstGeom>
          <a:noFill/>
        </p:spPr>
        <p:txBody>
          <a:bodyPr wrap="none" rtlCol="0">
            <a:spAutoFit/>
          </a:bodyPr>
          <a:lstStyle/>
          <a:p>
            <a:r>
              <a:rPr lang="nl-BE" sz="2800" dirty="0" smtClean="0"/>
              <a:t>Landbouw om te exporteren</a:t>
            </a:r>
          </a:p>
          <a:p>
            <a:r>
              <a:rPr lang="nl-BE" sz="2800" dirty="0" err="1" smtClean="0"/>
              <a:t>Vb</a:t>
            </a:r>
            <a:r>
              <a:rPr lang="nl-BE" sz="2800" dirty="0" smtClean="0"/>
              <a:t> : bananen, koffie, suikerriet,…</a:t>
            </a:r>
            <a:endParaRPr lang="nl-BE" sz="2800" dirty="0"/>
          </a:p>
        </p:txBody>
      </p:sp>
    </p:spTree>
    <p:extLst>
      <p:ext uri="{BB962C8B-B14F-4D97-AF65-F5344CB8AC3E}">
        <p14:creationId xmlns:p14="http://schemas.microsoft.com/office/powerpoint/2010/main" val="259007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an0006.jpg"/>
          <p:cNvPicPr>
            <a:picLocks noChangeAspect="1"/>
          </p:cNvPicPr>
          <p:nvPr/>
        </p:nvPicPr>
        <p:blipFill>
          <a:blip r:embed="rId2" cstate="print"/>
          <a:srcRect r="40810"/>
          <a:stretch>
            <a:fillRect/>
          </a:stretch>
        </p:blipFill>
        <p:spPr>
          <a:xfrm>
            <a:off x="1259632" y="0"/>
            <a:ext cx="6400800" cy="6858000"/>
          </a:xfrm>
          <a:prstGeom prst="rect">
            <a:avLst/>
          </a:prstGeom>
        </p:spPr>
      </p:pic>
    </p:spTree>
    <p:extLst>
      <p:ext uri="{BB962C8B-B14F-4D97-AF65-F5344CB8AC3E}">
        <p14:creationId xmlns:p14="http://schemas.microsoft.com/office/powerpoint/2010/main" val="104973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an0006.jpg"/>
          <p:cNvPicPr>
            <a:picLocks noChangeAspect="1"/>
          </p:cNvPicPr>
          <p:nvPr/>
        </p:nvPicPr>
        <p:blipFill>
          <a:blip r:embed="rId2" cstate="print"/>
          <a:srcRect l="59190" t="35833" b="13333"/>
          <a:stretch>
            <a:fillRect/>
          </a:stretch>
        </p:blipFill>
        <p:spPr>
          <a:xfrm>
            <a:off x="1259632" y="0"/>
            <a:ext cx="6159591" cy="4392488"/>
          </a:xfrm>
          <a:prstGeom prst="rect">
            <a:avLst/>
          </a:prstGeom>
        </p:spPr>
      </p:pic>
      <p:sp>
        <p:nvSpPr>
          <p:cNvPr id="3" name="Tekstvak 2"/>
          <p:cNvSpPr txBox="1"/>
          <p:nvPr/>
        </p:nvSpPr>
        <p:spPr>
          <a:xfrm>
            <a:off x="323528" y="4437112"/>
            <a:ext cx="8604448" cy="2246769"/>
          </a:xfrm>
          <a:prstGeom prst="rect">
            <a:avLst/>
          </a:prstGeom>
          <a:noFill/>
        </p:spPr>
        <p:txBody>
          <a:bodyPr wrap="square" rtlCol="0">
            <a:spAutoFit/>
          </a:bodyPr>
          <a:lstStyle/>
          <a:p>
            <a:r>
              <a:rPr lang="nl-BE" sz="2800" dirty="0" smtClean="0"/>
              <a:t>Inkomen van de landbouwers in ontwikkelingslanden is sterk afhankelijk van de wereldmarktprijs van de gewassen. De wereldmarktprijs kan zeer sterk schommelen waardoor het inkomen van de boer vaak zeer onzeker is!</a:t>
            </a:r>
            <a:endParaRPr lang="nl-BE" sz="2800" dirty="0"/>
          </a:p>
        </p:txBody>
      </p:sp>
    </p:spTree>
    <p:extLst>
      <p:ext uri="{BB962C8B-B14F-4D97-AF65-F5344CB8AC3E}">
        <p14:creationId xmlns:p14="http://schemas.microsoft.com/office/powerpoint/2010/main" val="40076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4208" t="2426" r="12082" b="4272"/>
          <a:stretch>
            <a:fillRect/>
          </a:stretch>
        </p:blipFill>
        <p:spPr bwMode="auto">
          <a:xfrm>
            <a:off x="0" y="260648"/>
            <a:ext cx="9144000" cy="5927870"/>
          </a:xfrm>
          <a:prstGeom prst="rect">
            <a:avLst/>
          </a:prstGeom>
          <a:noFill/>
        </p:spPr>
      </p:pic>
      <p:grpSp>
        <p:nvGrpSpPr>
          <p:cNvPr id="8" name="Groep 7"/>
          <p:cNvGrpSpPr/>
          <p:nvPr/>
        </p:nvGrpSpPr>
        <p:grpSpPr>
          <a:xfrm>
            <a:off x="3635896" y="2348880"/>
            <a:ext cx="5364088" cy="2445370"/>
            <a:chOff x="3635896" y="2348880"/>
            <a:chExt cx="5364088" cy="2445370"/>
          </a:xfrm>
        </p:grpSpPr>
        <p:cxnSp>
          <p:nvCxnSpPr>
            <p:cNvPr id="5" name="Rechte verbindingslijn met pijl 4"/>
            <p:cNvCxnSpPr/>
            <p:nvPr/>
          </p:nvCxnSpPr>
          <p:spPr>
            <a:xfrm>
              <a:off x="5796136" y="3068960"/>
              <a:ext cx="792088" cy="504056"/>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7" name="Groep 6"/>
            <p:cNvGrpSpPr/>
            <p:nvPr/>
          </p:nvGrpSpPr>
          <p:grpSpPr>
            <a:xfrm>
              <a:off x="3635896" y="2348880"/>
              <a:ext cx="5364088" cy="2445370"/>
              <a:chOff x="3635896" y="2348880"/>
              <a:chExt cx="5364088" cy="2445370"/>
            </a:xfrm>
          </p:grpSpPr>
          <p:sp>
            <p:nvSpPr>
              <p:cNvPr id="3" name="Ovaal 2"/>
              <p:cNvSpPr/>
              <p:nvPr/>
            </p:nvSpPr>
            <p:spPr>
              <a:xfrm>
                <a:off x="3635896" y="2348880"/>
                <a:ext cx="2232248" cy="2304256"/>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5940152" y="3717032"/>
                <a:ext cx="3059832" cy="1077218"/>
              </a:xfrm>
              <a:prstGeom prst="rect">
                <a:avLst/>
              </a:prstGeom>
              <a:noFill/>
            </p:spPr>
            <p:txBody>
              <a:bodyPr wrap="square" rtlCol="0">
                <a:spAutoFit/>
              </a:bodyPr>
              <a:lstStyle/>
              <a:p>
                <a:r>
                  <a:rPr lang="nl-BE" sz="3200" b="1" dirty="0" smtClean="0">
                    <a:solidFill>
                      <a:srgbClr val="0070C0"/>
                    </a:solidFill>
                  </a:rPr>
                  <a:t>Landen met voedseltekorten</a:t>
                </a:r>
                <a:endParaRPr lang="nl-BE" sz="3200" b="1" dirty="0">
                  <a:solidFill>
                    <a:srgbClr val="0070C0"/>
                  </a:solidFill>
                </a:endParaRPr>
              </a:p>
            </p:txBody>
          </p:sp>
        </p:grpSp>
      </p:grpSp>
    </p:spTree>
    <p:extLst>
      <p:ext uri="{BB962C8B-B14F-4D97-AF65-F5344CB8AC3E}">
        <p14:creationId xmlns:p14="http://schemas.microsoft.com/office/powerpoint/2010/main" val="28579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332656"/>
            <a:ext cx="2106667" cy="584775"/>
          </a:xfrm>
          <a:prstGeom prst="rect">
            <a:avLst/>
          </a:prstGeom>
          <a:noFill/>
        </p:spPr>
        <p:txBody>
          <a:bodyPr wrap="none" rtlCol="0">
            <a:spAutoFit/>
          </a:bodyPr>
          <a:lstStyle/>
          <a:p>
            <a:r>
              <a:rPr lang="nl-BE" sz="3200" b="1" u="sng" dirty="0" smtClean="0"/>
              <a:t>Conclusie : </a:t>
            </a:r>
          </a:p>
        </p:txBody>
      </p:sp>
      <p:sp>
        <p:nvSpPr>
          <p:cNvPr id="3" name="Tekstvak 2"/>
          <p:cNvSpPr txBox="1"/>
          <p:nvPr/>
        </p:nvSpPr>
        <p:spPr>
          <a:xfrm>
            <a:off x="395536" y="908720"/>
            <a:ext cx="8424936" cy="1077218"/>
          </a:xfrm>
          <a:prstGeom prst="rect">
            <a:avLst/>
          </a:prstGeom>
          <a:noFill/>
        </p:spPr>
        <p:txBody>
          <a:bodyPr wrap="square" rtlCol="0">
            <a:spAutoFit/>
          </a:bodyPr>
          <a:lstStyle/>
          <a:p>
            <a:r>
              <a:rPr lang="nl-BE" sz="3200" dirty="0" smtClean="0"/>
              <a:t>Het zijn vooral de arme landen die grote problemen hebben met hun voedselvoorziening.</a:t>
            </a:r>
            <a:endParaRPr lang="nl-BE" sz="3200" dirty="0"/>
          </a:p>
        </p:txBody>
      </p:sp>
      <p:sp>
        <p:nvSpPr>
          <p:cNvPr id="4" name="Tekstvak 3"/>
          <p:cNvSpPr txBox="1"/>
          <p:nvPr/>
        </p:nvSpPr>
        <p:spPr>
          <a:xfrm>
            <a:off x="755576" y="2564904"/>
            <a:ext cx="7880875" cy="646331"/>
          </a:xfrm>
          <a:prstGeom prst="rect">
            <a:avLst/>
          </a:prstGeom>
          <a:solidFill>
            <a:schemeClr val="accent1">
              <a:alpha val="50000"/>
            </a:schemeClr>
          </a:solidFill>
          <a:ln>
            <a:solidFill>
              <a:schemeClr val="tx1"/>
            </a:solidFill>
          </a:ln>
        </p:spPr>
        <p:txBody>
          <a:bodyPr wrap="none" rtlCol="0">
            <a:spAutoFit/>
          </a:bodyPr>
          <a:lstStyle/>
          <a:p>
            <a:r>
              <a:rPr lang="nl-BE" sz="3600" b="1" dirty="0" smtClean="0"/>
              <a:t>Relatie welvaart – landbouwtechnieken </a:t>
            </a:r>
            <a:endParaRPr lang="nl-BE" sz="3600" b="1" dirty="0"/>
          </a:p>
        </p:txBody>
      </p:sp>
      <p:grpSp>
        <p:nvGrpSpPr>
          <p:cNvPr id="10" name="Groep 9"/>
          <p:cNvGrpSpPr/>
          <p:nvPr/>
        </p:nvGrpSpPr>
        <p:grpSpPr>
          <a:xfrm>
            <a:off x="323528" y="3429000"/>
            <a:ext cx="8604448" cy="2965809"/>
            <a:chOff x="323528" y="3429000"/>
            <a:chExt cx="8604448" cy="2965809"/>
          </a:xfrm>
        </p:grpSpPr>
        <p:grpSp>
          <p:nvGrpSpPr>
            <p:cNvPr id="9" name="Groep 8"/>
            <p:cNvGrpSpPr/>
            <p:nvPr/>
          </p:nvGrpSpPr>
          <p:grpSpPr>
            <a:xfrm>
              <a:off x="323528" y="3429000"/>
              <a:ext cx="4366409" cy="2880320"/>
              <a:chOff x="323528" y="3429000"/>
              <a:chExt cx="4366409" cy="2880320"/>
            </a:xfrm>
          </p:grpSpPr>
          <p:pic>
            <p:nvPicPr>
              <p:cNvPr id="26626" name="Picture 2"/>
              <p:cNvPicPr>
                <a:picLocks noChangeAspect="1" noChangeArrowheads="1"/>
              </p:cNvPicPr>
              <p:nvPr/>
            </p:nvPicPr>
            <p:blipFill>
              <a:blip r:embed="rId2" cstate="print"/>
              <a:srcRect/>
              <a:stretch>
                <a:fillRect/>
              </a:stretch>
            </p:blipFill>
            <p:spPr bwMode="auto">
              <a:xfrm>
                <a:off x="395536" y="4005064"/>
                <a:ext cx="4294401" cy="2304256"/>
              </a:xfrm>
              <a:prstGeom prst="rect">
                <a:avLst/>
              </a:prstGeom>
              <a:solidFill>
                <a:srgbClr val="FFFFFF"/>
              </a:solidFill>
              <a:ln w="9525">
                <a:noFill/>
                <a:miter lim="800000"/>
                <a:headEnd/>
                <a:tailEnd/>
              </a:ln>
            </p:spPr>
          </p:pic>
          <p:sp>
            <p:nvSpPr>
              <p:cNvPr id="7" name="Tekstvak 6"/>
              <p:cNvSpPr txBox="1"/>
              <p:nvPr/>
            </p:nvSpPr>
            <p:spPr>
              <a:xfrm>
                <a:off x="323528" y="3429000"/>
                <a:ext cx="4064959" cy="584775"/>
              </a:xfrm>
              <a:prstGeom prst="rect">
                <a:avLst/>
              </a:prstGeom>
              <a:noFill/>
            </p:spPr>
            <p:txBody>
              <a:bodyPr wrap="none" rtlCol="0">
                <a:spAutoFit/>
              </a:bodyPr>
              <a:lstStyle/>
              <a:p>
                <a:r>
                  <a:rPr lang="nl-BE" sz="3200" u="sng" dirty="0" smtClean="0"/>
                  <a:t>Ontwikkelingslanden : </a:t>
                </a:r>
                <a:endParaRPr lang="nl-BE" sz="3200" u="sng" dirty="0"/>
              </a:p>
            </p:txBody>
          </p:sp>
        </p:grpSp>
        <p:pic>
          <p:nvPicPr>
            <p:cNvPr id="8" name="Picture 26"/>
            <p:cNvPicPr>
              <a:picLocks noChangeAspect="1" noChangeArrowheads="1"/>
            </p:cNvPicPr>
            <p:nvPr/>
          </p:nvPicPr>
          <p:blipFill>
            <a:blip r:embed="rId3" cstate="print"/>
            <a:srcRect/>
            <a:stretch>
              <a:fillRect/>
            </a:stretch>
          </p:blipFill>
          <p:spPr bwMode="auto">
            <a:xfrm>
              <a:off x="5076056" y="3933056"/>
              <a:ext cx="3851920" cy="2461753"/>
            </a:xfrm>
            <a:prstGeom prst="rect">
              <a:avLst/>
            </a:prstGeom>
            <a:noFill/>
            <a:ln w="9525">
              <a:noFill/>
              <a:miter lim="800000"/>
              <a:headEnd/>
              <a:tailEnd/>
            </a:ln>
            <a:effectLst/>
          </p:spPr>
        </p:pic>
      </p:grpSp>
    </p:spTree>
    <p:extLst>
      <p:ext uri="{BB962C8B-B14F-4D97-AF65-F5344CB8AC3E}">
        <p14:creationId xmlns:p14="http://schemas.microsoft.com/office/powerpoint/2010/main" val="19405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467544" y="260648"/>
            <a:ext cx="8058909" cy="3168352"/>
            <a:chOff x="467544" y="260648"/>
            <a:chExt cx="8058909" cy="3168352"/>
          </a:xfrm>
        </p:grpSpPr>
        <p:grpSp>
          <p:nvGrpSpPr>
            <p:cNvPr id="7" name="Groep 6"/>
            <p:cNvGrpSpPr/>
            <p:nvPr/>
          </p:nvGrpSpPr>
          <p:grpSpPr>
            <a:xfrm>
              <a:off x="467544" y="260648"/>
              <a:ext cx="3846958" cy="3168352"/>
              <a:chOff x="467544" y="260648"/>
              <a:chExt cx="3846958" cy="3168352"/>
            </a:xfrm>
          </p:grpSpPr>
          <p:sp>
            <p:nvSpPr>
              <p:cNvPr id="2" name="Tekstvak 1"/>
              <p:cNvSpPr txBox="1"/>
              <p:nvPr/>
            </p:nvSpPr>
            <p:spPr>
              <a:xfrm>
                <a:off x="467544" y="260648"/>
                <a:ext cx="3073470" cy="584775"/>
              </a:xfrm>
              <a:prstGeom prst="rect">
                <a:avLst/>
              </a:prstGeom>
              <a:noFill/>
            </p:spPr>
            <p:txBody>
              <a:bodyPr wrap="none" rtlCol="0">
                <a:spAutoFit/>
              </a:bodyPr>
              <a:lstStyle/>
              <a:p>
                <a:r>
                  <a:rPr lang="nl-BE" sz="3200" u="sng" dirty="0" smtClean="0"/>
                  <a:t>Industrielanden :</a:t>
                </a:r>
                <a:r>
                  <a:rPr lang="nl-BE" dirty="0" smtClean="0"/>
                  <a:t> </a:t>
                </a:r>
                <a:endParaRPr lang="nl-BE" dirty="0"/>
              </a:p>
            </p:txBody>
          </p:sp>
          <p:pic>
            <p:nvPicPr>
              <p:cNvPr id="3" name="Afbeelding 2" descr="scan0004.jpg"/>
              <p:cNvPicPr>
                <a:picLocks noChangeAspect="1"/>
              </p:cNvPicPr>
              <p:nvPr/>
            </p:nvPicPr>
            <p:blipFill>
              <a:blip r:embed="rId2" cstate="print"/>
              <a:stretch>
                <a:fillRect/>
              </a:stretch>
            </p:blipFill>
            <p:spPr>
              <a:xfrm>
                <a:off x="611560" y="980728"/>
                <a:ext cx="3702942" cy="2448272"/>
              </a:xfrm>
              <a:prstGeom prst="rect">
                <a:avLst/>
              </a:prstGeom>
            </p:spPr>
          </p:pic>
        </p:grpSp>
        <p:pic>
          <p:nvPicPr>
            <p:cNvPr id="4" name="Afbeelding 3" descr="scan0013.jpg"/>
            <p:cNvPicPr>
              <a:picLocks noChangeAspect="1"/>
            </p:cNvPicPr>
            <p:nvPr/>
          </p:nvPicPr>
          <p:blipFill>
            <a:blip r:embed="rId3" cstate="print"/>
            <a:stretch>
              <a:fillRect/>
            </a:stretch>
          </p:blipFill>
          <p:spPr>
            <a:xfrm rot="10800000">
              <a:off x="4572000" y="980728"/>
              <a:ext cx="3954453" cy="2448272"/>
            </a:xfrm>
            <a:prstGeom prst="rect">
              <a:avLst/>
            </a:prstGeom>
          </p:spPr>
        </p:pic>
      </p:grpSp>
      <p:sp>
        <p:nvSpPr>
          <p:cNvPr id="5" name="Tekstvak 4"/>
          <p:cNvSpPr txBox="1"/>
          <p:nvPr/>
        </p:nvSpPr>
        <p:spPr>
          <a:xfrm>
            <a:off x="539552" y="3717032"/>
            <a:ext cx="1611339" cy="584775"/>
          </a:xfrm>
          <a:prstGeom prst="rect">
            <a:avLst/>
          </a:prstGeom>
          <a:noFill/>
        </p:spPr>
        <p:txBody>
          <a:bodyPr wrap="none" rtlCol="0">
            <a:spAutoFit/>
          </a:bodyPr>
          <a:lstStyle/>
          <a:p>
            <a:r>
              <a:rPr lang="nl-BE" sz="3200" u="sng" dirty="0" smtClean="0"/>
              <a:t>Besluit : </a:t>
            </a:r>
            <a:endParaRPr lang="nl-BE" sz="3200" u="sng" dirty="0"/>
          </a:p>
        </p:txBody>
      </p:sp>
      <p:sp>
        <p:nvSpPr>
          <p:cNvPr id="6" name="Tekstvak 5"/>
          <p:cNvSpPr txBox="1"/>
          <p:nvPr/>
        </p:nvSpPr>
        <p:spPr>
          <a:xfrm>
            <a:off x="755576" y="4365104"/>
            <a:ext cx="7920880" cy="2246769"/>
          </a:xfrm>
          <a:prstGeom prst="rect">
            <a:avLst/>
          </a:prstGeom>
          <a:noFill/>
        </p:spPr>
        <p:txBody>
          <a:bodyPr wrap="square" rtlCol="0">
            <a:spAutoFit/>
          </a:bodyPr>
          <a:lstStyle/>
          <a:p>
            <a:r>
              <a:rPr lang="nl-BE" sz="2800" dirty="0" smtClean="0"/>
              <a:t>Landbouwers in arme landen werken kleinschalig met primitieve middelen, hierdoor liggen de opbrengsten ook lager dan in de industrielanden. In industrielanden werkt men grootschaliger met moderne middelen.</a:t>
            </a:r>
            <a:endParaRPr lang="nl-BE" sz="2800" dirty="0"/>
          </a:p>
        </p:txBody>
      </p:sp>
    </p:spTree>
    <p:extLst>
      <p:ext uri="{BB962C8B-B14F-4D97-AF65-F5344CB8AC3E}">
        <p14:creationId xmlns:p14="http://schemas.microsoft.com/office/powerpoint/2010/main" val="32956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332656"/>
            <a:ext cx="8352928" cy="1077218"/>
          </a:xfrm>
          <a:prstGeom prst="rect">
            <a:avLst/>
          </a:prstGeom>
          <a:solidFill>
            <a:schemeClr val="accent1">
              <a:alpha val="50000"/>
            </a:schemeClr>
          </a:solidFill>
          <a:ln>
            <a:solidFill>
              <a:schemeClr val="tx1"/>
            </a:solidFill>
          </a:ln>
        </p:spPr>
        <p:txBody>
          <a:bodyPr wrap="square" rtlCol="0">
            <a:spAutoFit/>
          </a:bodyPr>
          <a:lstStyle/>
          <a:p>
            <a:r>
              <a:rPr lang="nl-BE" sz="3200" dirty="0" smtClean="0"/>
              <a:t>Welke andere factoren kunnen een rol spelen bij de voedselbeschikbaarheid?</a:t>
            </a:r>
            <a:endParaRPr lang="nl-BE" sz="3200" dirty="0"/>
          </a:p>
        </p:txBody>
      </p:sp>
      <p:pic>
        <p:nvPicPr>
          <p:cNvPr id="3" name="Afbeelding 2" descr="oorlog congo.jpg"/>
          <p:cNvPicPr>
            <a:picLocks noChangeAspect="1"/>
          </p:cNvPicPr>
          <p:nvPr/>
        </p:nvPicPr>
        <p:blipFill>
          <a:blip r:embed="rId2" cstate="print"/>
          <a:stretch>
            <a:fillRect/>
          </a:stretch>
        </p:blipFill>
        <p:spPr>
          <a:xfrm>
            <a:off x="1907704" y="1844824"/>
            <a:ext cx="4968552" cy="3312368"/>
          </a:xfrm>
          <a:prstGeom prst="rect">
            <a:avLst/>
          </a:prstGeom>
        </p:spPr>
      </p:pic>
      <p:sp>
        <p:nvSpPr>
          <p:cNvPr id="4" name="Tekstvak 3"/>
          <p:cNvSpPr txBox="1"/>
          <p:nvPr/>
        </p:nvSpPr>
        <p:spPr>
          <a:xfrm>
            <a:off x="1763688" y="5301208"/>
            <a:ext cx="5495030" cy="584775"/>
          </a:xfrm>
          <a:prstGeom prst="rect">
            <a:avLst/>
          </a:prstGeom>
          <a:noFill/>
        </p:spPr>
        <p:txBody>
          <a:bodyPr wrap="none" rtlCol="0">
            <a:spAutoFit/>
          </a:bodyPr>
          <a:lstStyle/>
          <a:p>
            <a:r>
              <a:rPr lang="nl-BE" sz="3200" dirty="0" smtClean="0"/>
              <a:t>Politieke onstabiliteit - oorlogen</a:t>
            </a:r>
            <a:endParaRPr lang="nl-BE" sz="3200" dirty="0"/>
          </a:p>
        </p:txBody>
      </p:sp>
    </p:spTree>
    <p:extLst>
      <p:ext uri="{BB962C8B-B14F-4D97-AF65-F5344CB8AC3E}">
        <p14:creationId xmlns:p14="http://schemas.microsoft.com/office/powerpoint/2010/main" val="158138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cannedImage-4"/>
          <p:cNvPicPr>
            <a:picLocks noChangeAspect="1" noChangeArrowheads="1"/>
          </p:cNvPicPr>
          <p:nvPr/>
        </p:nvPicPr>
        <p:blipFill>
          <a:blip r:embed="rId2" cstate="print"/>
          <a:srcRect/>
          <a:stretch>
            <a:fillRect/>
          </a:stretch>
        </p:blipFill>
        <p:spPr bwMode="auto">
          <a:xfrm>
            <a:off x="971600" y="620688"/>
            <a:ext cx="7548415" cy="5544616"/>
          </a:xfrm>
          <a:prstGeom prst="rect">
            <a:avLst/>
          </a:prstGeom>
          <a:noFill/>
          <a:ln w="9525">
            <a:noFill/>
            <a:miter lim="800000"/>
            <a:headEnd/>
            <a:tailEnd/>
          </a:ln>
        </p:spPr>
      </p:pic>
    </p:spTree>
    <p:extLst>
      <p:ext uri="{BB962C8B-B14F-4D97-AF65-F5344CB8AC3E}">
        <p14:creationId xmlns:p14="http://schemas.microsoft.com/office/powerpoint/2010/main" val="3180202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a:stretch>
            <a:fillRect/>
          </a:stretch>
        </p:blipFill>
        <p:spPr bwMode="auto">
          <a:xfrm>
            <a:off x="179388" y="188640"/>
            <a:ext cx="8964612" cy="5984643"/>
          </a:xfrm>
          <a:prstGeom prst="rect">
            <a:avLst/>
          </a:prstGeom>
          <a:noFill/>
        </p:spPr>
      </p:pic>
      <p:cxnSp>
        <p:nvCxnSpPr>
          <p:cNvPr id="4" name="Gebogen verbindingslijn 3"/>
          <p:cNvCxnSpPr/>
          <p:nvPr/>
        </p:nvCxnSpPr>
        <p:spPr>
          <a:xfrm>
            <a:off x="3347864" y="6165304"/>
            <a:ext cx="720080" cy="288032"/>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4355976" y="6165304"/>
            <a:ext cx="3405291" cy="461665"/>
          </a:xfrm>
          <a:prstGeom prst="rect">
            <a:avLst/>
          </a:prstGeom>
          <a:noFill/>
        </p:spPr>
        <p:txBody>
          <a:bodyPr wrap="none" rtlCol="0">
            <a:spAutoFit/>
          </a:bodyPr>
          <a:lstStyle/>
          <a:p>
            <a:r>
              <a:rPr lang="nl-BE" sz="2400" b="1" dirty="0" smtClean="0"/>
              <a:t>ONVRUCHTBARE BODEM</a:t>
            </a:r>
            <a:endParaRPr lang="nl-BE" sz="2400" b="1" dirty="0"/>
          </a:p>
        </p:txBody>
      </p:sp>
      <p:sp>
        <p:nvSpPr>
          <p:cNvPr id="7" name="Rechthoek 6"/>
          <p:cNvSpPr/>
          <p:nvPr/>
        </p:nvSpPr>
        <p:spPr>
          <a:xfrm>
            <a:off x="3203848" y="5877272"/>
            <a:ext cx="432048" cy="288032"/>
          </a:xfrm>
          <a:prstGeom prst="rect">
            <a:avLst/>
          </a:prstGeom>
          <a:solidFill>
            <a:srgbClr val="E59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6098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476672"/>
            <a:ext cx="2189830" cy="584775"/>
          </a:xfrm>
          <a:prstGeom prst="rect">
            <a:avLst/>
          </a:prstGeom>
          <a:noFill/>
        </p:spPr>
        <p:txBody>
          <a:bodyPr wrap="none" rtlCol="0">
            <a:spAutoFit/>
          </a:bodyPr>
          <a:lstStyle/>
          <a:p>
            <a:r>
              <a:rPr lang="nl-BE" sz="3200" dirty="0" smtClean="0">
                <a:latin typeface="Arial" pitchFamily="34" charset="0"/>
                <a:cs typeface="Arial" pitchFamily="34" charset="0"/>
              </a:rPr>
              <a:t>Verzilting : </a:t>
            </a:r>
            <a:endParaRPr lang="nl-BE" sz="3200" dirty="0">
              <a:latin typeface="Arial" pitchFamily="34" charset="0"/>
              <a:cs typeface="Arial" pitchFamily="34" charset="0"/>
            </a:endParaRPr>
          </a:p>
        </p:txBody>
      </p:sp>
      <p:sp>
        <p:nvSpPr>
          <p:cNvPr id="3" name="Tekstvak 2"/>
          <p:cNvSpPr txBox="1"/>
          <p:nvPr/>
        </p:nvSpPr>
        <p:spPr>
          <a:xfrm>
            <a:off x="251520" y="2924944"/>
            <a:ext cx="2940228" cy="584775"/>
          </a:xfrm>
          <a:prstGeom prst="rect">
            <a:avLst/>
          </a:prstGeom>
          <a:noFill/>
        </p:spPr>
        <p:txBody>
          <a:bodyPr wrap="none" rtlCol="0">
            <a:spAutoFit/>
          </a:bodyPr>
          <a:lstStyle/>
          <a:p>
            <a:r>
              <a:rPr lang="nl-BE" sz="3200" dirty="0" smtClean="0">
                <a:latin typeface="Arial" pitchFamily="34" charset="0"/>
                <a:cs typeface="Arial" pitchFamily="34" charset="0"/>
              </a:rPr>
              <a:t>Bodemerosie : </a:t>
            </a:r>
            <a:endParaRPr lang="nl-BE" sz="3200" dirty="0">
              <a:latin typeface="Arial" pitchFamily="34" charset="0"/>
              <a:cs typeface="Arial" pitchFamily="34" charset="0"/>
            </a:endParaRPr>
          </a:p>
        </p:txBody>
      </p:sp>
      <p:sp>
        <p:nvSpPr>
          <p:cNvPr id="4" name="Tekstvak 3"/>
          <p:cNvSpPr txBox="1"/>
          <p:nvPr/>
        </p:nvSpPr>
        <p:spPr>
          <a:xfrm>
            <a:off x="755576" y="1196752"/>
            <a:ext cx="8064896" cy="1384995"/>
          </a:xfrm>
          <a:prstGeom prst="rect">
            <a:avLst/>
          </a:prstGeom>
          <a:noFill/>
        </p:spPr>
        <p:txBody>
          <a:bodyPr wrap="square" rtlCol="0">
            <a:spAutoFit/>
          </a:bodyPr>
          <a:lstStyle/>
          <a:p>
            <a:r>
              <a:rPr lang="nl-BE" sz="2800" dirty="0" smtClean="0">
                <a:latin typeface="Arial" pitchFamily="34" charset="0"/>
                <a:cs typeface="Arial" pitchFamily="34" charset="0"/>
              </a:rPr>
              <a:t>Door de sterke verdamping slaan de opgeloste zouten van het irrigatiewater neer op de bodem waardoor de zoutconcentratie sterk vergroot.</a:t>
            </a:r>
            <a:endParaRPr lang="nl-BE" sz="2800" dirty="0">
              <a:latin typeface="Arial" pitchFamily="34" charset="0"/>
              <a:cs typeface="Arial" pitchFamily="34" charset="0"/>
            </a:endParaRPr>
          </a:p>
        </p:txBody>
      </p:sp>
      <p:sp>
        <p:nvSpPr>
          <p:cNvPr id="5" name="Tekstvak 4"/>
          <p:cNvSpPr txBox="1"/>
          <p:nvPr/>
        </p:nvSpPr>
        <p:spPr>
          <a:xfrm>
            <a:off x="683568" y="3573016"/>
            <a:ext cx="7416824" cy="954107"/>
          </a:xfrm>
          <a:prstGeom prst="rect">
            <a:avLst/>
          </a:prstGeom>
          <a:noFill/>
        </p:spPr>
        <p:txBody>
          <a:bodyPr wrap="square" rtlCol="0">
            <a:spAutoFit/>
          </a:bodyPr>
          <a:lstStyle/>
          <a:p>
            <a:r>
              <a:rPr lang="nl-BE" sz="2800" dirty="0" smtClean="0">
                <a:latin typeface="Arial" pitchFamily="34" charset="0"/>
                <a:cs typeface="Arial" pitchFamily="34" charset="0"/>
              </a:rPr>
              <a:t>Het wegspoelen van de bodem /</a:t>
            </a:r>
          </a:p>
          <a:p>
            <a:r>
              <a:rPr lang="nl-BE" sz="2800" dirty="0" smtClean="0">
                <a:latin typeface="Arial" pitchFamily="34" charset="0"/>
                <a:cs typeface="Arial" pitchFamily="34" charset="0"/>
              </a:rPr>
              <a:t>Uitspoelen van de vruchtbare bestanddelen</a:t>
            </a:r>
            <a:endParaRPr lang="nl-BE" sz="2800" dirty="0">
              <a:latin typeface="Arial" pitchFamily="34" charset="0"/>
              <a:cs typeface="Arial" pitchFamily="34" charset="0"/>
            </a:endParaRPr>
          </a:p>
        </p:txBody>
      </p:sp>
    </p:spTree>
    <p:extLst>
      <p:ext uri="{BB962C8B-B14F-4D97-AF65-F5344CB8AC3E}">
        <p14:creationId xmlns:p14="http://schemas.microsoft.com/office/powerpoint/2010/main" val="20474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deberichten.nl/plaatjes/301107%20overstromingen%20bangladesh.JPG"/>
          <p:cNvPicPr>
            <a:picLocks noChangeAspect="1" noChangeArrowheads="1"/>
          </p:cNvPicPr>
          <p:nvPr/>
        </p:nvPicPr>
        <p:blipFill>
          <a:blip r:embed="rId2" cstate="print"/>
          <a:srcRect/>
          <a:stretch>
            <a:fillRect/>
          </a:stretch>
        </p:blipFill>
        <p:spPr bwMode="auto">
          <a:xfrm>
            <a:off x="467544" y="188640"/>
            <a:ext cx="3679903" cy="2592287"/>
          </a:xfrm>
          <a:prstGeom prst="rect">
            <a:avLst/>
          </a:prstGeom>
          <a:noFill/>
        </p:spPr>
      </p:pic>
      <p:pic>
        <p:nvPicPr>
          <p:cNvPr id="3" name="Afbeelding 2" descr="droogte_china.jpg"/>
          <p:cNvPicPr>
            <a:picLocks noChangeAspect="1"/>
          </p:cNvPicPr>
          <p:nvPr/>
        </p:nvPicPr>
        <p:blipFill>
          <a:blip r:embed="rId3" cstate="print"/>
          <a:stretch>
            <a:fillRect/>
          </a:stretch>
        </p:blipFill>
        <p:spPr>
          <a:xfrm>
            <a:off x="5076056" y="188640"/>
            <a:ext cx="3528392" cy="2646294"/>
          </a:xfrm>
          <a:prstGeom prst="rect">
            <a:avLst/>
          </a:prstGeom>
        </p:spPr>
      </p:pic>
      <p:pic>
        <p:nvPicPr>
          <p:cNvPr id="27654" name="Picture 6" descr="http://www.google-earth-wereld.nl/vulkanen/vulkaan_mount_pinatubo_01.jpg"/>
          <p:cNvPicPr>
            <a:picLocks noChangeAspect="1" noChangeArrowheads="1"/>
          </p:cNvPicPr>
          <p:nvPr/>
        </p:nvPicPr>
        <p:blipFill>
          <a:blip r:embed="rId4" cstate="print"/>
          <a:srcRect/>
          <a:stretch>
            <a:fillRect/>
          </a:stretch>
        </p:blipFill>
        <p:spPr bwMode="auto">
          <a:xfrm>
            <a:off x="467545" y="3392996"/>
            <a:ext cx="5040560" cy="3276364"/>
          </a:xfrm>
          <a:prstGeom prst="rect">
            <a:avLst/>
          </a:prstGeom>
          <a:noFill/>
        </p:spPr>
      </p:pic>
      <p:pic>
        <p:nvPicPr>
          <p:cNvPr id="27652" name="Picture 4" descr="http://www.smate.wwu.edu/teched/geology/GeoHaz/vo-Mt-Pinatubo/vo-Mt-Pinatubo-14.JPG"/>
          <p:cNvPicPr>
            <a:picLocks noChangeAspect="1" noChangeArrowheads="1"/>
          </p:cNvPicPr>
          <p:nvPr/>
        </p:nvPicPr>
        <p:blipFill>
          <a:blip r:embed="rId5" cstate="print">
            <a:lum bright="10000"/>
          </a:blip>
          <a:srcRect l="3978"/>
          <a:stretch>
            <a:fillRect/>
          </a:stretch>
        </p:blipFill>
        <p:spPr bwMode="auto">
          <a:xfrm>
            <a:off x="4355976" y="4444603"/>
            <a:ext cx="3476080" cy="2413397"/>
          </a:xfrm>
          <a:prstGeom prst="rect">
            <a:avLst/>
          </a:prstGeom>
          <a:noFill/>
        </p:spPr>
      </p:pic>
      <p:sp>
        <p:nvSpPr>
          <p:cNvPr id="6" name="Tekstvak 5"/>
          <p:cNvSpPr txBox="1"/>
          <p:nvPr/>
        </p:nvSpPr>
        <p:spPr>
          <a:xfrm>
            <a:off x="539552" y="2780928"/>
            <a:ext cx="3016531" cy="523220"/>
          </a:xfrm>
          <a:prstGeom prst="rect">
            <a:avLst/>
          </a:prstGeom>
          <a:noFill/>
        </p:spPr>
        <p:txBody>
          <a:bodyPr wrap="none" rtlCol="0">
            <a:spAutoFit/>
          </a:bodyPr>
          <a:lstStyle/>
          <a:p>
            <a:r>
              <a:rPr lang="nl-BE" sz="2800" dirty="0" smtClean="0"/>
              <a:t>OVERSTROMINGEN</a:t>
            </a:r>
            <a:endParaRPr lang="nl-BE" sz="2800" dirty="0"/>
          </a:p>
        </p:txBody>
      </p:sp>
      <p:sp>
        <p:nvSpPr>
          <p:cNvPr id="7" name="Tekstvak 6"/>
          <p:cNvSpPr txBox="1"/>
          <p:nvPr/>
        </p:nvSpPr>
        <p:spPr>
          <a:xfrm>
            <a:off x="6300192" y="2780928"/>
            <a:ext cx="1646156" cy="523220"/>
          </a:xfrm>
          <a:prstGeom prst="rect">
            <a:avLst/>
          </a:prstGeom>
          <a:noFill/>
        </p:spPr>
        <p:txBody>
          <a:bodyPr wrap="none" rtlCol="0">
            <a:spAutoFit/>
          </a:bodyPr>
          <a:lstStyle/>
          <a:p>
            <a:r>
              <a:rPr lang="nl-BE" sz="2800" dirty="0" smtClean="0"/>
              <a:t>DROOGTE</a:t>
            </a:r>
            <a:endParaRPr lang="nl-BE" sz="2800" dirty="0"/>
          </a:p>
        </p:txBody>
      </p:sp>
      <p:sp>
        <p:nvSpPr>
          <p:cNvPr id="8" name="Tekstvak 7"/>
          <p:cNvSpPr txBox="1"/>
          <p:nvPr/>
        </p:nvSpPr>
        <p:spPr>
          <a:xfrm>
            <a:off x="5566867" y="3933056"/>
            <a:ext cx="3577133" cy="523220"/>
          </a:xfrm>
          <a:prstGeom prst="rect">
            <a:avLst/>
          </a:prstGeom>
          <a:noFill/>
        </p:spPr>
        <p:txBody>
          <a:bodyPr wrap="none" rtlCol="0">
            <a:spAutoFit/>
          </a:bodyPr>
          <a:lstStyle/>
          <a:p>
            <a:r>
              <a:rPr lang="nl-BE" sz="2800" dirty="0" smtClean="0"/>
              <a:t>VULKAANUITBARSTING</a:t>
            </a:r>
            <a:endParaRPr lang="nl-BE" sz="2800" dirty="0"/>
          </a:p>
        </p:txBody>
      </p:sp>
    </p:spTree>
    <p:extLst>
      <p:ext uri="{BB962C8B-B14F-4D97-AF65-F5344CB8AC3E}">
        <p14:creationId xmlns:p14="http://schemas.microsoft.com/office/powerpoint/2010/main" val="11467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Words>
  <Application>Microsoft Office PowerPoint</Application>
  <PresentationFormat>Diavoorstelling (4:3)</PresentationFormat>
  <Paragraphs>29</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vdrj</dc:creator>
  <cp:lastModifiedBy>vdrj</cp:lastModifiedBy>
  <cp:revision>1</cp:revision>
  <dcterms:created xsi:type="dcterms:W3CDTF">2012-10-15T09:02:00Z</dcterms:created>
  <dcterms:modified xsi:type="dcterms:W3CDTF">2012-10-15T09:02:24Z</dcterms:modified>
</cp:coreProperties>
</file>