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51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5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598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372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74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5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414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77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296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92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690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C4F7-24EB-4645-A281-B7743CAEC03D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D433F-9B1F-46AB-8DB6-BF36ACD081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7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deredactie.be/cm/vrtnieuws/mediathee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1212.b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188640"/>
            <a:ext cx="4994444" cy="92333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sz="5400" dirty="0" smtClean="0"/>
              <a:t>A. Tafeltje dek je.</a:t>
            </a:r>
            <a:endParaRPr lang="nl-BE" sz="5400" dirty="0"/>
          </a:p>
        </p:txBody>
      </p:sp>
      <p:pic>
        <p:nvPicPr>
          <p:cNvPr id="3" name="Afbeelding 2" descr="rijst e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8600" y="1340768"/>
            <a:ext cx="2565400" cy="4000500"/>
          </a:xfrm>
          <a:prstGeom prst="rect">
            <a:avLst/>
          </a:prstGeom>
        </p:spPr>
      </p:pic>
      <p:pic>
        <p:nvPicPr>
          <p:cNvPr id="4" name="Afbeelding 3" descr="englishbrekf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4187957" cy="3140968"/>
          </a:xfrm>
          <a:prstGeom prst="rect">
            <a:avLst/>
          </a:prstGeom>
        </p:spPr>
      </p:pic>
      <p:pic>
        <p:nvPicPr>
          <p:cNvPr id="1026" name="Picture 2" descr="http://img.vandaag.be/tmp/450/350/r/articles/200904081014_het-omgekeerde-dieet-s-morgens-frietjes-s-avonds-fruit-en-ontbijtgran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2419681" cy="2883024"/>
          </a:xfrm>
          <a:prstGeom prst="rect">
            <a:avLst/>
          </a:prstGeom>
          <a:noFill/>
        </p:spPr>
      </p:pic>
      <p:pic>
        <p:nvPicPr>
          <p:cNvPr id="6" name="Afbeelding 5" descr="voedsehul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3068960"/>
            <a:ext cx="2818882" cy="35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onger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3024336" cy="4849935"/>
          </a:xfrm>
          <a:prstGeom prst="rect">
            <a:avLst/>
          </a:prstGeom>
        </p:spPr>
      </p:pic>
      <p:pic>
        <p:nvPicPr>
          <p:cNvPr id="3" name="Afbeelding 2" descr="hong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84984"/>
            <a:ext cx="4355976" cy="3300862"/>
          </a:xfrm>
          <a:prstGeom prst="rect">
            <a:avLst/>
          </a:prstGeom>
        </p:spPr>
      </p:pic>
      <p:pic>
        <p:nvPicPr>
          <p:cNvPr id="4" name="Afbeelding 3" descr="hong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0"/>
            <a:ext cx="4381500" cy="29813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95536" y="332656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5400" b="1" dirty="0" smtClean="0">
                <a:solidFill>
                  <a:srgbClr val="FF0000"/>
                </a:solidFill>
              </a:rPr>
              <a:t>HONGER</a:t>
            </a:r>
            <a:endParaRPr lang="nl-BE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Eén kind, één euro” op 1 september 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556593" cy="3837679"/>
          </a:xfrm>
          <a:prstGeom prst="rect">
            <a:avLst/>
          </a:prstGeom>
          <a:noFill/>
        </p:spPr>
      </p:pic>
      <p:pic>
        <p:nvPicPr>
          <p:cNvPr id="1028" name="Picture 4" descr="http://www.1212.be/images/stories/honger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20688"/>
            <a:ext cx="4090951" cy="1512168"/>
          </a:xfrm>
          <a:prstGeom prst="rect">
            <a:avLst/>
          </a:prstGeom>
          <a:noFill/>
        </p:spPr>
      </p:pic>
      <p:pic>
        <p:nvPicPr>
          <p:cNvPr id="1030" name="Picture 6" descr="http://www.turkseunie.be/photcat/photos/39/p_3906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852936"/>
            <a:ext cx="428625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7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124200"/>
            <a:ext cx="4684712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33375"/>
            <a:ext cx="489743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203575" y="2924175"/>
            <a:ext cx="2881313" cy="10668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3200" b="1"/>
              <a:t>Verschillen in voedselpakket?</a:t>
            </a:r>
            <a:endParaRPr lang="nl-NL" sz="3200" b="1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971550" y="3500441"/>
            <a:ext cx="2592388" cy="2808880"/>
            <a:chOff x="612" y="2205"/>
            <a:chExt cx="1633" cy="2509"/>
          </a:xfrm>
        </p:grpSpPr>
        <p:sp>
          <p:nvSpPr>
            <p:cNvPr id="66577" name="AutoShape 17"/>
            <p:cNvSpPr>
              <a:spLocks noChangeArrowheads="1"/>
            </p:cNvSpPr>
            <p:nvPr/>
          </p:nvSpPr>
          <p:spPr bwMode="auto">
            <a:xfrm>
              <a:off x="1292" y="2205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612" y="2736"/>
              <a:ext cx="1633" cy="197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nl-BE" b="1" dirty="0" smtClean="0"/>
                <a:t> Gestampte maniok</a:t>
              </a:r>
            </a:p>
            <a:p>
              <a:pPr>
                <a:buFont typeface="Arial" pitchFamily="34" charset="0"/>
                <a:buChar char="•"/>
              </a:pPr>
              <a:r>
                <a:rPr lang="nl-BE" b="1" dirty="0" smtClean="0"/>
                <a:t>Rijst</a:t>
              </a:r>
            </a:p>
            <a:p>
              <a:pPr>
                <a:buFont typeface="Arial" pitchFamily="34" charset="0"/>
                <a:buChar char="•"/>
              </a:pPr>
              <a:r>
                <a:rPr lang="nl-BE" b="1" dirty="0" smtClean="0"/>
                <a:t>Maïs</a:t>
              </a:r>
            </a:p>
            <a:p>
              <a:pPr>
                <a:buFont typeface="Arial" pitchFamily="34" charset="0"/>
                <a:buChar char="•"/>
              </a:pPr>
              <a:r>
                <a:rPr lang="nl-BE" b="1" dirty="0" smtClean="0"/>
                <a:t>Andere graangewassen</a:t>
              </a:r>
            </a:p>
            <a:p>
              <a:endParaRPr lang="nl-BE" b="1" dirty="0" smtClean="0"/>
            </a:p>
            <a:p>
              <a:r>
                <a:rPr lang="nl-BE" b="1" dirty="0"/>
                <a:t/>
              </a:r>
              <a:br>
                <a:rPr lang="nl-BE" b="1" dirty="0"/>
              </a:br>
              <a:r>
                <a:rPr lang="nl-BE" dirty="0"/>
                <a:t/>
              </a:r>
              <a:br>
                <a:rPr lang="nl-BE" dirty="0"/>
              </a:br>
              <a:r>
                <a:rPr lang="nl-BE" dirty="0"/>
                <a:t/>
              </a:r>
              <a:br>
                <a:rPr lang="nl-BE" dirty="0"/>
              </a:br>
              <a:r>
                <a:rPr lang="nl-BE" dirty="0"/>
                <a:t/>
              </a:r>
              <a:br>
                <a:rPr lang="nl-BE" dirty="0"/>
              </a:br>
              <a:r>
                <a:rPr lang="nl-BE" dirty="0"/>
                <a:t/>
              </a:r>
              <a:br>
                <a:rPr lang="nl-BE" dirty="0"/>
              </a:br>
              <a:endParaRPr lang="nl-NL" dirty="0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95963" y="692150"/>
            <a:ext cx="2514600" cy="2665413"/>
            <a:chOff x="3651" y="436"/>
            <a:chExt cx="1411" cy="1679"/>
          </a:xfrm>
        </p:grpSpPr>
        <p:sp>
          <p:nvSpPr>
            <p:cNvPr id="66575" name="Text Box 15"/>
            <p:cNvSpPr txBox="1">
              <a:spLocks noChangeArrowheads="1"/>
            </p:cNvSpPr>
            <p:nvPr/>
          </p:nvSpPr>
          <p:spPr bwMode="auto">
            <a:xfrm>
              <a:off x="3651" y="436"/>
              <a:ext cx="1411" cy="1102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b="1" dirty="0">
                  <a:cs typeface="Times New Roman" pitchFamily="18" charset="0"/>
                </a:rPr>
                <a:t>•</a:t>
              </a:r>
              <a:r>
                <a:rPr lang="nl-BE" b="1" dirty="0"/>
                <a:t> brood – deegwaar</a:t>
              </a:r>
              <a:br>
                <a:rPr lang="nl-BE" b="1" dirty="0"/>
              </a:br>
              <a:r>
                <a:rPr lang="el-GR" b="1" dirty="0"/>
                <a:t>•</a:t>
              </a:r>
              <a:r>
                <a:rPr lang="nl-BE" b="1" dirty="0"/>
                <a:t> </a:t>
              </a:r>
              <a:r>
                <a:rPr lang="nl-BE" b="1" dirty="0" smtClean="0"/>
                <a:t>vlees</a:t>
              </a:r>
              <a:r>
                <a:rPr lang="nl-BE" b="1" dirty="0"/>
                <a:t/>
              </a:r>
              <a:br>
                <a:rPr lang="nl-BE" b="1" dirty="0"/>
              </a:br>
              <a:r>
                <a:rPr lang="el-GR" b="1" dirty="0"/>
                <a:t>•</a:t>
              </a:r>
              <a:r>
                <a:rPr lang="nl-BE" b="1" dirty="0"/>
                <a:t> slaatjes</a:t>
              </a:r>
              <a:br>
                <a:rPr lang="nl-BE" b="1" dirty="0"/>
              </a:br>
              <a:r>
                <a:rPr lang="el-GR" b="1" dirty="0"/>
                <a:t>•</a:t>
              </a:r>
              <a:r>
                <a:rPr lang="nl-BE" b="1" dirty="0"/>
                <a:t> fruit</a:t>
              </a:r>
              <a:br>
                <a:rPr lang="nl-BE" b="1" dirty="0"/>
              </a:br>
              <a:r>
                <a:rPr lang="el-GR" b="1" dirty="0"/>
                <a:t>•</a:t>
              </a:r>
              <a:r>
                <a:rPr lang="nl-BE" b="1" dirty="0"/>
                <a:t> chocolade – zoetigheid</a:t>
              </a:r>
              <a:br>
                <a:rPr lang="nl-BE" b="1" dirty="0"/>
              </a:br>
              <a:r>
                <a:rPr lang="el-GR" b="1" dirty="0" smtClean="0"/>
                <a:t>•</a:t>
              </a:r>
              <a:r>
                <a:rPr lang="nl-BE" b="1" dirty="0" smtClean="0"/>
                <a:t> alcohol</a:t>
              </a:r>
              <a:endParaRPr lang="nl-NL" b="1" dirty="0"/>
            </a:p>
          </p:txBody>
        </p:sp>
        <p:sp>
          <p:nvSpPr>
            <p:cNvPr id="66579" name="AutoShape 19"/>
            <p:cNvSpPr>
              <a:spLocks noChangeArrowheads="1"/>
            </p:cNvSpPr>
            <p:nvPr/>
          </p:nvSpPr>
          <p:spPr bwMode="auto">
            <a:xfrm rot="10800000">
              <a:off x="4286" y="1570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rgbClr val="FF9900"/>
            </a:solidFill>
            <a:ln w="9525" algn="ctr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17805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042988" y="1123950"/>
            <a:ext cx="7316787" cy="3767138"/>
            <a:chOff x="657" y="708"/>
            <a:chExt cx="4609" cy="2373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657" y="708"/>
              <a:ext cx="4609" cy="2373"/>
              <a:chOff x="657" y="708"/>
              <a:chExt cx="4609" cy="2373"/>
            </a:xfrm>
          </p:grpSpPr>
          <p:pic>
            <p:nvPicPr>
              <p:cNvPr id="77852" name="Picture 28" descr="W8378f0z.jpg (85414 bytes)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7" y="1298"/>
                <a:ext cx="1769" cy="1783"/>
              </a:xfrm>
              <a:prstGeom prst="rect">
                <a:avLst/>
              </a:prstGeom>
              <a:noFill/>
            </p:spPr>
          </p:pic>
          <p:pic>
            <p:nvPicPr>
              <p:cNvPr id="77850" name="Picture 26" descr="W8378f0s.jpg (101331 bytes)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34" y="1298"/>
                <a:ext cx="1932" cy="1782"/>
              </a:xfrm>
              <a:prstGeom prst="rect">
                <a:avLst/>
              </a:prstGeom>
              <a:noFill/>
            </p:spPr>
          </p:pic>
          <p:sp>
            <p:nvSpPr>
              <p:cNvPr id="77835" name="AutoShape 11"/>
              <p:cNvSpPr>
                <a:spLocks noChangeArrowheads="1"/>
              </p:cNvSpPr>
              <p:nvPr/>
            </p:nvSpPr>
            <p:spPr bwMode="auto">
              <a:xfrm rot="5400000">
                <a:off x="1564" y="709"/>
                <a:ext cx="545" cy="544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BE"/>
              </a:p>
            </p:txBody>
          </p:sp>
          <p:sp>
            <p:nvSpPr>
              <p:cNvPr id="77857" name="AutoShape 33"/>
              <p:cNvSpPr>
                <a:spLocks noChangeAspect="1" noChangeArrowheads="1"/>
              </p:cNvSpPr>
              <p:nvPr/>
            </p:nvSpPr>
            <p:spPr bwMode="auto">
              <a:xfrm rot="16048671" flipH="1">
                <a:off x="3832" y="709"/>
                <a:ext cx="545" cy="545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BE"/>
              </a:p>
            </p:txBody>
          </p:sp>
        </p:grpSp>
        <p:sp>
          <p:nvSpPr>
            <p:cNvPr id="77831" name="Line 7"/>
            <p:cNvSpPr>
              <a:spLocks noChangeShapeType="1"/>
            </p:cNvSpPr>
            <p:nvPr/>
          </p:nvSpPr>
          <p:spPr bwMode="auto">
            <a:xfrm flipH="1">
              <a:off x="3334" y="2296"/>
              <a:ext cx="499" cy="136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77832" name="Line 8"/>
            <p:cNvSpPr>
              <a:spLocks noChangeShapeType="1"/>
            </p:cNvSpPr>
            <p:nvPr/>
          </p:nvSpPr>
          <p:spPr bwMode="auto">
            <a:xfrm flipV="1">
              <a:off x="4241" y="1298"/>
              <a:ext cx="0" cy="45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77833" name="Line 9"/>
            <p:cNvSpPr>
              <a:spLocks noChangeShapeType="1"/>
            </p:cNvSpPr>
            <p:nvPr/>
          </p:nvSpPr>
          <p:spPr bwMode="auto">
            <a:xfrm flipH="1" flipV="1">
              <a:off x="1111" y="1344"/>
              <a:ext cx="272" cy="49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BE"/>
            </a:p>
          </p:txBody>
        </p:sp>
        <p:sp>
          <p:nvSpPr>
            <p:cNvPr id="77834" name="Line 10"/>
            <p:cNvSpPr>
              <a:spLocks noChangeShapeType="1"/>
            </p:cNvSpPr>
            <p:nvPr/>
          </p:nvSpPr>
          <p:spPr bwMode="auto">
            <a:xfrm flipH="1">
              <a:off x="1565" y="1298"/>
              <a:ext cx="0" cy="54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77838" name="Line 14"/>
          <p:cNvSpPr>
            <a:spLocks noChangeShapeType="1"/>
          </p:cNvSpPr>
          <p:nvPr/>
        </p:nvSpPr>
        <p:spPr bwMode="auto">
          <a:xfrm>
            <a:off x="4716463" y="0"/>
            <a:ext cx="0" cy="685800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l-BE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23850" y="5122863"/>
            <a:ext cx="4103688" cy="174942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•</a:t>
            </a:r>
            <a:r>
              <a:rPr lang="nl-BE" b="1"/>
              <a:t> 2140 kcal/dag = onevenwichtig</a:t>
            </a:r>
            <a:br>
              <a:rPr lang="nl-BE" b="1"/>
            </a:br>
            <a:r>
              <a:rPr lang="el-GR" b="1"/>
              <a:t>•</a:t>
            </a:r>
            <a:r>
              <a:rPr lang="nl-BE" b="1"/>
              <a:t> gering aandeel dierlijke producten</a:t>
            </a:r>
            <a:br>
              <a:rPr lang="nl-BE" b="1"/>
            </a:br>
            <a:r>
              <a:rPr lang="el-GR" b="1"/>
              <a:t>•</a:t>
            </a:r>
            <a:r>
              <a:rPr lang="nl-BE" b="1"/>
              <a:t> hoofdaandeel = plantaardig</a:t>
            </a:r>
            <a:br>
              <a:rPr lang="nl-BE" b="1"/>
            </a:br>
            <a:r>
              <a:rPr lang="nl-BE" b="1"/>
              <a:t>                              voedsel</a:t>
            </a:r>
            <a:br>
              <a:rPr lang="nl-BE" b="1"/>
            </a:br>
            <a:r>
              <a:rPr lang="el-GR" b="1"/>
              <a:t>•</a:t>
            </a:r>
            <a:r>
              <a:rPr lang="nl-BE" b="1"/>
              <a:t> weinig suikers en vetten</a:t>
            </a:r>
            <a:br>
              <a:rPr lang="nl-BE" b="1"/>
            </a:br>
            <a:endParaRPr lang="nl-NL" b="1"/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4932363" y="5122863"/>
            <a:ext cx="3960812" cy="14747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•</a:t>
            </a:r>
            <a:r>
              <a:rPr lang="nl-BE" b="1"/>
              <a:t> 3340 kcal/dag = overvloedig</a:t>
            </a:r>
            <a:br>
              <a:rPr lang="nl-BE" b="1"/>
            </a:br>
            <a:r>
              <a:rPr lang="el-GR" b="1"/>
              <a:t>•</a:t>
            </a:r>
            <a:r>
              <a:rPr lang="nl-BE" b="1"/>
              <a:t> groot aandeel dierlijke producten</a:t>
            </a:r>
            <a:br>
              <a:rPr lang="nl-BE" b="1"/>
            </a:br>
            <a:r>
              <a:rPr lang="el-GR" b="1"/>
              <a:t>•</a:t>
            </a:r>
            <a:r>
              <a:rPr lang="nl-BE" b="1"/>
              <a:t> hoofdaandeel = dierlijk voedsel</a:t>
            </a:r>
            <a:br>
              <a:rPr lang="nl-BE" b="1"/>
            </a:br>
            <a:r>
              <a:rPr lang="el-GR" b="1"/>
              <a:t>•</a:t>
            </a:r>
            <a:r>
              <a:rPr lang="nl-BE" b="1"/>
              <a:t> veel suikers en vetten</a:t>
            </a:r>
            <a:br>
              <a:rPr lang="nl-BE" b="1"/>
            </a:br>
            <a:endParaRPr lang="nl-NL" b="1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859338" y="188913"/>
            <a:ext cx="4183062" cy="1624012"/>
            <a:chOff x="3061" y="119"/>
            <a:chExt cx="2635" cy="1023"/>
          </a:xfrm>
        </p:grpSpPr>
        <p:pic>
          <p:nvPicPr>
            <p:cNvPr id="778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2" y="119"/>
              <a:ext cx="1364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855" name="Text Box 31"/>
            <p:cNvSpPr txBox="1">
              <a:spLocks noChangeArrowheads="1"/>
            </p:cNvSpPr>
            <p:nvPr/>
          </p:nvSpPr>
          <p:spPr bwMode="auto">
            <a:xfrm>
              <a:off x="3061" y="119"/>
              <a:ext cx="14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b="1"/>
                <a:t>Ontwikkelde landen</a:t>
              </a:r>
              <a:br>
                <a:rPr lang="nl-BE" b="1"/>
              </a:br>
              <a:r>
                <a:rPr lang="nl-BE" b="1"/>
                <a:t>Vb. België</a:t>
              </a:r>
              <a:endParaRPr lang="nl-NL" b="1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79388" y="188913"/>
            <a:ext cx="4392612" cy="1604962"/>
            <a:chOff x="113" y="119"/>
            <a:chExt cx="2767" cy="1011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119"/>
              <a:ext cx="1497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7856" name="Text Box 32"/>
            <p:cNvSpPr txBox="1">
              <a:spLocks noChangeArrowheads="1"/>
            </p:cNvSpPr>
            <p:nvPr/>
          </p:nvSpPr>
          <p:spPr bwMode="auto">
            <a:xfrm>
              <a:off x="1655" y="119"/>
              <a:ext cx="122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b="1"/>
                <a:t>Subsahara Afrika Vb. Zambia</a:t>
              </a:r>
              <a:endParaRPr lang="nl-NL" b="1"/>
            </a:p>
          </p:txBody>
        </p:sp>
      </p:grpSp>
    </p:spTree>
    <p:extLst>
      <p:ext uri="{BB962C8B-B14F-4D97-AF65-F5344CB8AC3E}">
        <p14:creationId xmlns:p14="http://schemas.microsoft.com/office/powerpoint/2010/main" val="289592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9" grpId="0" animBg="1"/>
      <p:bldP spid="778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67544" y="332656"/>
            <a:ext cx="8136904" cy="107721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Verschil in voedingstoestand tussen de ontwikkelingslanden en de industrielanden</a:t>
            </a:r>
            <a:endParaRPr lang="nl-BE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1556792"/>
            <a:ext cx="4064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Ontwikkelingslanden : </a:t>
            </a:r>
            <a:endParaRPr lang="nl-BE" sz="3200" b="1" u="sng" dirty="0"/>
          </a:p>
        </p:txBody>
      </p:sp>
      <p:sp>
        <p:nvSpPr>
          <p:cNvPr id="7" name="Tekstvak 6"/>
          <p:cNvSpPr txBox="1"/>
          <p:nvPr/>
        </p:nvSpPr>
        <p:spPr>
          <a:xfrm>
            <a:off x="539552" y="2276872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Ontwikkelingslanden hebben een eenzijdige voeding met veel graangewassen en te weinig vis, vlees en zuivelproducten. Bovendien is in veel ontwikkelingslanden de voedselbehoefte niet gedekt. (&lt; 2200 kcal/dag)</a:t>
            </a:r>
            <a:endParaRPr lang="nl-BE" sz="2800" dirty="0"/>
          </a:p>
        </p:txBody>
      </p:sp>
      <p:pic>
        <p:nvPicPr>
          <p:cNvPr id="9" name="Afbeelding 8" descr="maniok e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4149080"/>
            <a:ext cx="3182826" cy="25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6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" y="908720"/>
            <a:ext cx="914166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628800"/>
            <a:ext cx="3176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Industrielanden : 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332656"/>
            <a:ext cx="8136904" cy="1077218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z="3200" b="1" dirty="0" smtClean="0"/>
              <a:t>Verschil in voedingstoestand tussen de ontwikkelingslanden en de industrielanden</a:t>
            </a:r>
            <a:endParaRPr lang="nl-BE" sz="32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67544" y="2204864"/>
            <a:ext cx="8244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In de industrielanden is er voldoende voedsel beschikbaar. De voeding is meer gevarieerd, maar we eten te veel vlees, suikers en vetten.  Dit leidt ook tot gezondheidsproblemen zoals </a:t>
            </a:r>
            <a:r>
              <a:rPr lang="nl-BE" sz="3200" dirty="0" err="1" smtClean="0"/>
              <a:t>obesitas</a:t>
            </a:r>
            <a:r>
              <a:rPr lang="nl-BE" sz="3200" dirty="0" smtClean="0"/>
              <a:t>, hart- en vaatziekten, diabetes,…</a:t>
            </a:r>
            <a:endParaRPr lang="nl-BE" sz="3200" dirty="0"/>
          </a:p>
        </p:txBody>
      </p:sp>
      <p:pic>
        <p:nvPicPr>
          <p:cNvPr id="5" name="Afbeelding 4" descr="hamburgers et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801837"/>
            <a:ext cx="3645016" cy="20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b="1686"/>
          <a:stretch>
            <a:fillRect/>
          </a:stretch>
        </p:blipFill>
        <p:spPr bwMode="auto">
          <a:xfrm>
            <a:off x="395536" y="332656"/>
            <a:ext cx="8486443" cy="56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 l="32993" t="85567" r="38158" b="1686"/>
          <a:stretch>
            <a:fillRect/>
          </a:stretch>
        </p:blipFill>
        <p:spPr bwMode="auto">
          <a:xfrm>
            <a:off x="2411760" y="5013176"/>
            <a:ext cx="435780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899592" y="260648"/>
            <a:ext cx="748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Welke continent is er het slechtst aan toe ?</a:t>
            </a:r>
            <a:endParaRPr lang="nl-BE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3203848" y="5013176"/>
            <a:ext cx="3944734" cy="104644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Landen met chronische voedseltekorten</a:t>
            </a:r>
          </a:p>
          <a:p>
            <a:endParaRPr lang="nl-BE" sz="800" dirty="0" smtClean="0"/>
          </a:p>
          <a:p>
            <a:r>
              <a:rPr lang="nl-BE" dirty="0" smtClean="0"/>
              <a:t>Landen met slechte vooruitzichten </a:t>
            </a:r>
          </a:p>
          <a:p>
            <a:r>
              <a:rPr lang="nl-BE" dirty="0" smtClean="0"/>
              <a:t>voedselvoorziening</a:t>
            </a:r>
            <a:endParaRPr lang="nl-BE" dirty="0"/>
          </a:p>
        </p:txBody>
      </p:sp>
      <p:grpSp>
        <p:nvGrpSpPr>
          <p:cNvPr id="11" name="Groep 10"/>
          <p:cNvGrpSpPr/>
          <p:nvPr/>
        </p:nvGrpSpPr>
        <p:grpSpPr>
          <a:xfrm>
            <a:off x="899592" y="1268760"/>
            <a:ext cx="4464496" cy="3312368"/>
            <a:chOff x="899592" y="1268760"/>
            <a:chExt cx="4464496" cy="3312368"/>
          </a:xfrm>
        </p:grpSpPr>
        <p:grpSp>
          <p:nvGrpSpPr>
            <p:cNvPr id="10" name="Groep 9"/>
            <p:cNvGrpSpPr/>
            <p:nvPr/>
          </p:nvGrpSpPr>
          <p:grpSpPr>
            <a:xfrm>
              <a:off x="1979712" y="1988840"/>
              <a:ext cx="3384376" cy="2592288"/>
              <a:chOff x="1979712" y="1988840"/>
              <a:chExt cx="3384376" cy="2592288"/>
            </a:xfrm>
          </p:grpSpPr>
          <p:sp>
            <p:nvSpPr>
              <p:cNvPr id="6" name="Ovaal 5"/>
              <p:cNvSpPr/>
              <p:nvPr/>
            </p:nvSpPr>
            <p:spPr>
              <a:xfrm>
                <a:off x="3275856" y="1988840"/>
                <a:ext cx="2088232" cy="259228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cxnSp>
            <p:nvCxnSpPr>
              <p:cNvPr id="8" name="Rechte verbindingslijn met pijl 7"/>
              <p:cNvCxnSpPr/>
              <p:nvPr/>
            </p:nvCxnSpPr>
            <p:spPr>
              <a:xfrm rot="10800000">
                <a:off x="1979712" y="1988840"/>
                <a:ext cx="1440160" cy="64807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vak 8"/>
            <p:cNvSpPr txBox="1"/>
            <p:nvPr/>
          </p:nvSpPr>
          <p:spPr>
            <a:xfrm>
              <a:off x="899592" y="1268760"/>
              <a:ext cx="15937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sz="3600" b="1" dirty="0" smtClean="0">
                  <a:solidFill>
                    <a:srgbClr val="C00000"/>
                  </a:solidFill>
                </a:rPr>
                <a:t>AFRIKA</a:t>
              </a:r>
              <a:endParaRPr lang="nl-BE" sz="3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45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7896262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55576" y="0"/>
            <a:ext cx="69847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/>
              <a:t>Kan de voedselproductie de bevolkingsgroei in de wereld volgen?</a:t>
            </a:r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5382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827584" y="188640"/>
            <a:ext cx="6984776" cy="107721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/>
              <a:t>Kan de voedselproductie de bevolkingsgroei in de wereld volgen?</a:t>
            </a:r>
            <a:endParaRPr lang="nl-BE" sz="3200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39552" y="1700808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Er is wereldwijd een sterke toename van de voedselproductie, maar door de snelle bevolkingsgroei is de toename per inwoner niet zo groot.</a:t>
            </a:r>
          </a:p>
          <a:p>
            <a:endParaRPr lang="nl-BE" sz="3200" dirty="0"/>
          </a:p>
          <a:p>
            <a:r>
              <a:rPr lang="nl-BE" sz="3200" dirty="0" smtClean="0"/>
              <a:t>In bepaalde regio’s is de bevolkingsaangroei echter zo groot waardoor het beschikbare voedsel per persoon afneemt (vooral Afrikaanse landen) 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54776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217</Words>
  <Application>Microsoft Office PowerPoint</Application>
  <PresentationFormat>Diavoorstelling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vdrj</dc:creator>
  <cp:lastModifiedBy>vdrj</cp:lastModifiedBy>
  <cp:revision>1</cp:revision>
  <dcterms:created xsi:type="dcterms:W3CDTF">2012-10-15T08:58:13Z</dcterms:created>
  <dcterms:modified xsi:type="dcterms:W3CDTF">2012-10-15T08:59:30Z</dcterms:modified>
</cp:coreProperties>
</file>