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5" r:id="rId6"/>
    <p:sldId id="260" r:id="rId7"/>
    <p:sldId id="261" r:id="rId8"/>
    <p:sldId id="262" r:id="rId9"/>
    <p:sldId id="263" r:id="rId10"/>
    <p:sldId id="264" r:id="rId11"/>
    <p:sldId id="265" r:id="rId12"/>
    <p:sldId id="266" r:id="rId13"/>
    <p:sldId id="268" r:id="rId14"/>
    <p:sldId id="269" r:id="rId15"/>
    <p:sldId id="270" r:id="rId16"/>
    <p:sldId id="271" r:id="rId17"/>
    <p:sldId id="288" r:id="rId18"/>
    <p:sldId id="286" r:id="rId19"/>
    <p:sldId id="287" r:id="rId20"/>
    <p:sldId id="272" r:id="rId21"/>
    <p:sldId id="289" r:id="rId22"/>
    <p:sldId id="273" r:id="rId23"/>
    <p:sldId id="276" r:id="rId24"/>
    <p:sldId id="274" r:id="rId25"/>
    <p:sldId id="277" r:id="rId26"/>
    <p:sldId id="290" r:id="rId27"/>
    <p:sldId id="291" r:id="rId28"/>
    <p:sldId id="267" r:id="rId29"/>
    <p:sldId id="279" r:id="rId30"/>
    <p:sldId id="280" r:id="rId31"/>
    <p:sldId id="284" r:id="rId32"/>
    <p:sldId id="282" r:id="rId33"/>
    <p:sldId id="283" r:id="rId34"/>
    <p:sldId id="296" r:id="rId35"/>
  </p:sldIdLst>
  <p:sldSz cx="9144000" cy="6858000" type="screen4x3"/>
  <p:notesSz cx="6858000" cy="9144000"/>
  <p:defaultTextStyle>
    <a:defPPr>
      <a:defRPr lang="nl-NL"/>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62" d="100"/>
          <a:sy n="62" d="100"/>
        </p:scale>
        <p:origin x="-136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BE"/>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2AD9ADE1-AC0F-4837-B81B-02CD55DE5BF3}" type="slidenum">
              <a:rPr lang="nl-NL"/>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BF1DA580-7195-45BA-8329-F247E895AE3A}" type="slidenum">
              <a:rPr lang="nl-NL"/>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9EAB5BF1-4137-40DB-ACD7-27A093312669}" type="slidenum">
              <a:rPr lang="nl-NL"/>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1F87D5D7-A6F4-473E-97ED-8D786F1A27A5}" type="slidenum">
              <a:rPr lang="nl-NL"/>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04051820-AC86-4D7E-AFF9-194F28FE4A02}" type="slidenum">
              <a:rPr lang="nl-NL"/>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7F5D951A-17C6-4911-84AE-B2CB35C33C90}" type="slidenum">
              <a:rPr lang="nl-NL"/>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lvl1pPr>
              <a:defRPr/>
            </a:lvl1pPr>
          </a:lstStyle>
          <a:p>
            <a:endParaRPr lang="nl-NL"/>
          </a:p>
        </p:txBody>
      </p:sp>
      <p:sp>
        <p:nvSpPr>
          <p:cNvPr id="8" name="Tijdelijke aanduiding voor voettekst 7"/>
          <p:cNvSpPr>
            <a:spLocks noGrp="1"/>
          </p:cNvSpPr>
          <p:nvPr>
            <p:ph type="ftr" sz="quarter" idx="11"/>
          </p:nvPr>
        </p:nvSpPr>
        <p:spPr/>
        <p:txBody>
          <a:bodyPr/>
          <a:lstStyle>
            <a:lvl1pPr>
              <a:defRPr/>
            </a:lvl1pPr>
          </a:lstStyle>
          <a:p>
            <a:endParaRPr lang="nl-NL"/>
          </a:p>
        </p:txBody>
      </p:sp>
      <p:sp>
        <p:nvSpPr>
          <p:cNvPr id="9" name="Tijdelijke aanduiding voor dianummer 8"/>
          <p:cNvSpPr>
            <a:spLocks noGrp="1"/>
          </p:cNvSpPr>
          <p:nvPr>
            <p:ph type="sldNum" sz="quarter" idx="12"/>
          </p:nvPr>
        </p:nvSpPr>
        <p:spPr/>
        <p:txBody>
          <a:bodyPr/>
          <a:lstStyle>
            <a:lvl1pPr>
              <a:defRPr/>
            </a:lvl1pPr>
          </a:lstStyle>
          <a:p>
            <a:fld id="{79E10166-8F8A-4A47-8D1E-518385C00F3E}" type="slidenum">
              <a:rPr lang="nl-NL"/>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lvl1pPr>
              <a:defRPr/>
            </a:lvl1pPr>
          </a:lstStyle>
          <a:p>
            <a:endParaRPr lang="nl-NL"/>
          </a:p>
        </p:txBody>
      </p:sp>
      <p:sp>
        <p:nvSpPr>
          <p:cNvPr id="4" name="Tijdelijke aanduiding voor voettekst 3"/>
          <p:cNvSpPr>
            <a:spLocks noGrp="1"/>
          </p:cNvSpPr>
          <p:nvPr>
            <p:ph type="ftr" sz="quarter" idx="11"/>
          </p:nvPr>
        </p:nvSpPr>
        <p:spPr/>
        <p:txBody>
          <a:bodyPr/>
          <a:lstStyle>
            <a:lvl1pPr>
              <a:defRPr/>
            </a:lvl1pPr>
          </a:lstStyle>
          <a:p>
            <a:endParaRPr lang="nl-NL"/>
          </a:p>
        </p:txBody>
      </p:sp>
      <p:sp>
        <p:nvSpPr>
          <p:cNvPr id="5" name="Tijdelijke aanduiding voor dianummer 4"/>
          <p:cNvSpPr>
            <a:spLocks noGrp="1"/>
          </p:cNvSpPr>
          <p:nvPr>
            <p:ph type="sldNum" sz="quarter" idx="12"/>
          </p:nvPr>
        </p:nvSpPr>
        <p:spPr/>
        <p:txBody>
          <a:bodyPr/>
          <a:lstStyle>
            <a:lvl1pPr>
              <a:defRPr/>
            </a:lvl1pPr>
          </a:lstStyle>
          <a:p>
            <a:fld id="{FCA17E0A-FE91-4DF6-B243-48A9B73E13BF}" type="slidenum">
              <a:rPr lang="nl-NL"/>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nl-NL"/>
          </a:p>
        </p:txBody>
      </p:sp>
      <p:sp>
        <p:nvSpPr>
          <p:cNvPr id="3" name="Tijdelijke aanduiding voor voettekst 2"/>
          <p:cNvSpPr>
            <a:spLocks noGrp="1"/>
          </p:cNvSpPr>
          <p:nvPr>
            <p:ph type="ftr" sz="quarter" idx="11"/>
          </p:nvPr>
        </p:nvSpPr>
        <p:spPr/>
        <p:txBody>
          <a:bodyPr/>
          <a:lstStyle>
            <a:lvl1pPr>
              <a:defRPr/>
            </a:lvl1pPr>
          </a:lstStyle>
          <a:p>
            <a:endParaRPr lang="nl-NL"/>
          </a:p>
        </p:txBody>
      </p:sp>
      <p:sp>
        <p:nvSpPr>
          <p:cNvPr id="4" name="Tijdelijke aanduiding voor dianummer 3"/>
          <p:cNvSpPr>
            <a:spLocks noGrp="1"/>
          </p:cNvSpPr>
          <p:nvPr>
            <p:ph type="sldNum" sz="quarter" idx="12"/>
          </p:nvPr>
        </p:nvSpPr>
        <p:spPr/>
        <p:txBody>
          <a:bodyPr/>
          <a:lstStyle>
            <a:lvl1pPr>
              <a:defRPr/>
            </a:lvl1pPr>
          </a:lstStyle>
          <a:p>
            <a:fld id="{C62F2E10-C5E8-47FA-9B83-B4EEB0CF1D4A}" type="slidenum">
              <a:rPr lang="nl-NL"/>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93DDBD44-C727-4C58-93EC-531D963CDB18}" type="slidenum">
              <a:rPr lang="nl-NL"/>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9720D193-62DF-4AC9-B3F2-28CC4BEA5799}" type="slidenum">
              <a:rPr lang="nl-NL"/>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l-NL" smtClean="0"/>
              <a:t>Klik om het opmaakprofiel van de modeltitel te bewerken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nl-N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nl-NL"/>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27B3C20-8AFB-4BC5-975B-CCA582211EB4}" type="slidenum">
              <a:rPr lang="nl-NL"/>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upload.wikimedia.org/wikipedia/commons/f/f8/Cliffs_of_Dover.jpg" TargetMode="Externa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Documents and Settings\Jeroen\Mijn documenten\aardrijkskunde\afbeeldingen\tijdschaal.jpg"/>
          <p:cNvPicPr>
            <a:picLocks noChangeAspect="1" noChangeArrowheads="1"/>
          </p:cNvPicPr>
          <p:nvPr/>
        </p:nvPicPr>
        <p:blipFill>
          <a:blip r:embed="rId2" cstate="print">
            <a:lum contrast="18000"/>
          </a:blip>
          <a:srcRect r="19463"/>
          <a:stretch>
            <a:fillRect/>
          </a:stretch>
        </p:blipFill>
        <p:spPr bwMode="auto">
          <a:xfrm>
            <a:off x="0" y="-14288"/>
            <a:ext cx="9144000" cy="6872288"/>
          </a:xfrm>
          <a:prstGeom prst="rect">
            <a:avLst/>
          </a:prstGeom>
          <a:noFill/>
        </p:spPr>
      </p:pic>
      <p:sp>
        <p:nvSpPr>
          <p:cNvPr id="2050" name="Rectangle 2"/>
          <p:cNvSpPr>
            <a:spLocks noGrp="1" noChangeArrowheads="1"/>
          </p:cNvSpPr>
          <p:nvPr>
            <p:ph type="title"/>
          </p:nvPr>
        </p:nvSpPr>
        <p:spPr>
          <a:xfrm>
            <a:off x="838200" y="2514600"/>
            <a:ext cx="7772400" cy="1143000"/>
          </a:xfrm>
        </p:spPr>
        <p:txBody>
          <a:bodyPr/>
          <a:lstStyle/>
          <a:p>
            <a:r>
              <a:rPr lang="fr-BE" sz="5400" b="1" u="sng"/>
              <a:t>De geologische tijdschaal</a:t>
            </a:r>
            <a:endParaRPr lang="nl-NL" sz="5400" b="1" u="sng"/>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3400" y="152400"/>
            <a:ext cx="8077200" cy="1143000"/>
          </a:xfrm>
        </p:spPr>
        <p:txBody>
          <a:bodyPr/>
          <a:lstStyle/>
          <a:p>
            <a:r>
              <a:rPr lang="fr-BE" sz="2800" b="1"/>
              <a:t>Uit studie van gesteenten en fossielen blijkt dat het klimaat in België niet steeds hetzelfde was zoals nu.</a:t>
            </a:r>
            <a:endParaRPr lang="nl-NL" sz="2800" b="1"/>
          </a:p>
        </p:txBody>
      </p:sp>
      <p:sp>
        <p:nvSpPr>
          <p:cNvPr id="10243" name="Text Box 3"/>
          <p:cNvSpPr txBox="1">
            <a:spLocks noChangeArrowheads="1"/>
          </p:cNvSpPr>
          <p:nvPr/>
        </p:nvSpPr>
        <p:spPr bwMode="auto">
          <a:xfrm>
            <a:off x="609600" y="1295400"/>
            <a:ext cx="7740650" cy="519113"/>
          </a:xfrm>
          <a:prstGeom prst="rect">
            <a:avLst/>
          </a:prstGeom>
          <a:noFill/>
          <a:ln w="9525">
            <a:noFill/>
            <a:miter lim="800000"/>
            <a:headEnd/>
            <a:tailEnd/>
          </a:ln>
          <a:effectLst/>
        </p:spPr>
        <p:txBody>
          <a:bodyPr wrap="none">
            <a:spAutoFit/>
          </a:bodyPr>
          <a:lstStyle/>
          <a:p>
            <a:r>
              <a:rPr lang="fr-BE" sz="2800"/>
              <a:t>Vb : Roze kalksteen in de ondergrond in Zuid-België</a:t>
            </a:r>
            <a:endParaRPr lang="nl-NL" sz="2800"/>
          </a:p>
        </p:txBody>
      </p:sp>
      <p:sp>
        <p:nvSpPr>
          <p:cNvPr id="10245" name="Text Box 5"/>
          <p:cNvSpPr txBox="1">
            <a:spLocks noChangeArrowheads="1"/>
          </p:cNvSpPr>
          <p:nvPr/>
        </p:nvSpPr>
        <p:spPr bwMode="auto">
          <a:xfrm>
            <a:off x="685800" y="5181600"/>
            <a:ext cx="7924800" cy="1373188"/>
          </a:xfrm>
          <a:prstGeom prst="rect">
            <a:avLst/>
          </a:prstGeom>
          <a:noFill/>
          <a:ln w="9525">
            <a:noFill/>
            <a:miter lim="800000"/>
            <a:headEnd/>
            <a:tailEnd/>
          </a:ln>
          <a:effectLst/>
        </p:spPr>
        <p:txBody>
          <a:bodyPr>
            <a:spAutoFit/>
          </a:bodyPr>
          <a:lstStyle/>
          <a:p>
            <a:r>
              <a:rPr lang="fr-BE" sz="2800"/>
              <a:t>Deze kalksteen is opgebouwd uit koralen die alleen maar kunnen gevormd worden in klimaten die veel warmer zijn dan het huidige Belgische klimaat.</a:t>
            </a:r>
            <a:endParaRPr lang="nl-NL" sz="2800"/>
          </a:p>
        </p:txBody>
      </p:sp>
      <p:pic>
        <p:nvPicPr>
          <p:cNvPr id="10246" name="Picture 6" descr="C:\Documents and Settings\Jeroen\Mijn documenten\aardrijkskunde\afbeeldingen\roze kalksteen met koralen.jpg"/>
          <p:cNvPicPr>
            <a:picLocks noChangeAspect="1" noChangeArrowheads="1"/>
          </p:cNvPicPr>
          <p:nvPr/>
        </p:nvPicPr>
        <p:blipFill>
          <a:blip r:embed="rId2" cstate="print"/>
          <a:srcRect t="2151" r="6332" b="24698"/>
          <a:stretch>
            <a:fillRect/>
          </a:stretch>
        </p:blipFill>
        <p:spPr bwMode="auto">
          <a:xfrm>
            <a:off x="2133600" y="1905000"/>
            <a:ext cx="4495800" cy="31194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0246"/>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0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utoUpdateAnimBg="0"/>
      <p:bldP spid="10245"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0"/>
            <a:ext cx="7772400" cy="1143000"/>
          </a:xfrm>
        </p:spPr>
        <p:txBody>
          <a:bodyPr/>
          <a:lstStyle/>
          <a:p>
            <a:r>
              <a:rPr lang="fr-BE" b="1" u="sng"/>
              <a:t>Breuken en plooien</a:t>
            </a:r>
            <a:endParaRPr lang="nl-NL" b="1" u="sng"/>
          </a:p>
        </p:txBody>
      </p:sp>
      <p:sp>
        <p:nvSpPr>
          <p:cNvPr id="11268" name="Text Box 4"/>
          <p:cNvSpPr txBox="1">
            <a:spLocks noChangeArrowheads="1"/>
          </p:cNvSpPr>
          <p:nvPr/>
        </p:nvSpPr>
        <p:spPr bwMode="auto">
          <a:xfrm>
            <a:off x="381000" y="4572000"/>
            <a:ext cx="5905500" cy="519113"/>
          </a:xfrm>
          <a:prstGeom prst="rect">
            <a:avLst/>
          </a:prstGeom>
          <a:noFill/>
          <a:ln w="9525">
            <a:noFill/>
            <a:miter lim="800000"/>
            <a:headEnd/>
            <a:tailEnd/>
          </a:ln>
          <a:effectLst/>
        </p:spPr>
        <p:txBody>
          <a:bodyPr wrap="none">
            <a:spAutoFit/>
          </a:bodyPr>
          <a:lstStyle/>
          <a:p>
            <a:r>
              <a:rPr lang="fr-BE" sz="2800" b="1" u="sng"/>
              <a:t>Hoe ontstaan breuken en plooiingen</a:t>
            </a:r>
            <a:r>
              <a:rPr lang="fr-BE" sz="2800" u="sng"/>
              <a:t> ?</a:t>
            </a:r>
            <a:endParaRPr lang="nl-NL" sz="2800" u="sng"/>
          </a:p>
        </p:txBody>
      </p:sp>
      <p:sp>
        <p:nvSpPr>
          <p:cNvPr id="11269" name="Text Box 5"/>
          <p:cNvSpPr txBox="1">
            <a:spLocks noChangeArrowheads="1"/>
          </p:cNvSpPr>
          <p:nvPr/>
        </p:nvSpPr>
        <p:spPr bwMode="auto">
          <a:xfrm>
            <a:off x="457200" y="5181600"/>
            <a:ext cx="8016875" cy="1373188"/>
          </a:xfrm>
          <a:prstGeom prst="rect">
            <a:avLst/>
          </a:prstGeom>
          <a:noFill/>
          <a:ln w="9525">
            <a:noFill/>
            <a:miter lim="800000"/>
            <a:headEnd/>
            <a:tailEnd/>
          </a:ln>
          <a:effectLst/>
        </p:spPr>
        <p:txBody>
          <a:bodyPr>
            <a:spAutoFit/>
          </a:bodyPr>
          <a:lstStyle/>
          <a:p>
            <a:r>
              <a:rPr lang="fr-BE" sz="2800"/>
              <a:t>Door grote spanningen die in een gesteente ontstaan wanneer er een grote druk wordt op uitgeoefend.</a:t>
            </a:r>
          </a:p>
          <a:p>
            <a:r>
              <a:rPr lang="fr-BE" sz="2800"/>
              <a:t>(Gebergtevorming door platentektoniek)</a:t>
            </a:r>
            <a:endParaRPr lang="nl-NL" sz="2800"/>
          </a:p>
        </p:txBody>
      </p:sp>
      <p:pic>
        <p:nvPicPr>
          <p:cNvPr id="11271" name="Picture 7" descr="http://siovizcenter.ucsd.edu/education/intern/SeismicSites/img/ljcove002.jpg"/>
          <p:cNvPicPr>
            <a:picLocks noChangeAspect="1" noChangeArrowheads="1"/>
          </p:cNvPicPr>
          <p:nvPr/>
        </p:nvPicPr>
        <p:blipFill>
          <a:blip r:embed="rId2" cstate="print">
            <a:lum bright="-12000" contrast="12000"/>
          </a:blip>
          <a:srcRect/>
          <a:stretch>
            <a:fillRect/>
          </a:stretch>
        </p:blipFill>
        <p:spPr bwMode="auto">
          <a:xfrm>
            <a:off x="685800" y="1295400"/>
            <a:ext cx="3810000" cy="2855913"/>
          </a:xfrm>
          <a:prstGeom prst="rect">
            <a:avLst/>
          </a:prstGeom>
          <a:noFill/>
        </p:spPr>
      </p:pic>
      <p:pic>
        <p:nvPicPr>
          <p:cNvPr id="11273" name="Picture 9" descr="http://gsc.nrcan.gc.ca/landscapes/photos/photographs/alberta/jaspernationalpark/img3_03_02.jpg"/>
          <p:cNvPicPr>
            <a:picLocks noChangeAspect="1" noChangeArrowheads="1"/>
          </p:cNvPicPr>
          <p:nvPr/>
        </p:nvPicPr>
        <p:blipFill>
          <a:blip r:embed="rId3" cstate="print">
            <a:lum bright="-18000" contrast="12000"/>
          </a:blip>
          <a:srcRect/>
          <a:stretch>
            <a:fillRect/>
          </a:stretch>
        </p:blipFill>
        <p:spPr bwMode="auto">
          <a:xfrm>
            <a:off x="4724400" y="1295400"/>
            <a:ext cx="3733800" cy="28003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utoUpdateAnimBg="0"/>
      <p:bldP spid="1126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9600" y="152400"/>
            <a:ext cx="7772400" cy="609600"/>
          </a:xfrm>
        </p:spPr>
        <p:txBody>
          <a:bodyPr/>
          <a:lstStyle/>
          <a:p>
            <a:r>
              <a:rPr lang="fr-BE" b="1" u="sng"/>
              <a:t>Syncline en anticline</a:t>
            </a:r>
            <a:endParaRPr lang="nl-NL" b="1" u="sng"/>
          </a:p>
        </p:txBody>
      </p:sp>
      <p:pic>
        <p:nvPicPr>
          <p:cNvPr id="12295" name="Picture 7" descr="C:\Documents and Settings\Jeroen\Mijn documenten\aardrijkskunde\afbeeldingen\anticline en suncline.jpg"/>
          <p:cNvPicPr>
            <a:picLocks noChangeAspect="1" noChangeArrowheads="1"/>
          </p:cNvPicPr>
          <p:nvPr/>
        </p:nvPicPr>
        <p:blipFill>
          <a:blip r:embed="rId2" cstate="print">
            <a:lum bright="-12000" contrast="18000"/>
          </a:blip>
          <a:srcRect t="2820" r="54884" b="4112"/>
          <a:stretch>
            <a:fillRect/>
          </a:stretch>
        </p:blipFill>
        <p:spPr bwMode="auto">
          <a:xfrm>
            <a:off x="228600" y="1676400"/>
            <a:ext cx="4191000" cy="3230563"/>
          </a:xfrm>
          <a:prstGeom prst="rect">
            <a:avLst/>
          </a:prstGeom>
          <a:noFill/>
        </p:spPr>
      </p:pic>
      <p:pic>
        <p:nvPicPr>
          <p:cNvPr id="12298" name="Picture 10" descr="C:\Documents and Settings\Jeroen\Mijn documenten\aardrijkskunde\afbeeldingen\anticline en suncline.jpg"/>
          <p:cNvPicPr>
            <a:picLocks noChangeAspect="1" noChangeArrowheads="1"/>
          </p:cNvPicPr>
          <p:nvPr/>
        </p:nvPicPr>
        <p:blipFill>
          <a:blip r:embed="rId2" cstate="print">
            <a:lum bright="-12000" contrast="18000"/>
          </a:blip>
          <a:srcRect l="53755" t="2820" b="4112"/>
          <a:stretch>
            <a:fillRect/>
          </a:stretch>
        </p:blipFill>
        <p:spPr bwMode="auto">
          <a:xfrm>
            <a:off x="4648200" y="1676400"/>
            <a:ext cx="4257675" cy="3201988"/>
          </a:xfrm>
          <a:prstGeom prst="rect">
            <a:avLst/>
          </a:prstGeom>
          <a:noFill/>
        </p:spPr>
      </p:pic>
      <p:sp>
        <p:nvSpPr>
          <p:cNvPr id="12299" name="Text Box 11"/>
          <p:cNvSpPr txBox="1">
            <a:spLocks noChangeArrowheads="1"/>
          </p:cNvSpPr>
          <p:nvPr/>
        </p:nvSpPr>
        <p:spPr bwMode="auto">
          <a:xfrm>
            <a:off x="304800" y="4876800"/>
            <a:ext cx="1584325" cy="579438"/>
          </a:xfrm>
          <a:prstGeom prst="rect">
            <a:avLst/>
          </a:prstGeom>
          <a:noFill/>
          <a:ln w="9525">
            <a:noFill/>
            <a:miter lim="800000"/>
            <a:headEnd/>
            <a:tailEnd/>
          </a:ln>
          <a:effectLst/>
        </p:spPr>
        <p:txBody>
          <a:bodyPr wrap="none">
            <a:spAutoFit/>
          </a:bodyPr>
          <a:lstStyle/>
          <a:p>
            <a:r>
              <a:rPr lang="fr-BE" sz="3200"/>
              <a:t>anticline</a:t>
            </a:r>
            <a:endParaRPr lang="nl-NL" sz="3200"/>
          </a:p>
        </p:txBody>
      </p:sp>
      <p:sp>
        <p:nvSpPr>
          <p:cNvPr id="12300" name="Text Box 12"/>
          <p:cNvSpPr txBox="1">
            <a:spLocks noChangeArrowheads="1"/>
          </p:cNvSpPr>
          <p:nvPr/>
        </p:nvSpPr>
        <p:spPr bwMode="auto">
          <a:xfrm>
            <a:off x="4648200" y="4876800"/>
            <a:ext cx="1539875" cy="579438"/>
          </a:xfrm>
          <a:prstGeom prst="rect">
            <a:avLst/>
          </a:prstGeom>
          <a:noFill/>
          <a:ln w="9525">
            <a:noFill/>
            <a:miter lim="800000"/>
            <a:headEnd/>
            <a:tailEnd/>
          </a:ln>
          <a:effectLst/>
        </p:spPr>
        <p:txBody>
          <a:bodyPr wrap="none">
            <a:spAutoFit/>
          </a:bodyPr>
          <a:lstStyle/>
          <a:p>
            <a:r>
              <a:rPr lang="fr-BE" sz="3200"/>
              <a:t>syncline</a:t>
            </a:r>
            <a:endParaRPr lang="nl-NL" sz="3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0"/>
            <a:ext cx="7772400" cy="1143000"/>
          </a:xfrm>
        </p:spPr>
        <p:txBody>
          <a:bodyPr/>
          <a:lstStyle/>
          <a:p>
            <a:r>
              <a:rPr lang="fr-BE" b="1" u="sng"/>
              <a:t>De tijdschaal</a:t>
            </a:r>
            <a:endParaRPr lang="nl-NL" b="1" u="sng"/>
          </a:p>
        </p:txBody>
      </p:sp>
      <p:sp>
        <p:nvSpPr>
          <p:cNvPr id="14339" name="Text Box 3"/>
          <p:cNvSpPr txBox="1">
            <a:spLocks noChangeArrowheads="1"/>
          </p:cNvSpPr>
          <p:nvPr/>
        </p:nvSpPr>
        <p:spPr bwMode="auto">
          <a:xfrm>
            <a:off x="304800" y="1676400"/>
            <a:ext cx="3352800" cy="1373188"/>
          </a:xfrm>
          <a:prstGeom prst="rect">
            <a:avLst/>
          </a:prstGeom>
          <a:noFill/>
          <a:ln w="9525">
            <a:noFill/>
            <a:miter lim="800000"/>
            <a:headEnd/>
            <a:tailEnd/>
          </a:ln>
          <a:effectLst/>
        </p:spPr>
        <p:txBody>
          <a:bodyPr>
            <a:spAutoFit/>
          </a:bodyPr>
          <a:lstStyle/>
          <a:p>
            <a:r>
              <a:rPr lang="fr-BE" sz="2800"/>
              <a:t>Chronologische opeenvolging van geologische perioden</a:t>
            </a:r>
            <a:endParaRPr lang="nl-NL" sz="2800"/>
          </a:p>
        </p:txBody>
      </p:sp>
      <p:sp>
        <p:nvSpPr>
          <p:cNvPr id="14340" name="Text Box 4"/>
          <p:cNvSpPr txBox="1">
            <a:spLocks noChangeArrowheads="1"/>
          </p:cNvSpPr>
          <p:nvPr/>
        </p:nvSpPr>
        <p:spPr bwMode="auto">
          <a:xfrm>
            <a:off x="304800" y="3429000"/>
            <a:ext cx="3276600" cy="2282825"/>
          </a:xfrm>
          <a:prstGeom prst="rect">
            <a:avLst/>
          </a:prstGeom>
          <a:noFill/>
          <a:ln w="9525">
            <a:noFill/>
            <a:miter lim="800000"/>
            <a:headEnd/>
            <a:tailEnd/>
          </a:ln>
          <a:effectLst/>
        </p:spPr>
        <p:txBody>
          <a:bodyPr>
            <a:spAutoFit/>
          </a:bodyPr>
          <a:lstStyle/>
          <a:p>
            <a:r>
              <a:rPr lang="fr-BE" b="1" u="sng"/>
              <a:t>Opmerking :</a:t>
            </a:r>
            <a:r>
              <a:rPr lang="fr-BE"/>
              <a:t> gesteentelagen die in een bepaalde periode zijn afgezet krijgen dezelfde naam als de geologische periode !</a:t>
            </a:r>
            <a:endParaRPr lang="nl-NL"/>
          </a:p>
        </p:txBody>
      </p:sp>
      <p:sp>
        <p:nvSpPr>
          <p:cNvPr id="14342" name="AutoShape 6"/>
          <p:cNvSpPr>
            <a:spLocks noChangeArrowheads="1"/>
          </p:cNvSpPr>
          <p:nvPr/>
        </p:nvSpPr>
        <p:spPr bwMode="auto">
          <a:xfrm rot="10800000">
            <a:off x="685800" y="685800"/>
            <a:ext cx="2057400" cy="762000"/>
          </a:xfrm>
          <a:custGeom>
            <a:avLst/>
            <a:gdLst>
              <a:gd name="G0" fmla="+- 10065 0 0"/>
              <a:gd name="G1" fmla="+- 17857 0 0"/>
              <a:gd name="G2" fmla="+- 10065 0 0"/>
              <a:gd name="G3" fmla="*/ 10065 1 2"/>
              <a:gd name="G4" fmla="+- G3 10800 0"/>
              <a:gd name="G5" fmla="+- 21600 10065 17857"/>
              <a:gd name="G6" fmla="+- 17857 10065 0"/>
              <a:gd name="G7" fmla="*/ G6 1 2"/>
              <a:gd name="G8" fmla="*/ 17857 2 1"/>
              <a:gd name="G9" fmla="+- G8 0 21600"/>
              <a:gd name="G10" fmla="*/ 21600 G0 G1"/>
              <a:gd name="G11" fmla="*/ 21600 G4 G1"/>
              <a:gd name="G12" fmla="*/ 21600 G5 G1"/>
              <a:gd name="G13" fmla="*/ 21600 G7 G1"/>
              <a:gd name="G14" fmla="*/ 17857 1 2"/>
              <a:gd name="G15" fmla="+- G5 0 G4"/>
              <a:gd name="G16" fmla="+- G0 0 G4"/>
              <a:gd name="G17" fmla="*/ G2 G15 G16"/>
              <a:gd name="T0" fmla="*/ 15833 w 21600"/>
              <a:gd name="T1" fmla="*/ 0 h 21600"/>
              <a:gd name="T2" fmla="*/ 10065 w 21600"/>
              <a:gd name="T3" fmla="*/ 10065 h 21600"/>
              <a:gd name="T4" fmla="*/ 0 w 21600"/>
              <a:gd name="T5" fmla="*/ 19152 h 21600"/>
              <a:gd name="T6" fmla="*/ 8929 w 21600"/>
              <a:gd name="T7" fmla="*/ 21600 h 21600"/>
              <a:gd name="T8" fmla="*/ 17857 w 21600"/>
              <a:gd name="T9" fmla="*/ 16887 h 21600"/>
              <a:gd name="T10" fmla="*/ 21600 w 21600"/>
              <a:gd name="T11" fmla="*/ 10065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833" y="0"/>
                </a:moveTo>
                <a:lnTo>
                  <a:pt x="10065" y="10065"/>
                </a:lnTo>
                <a:lnTo>
                  <a:pt x="13808" y="10065"/>
                </a:lnTo>
                <a:lnTo>
                  <a:pt x="13808" y="16702"/>
                </a:lnTo>
                <a:lnTo>
                  <a:pt x="0" y="16702"/>
                </a:lnTo>
                <a:lnTo>
                  <a:pt x="0" y="21600"/>
                </a:lnTo>
                <a:lnTo>
                  <a:pt x="17857" y="21600"/>
                </a:lnTo>
                <a:lnTo>
                  <a:pt x="17857" y="10065"/>
                </a:lnTo>
                <a:lnTo>
                  <a:pt x="21600" y="10065"/>
                </a:lnTo>
                <a:close/>
              </a:path>
            </a:pathLst>
          </a:custGeom>
          <a:solidFill>
            <a:schemeClr val="tx1"/>
          </a:solidFill>
          <a:ln w="9525">
            <a:solidFill>
              <a:schemeClr val="tx1"/>
            </a:solidFill>
            <a:miter lim="800000"/>
            <a:headEnd/>
            <a:tailEnd/>
          </a:ln>
          <a:effectLst/>
        </p:spPr>
        <p:txBody>
          <a:bodyPr wrap="none" anchor="ctr"/>
          <a:lstStyle/>
          <a:p>
            <a:endParaRPr lang="nl-BE"/>
          </a:p>
        </p:txBody>
      </p:sp>
      <p:pic>
        <p:nvPicPr>
          <p:cNvPr id="14344" name="Picture 8" descr="C:\Documents and Settings\Jeroen\Mijn documenten\aardrijkskunde\afbeeldingen\tijdschaal.jpg"/>
          <p:cNvPicPr>
            <a:picLocks noChangeAspect="1" noChangeArrowheads="1"/>
          </p:cNvPicPr>
          <p:nvPr/>
        </p:nvPicPr>
        <p:blipFill>
          <a:blip r:embed="rId2" cstate="print">
            <a:lum bright="-6000"/>
          </a:blip>
          <a:srcRect r="62245"/>
          <a:stretch>
            <a:fillRect/>
          </a:stretch>
        </p:blipFill>
        <p:spPr bwMode="auto">
          <a:xfrm>
            <a:off x="3810000" y="914400"/>
            <a:ext cx="4343400" cy="594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4339"/>
                                        </p:tgtEl>
                                        <p:attrNameLst>
                                          <p:attrName>style.visibility</p:attrName>
                                        </p:attrNameLst>
                                      </p:cBhvr>
                                      <p:to>
                                        <p:strVal val="visible"/>
                                      </p:to>
                                    </p:set>
                                    <p:anim calcmode="lin" valueType="num">
                                      <p:cBhvr additive="base">
                                        <p:cTn id="11" dur="500" fill="hold"/>
                                        <p:tgtEl>
                                          <p:spTgt spid="14339"/>
                                        </p:tgtEl>
                                        <p:attrNameLst>
                                          <p:attrName>ppt_x</p:attrName>
                                        </p:attrNameLst>
                                      </p:cBhvr>
                                      <p:tavLst>
                                        <p:tav tm="0">
                                          <p:val>
                                            <p:strVal val="0-#ppt_w/2"/>
                                          </p:val>
                                        </p:tav>
                                        <p:tav tm="100000">
                                          <p:val>
                                            <p:strVal val="#ppt_x"/>
                                          </p:val>
                                        </p:tav>
                                      </p:tavLst>
                                    </p:anim>
                                    <p:anim calcmode="lin" valueType="num">
                                      <p:cBhvr additive="base">
                                        <p:cTn id="12" dur="500" fill="hold"/>
                                        <p:tgtEl>
                                          <p:spTgt spid="1433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4340"/>
                                        </p:tgtEl>
                                        <p:attrNameLst>
                                          <p:attrName>style.visibility</p:attrName>
                                        </p:attrNameLst>
                                      </p:cBhvr>
                                      <p:to>
                                        <p:strVal val="visible"/>
                                      </p:to>
                                    </p:set>
                                    <p:anim calcmode="lin" valueType="num">
                                      <p:cBhvr additive="base">
                                        <p:cTn id="17" dur="500" fill="hold"/>
                                        <p:tgtEl>
                                          <p:spTgt spid="14340"/>
                                        </p:tgtEl>
                                        <p:attrNameLst>
                                          <p:attrName>ppt_x</p:attrName>
                                        </p:attrNameLst>
                                      </p:cBhvr>
                                      <p:tavLst>
                                        <p:tav tm="0">
                                          <p:val>
                                            <p:strVal val="0-#ppt_w/2"/>
                                          </p:val>
                                        </p:tav>
                                        <p:tav tm="100000">
                                          <p:val>
                                            <p:strVal val="#ppt_x"/>
                                          </p:val>
                                        </p:tav>
                                      </p:tavLst>
                                    </p:anim>
                                    <p:anim calcmode="lin" valueType="num">
                                      <p:cBhvr additive="base">
                                        <p:cTn id="18" dur="500" fill="hold"/>
                                        <p:tgtEl>
                                          <p:spTgt spid="143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utoUpdateAnimBg="0"/>
      <p:bldP spid="14340" grpId="0" autoUpdateAnimBg="0"/>
      <p:bldP spid="143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152400"/>
            <a:ext cx="7772400" cy="533400"/>
          </a:xfrm>
        </p:spPr>
        <p:txBody>
          <a:bodyPr/>
          <a:lstStyle/>
          <a:p>
            <a:r>
              <a:rPr lang="fr-BE" sz="3600" b="1" u="sng"/>
              <a:t>Indeling van de tijdschaal</a:t>
            </a:r>
            <a:endParaRPr lang="nl-NL" sz="3600" b="1" u="sng"/>
          </a:p>
        </p:txBody>
      </p:sp>
      <p:sp>
        <p:nvSpPr>
          <p:cNvPr id="15364" name="Text Box 4"/>
          <p:cNvSpPr txBox="1">
            <a:spLocks noChangeArrowheads="1"/>
          </p:cNvSpPr>
          <p:nvPr/>
        </p:nvSpPr>
        <p:spPr bwMode="auto">
          <a:xfrm>
            <a:off x="457200" y="990600"/>
            <a:ext cx="2746375" cy="946150"/>
          </a:xfrm>
          <a:prstGeom prst="rect">
            <a:avLst/>
          </a:prstGeom>
          <a:noFill/>
          <a:ln w="9525">
            <a:noFill/>
            <a:miter lim="800000"/>
            <a:headEnd/>
            <a:tailEnd/>
          </a:ln>
          <a:effectLst/>
        </p:spPr>
        <p:txBody>
          <a:bodyPr wrap="none">
            <a:spAutoFit/>
          </a:bodyPr>
          <a:lstStyle/>
          <a:p>
            <a:r>
              <a:rPr lang="fr-BE" sz="2800" b="1"/>
              <a:t>hoofdtijdperken </a:t>
            </a:r>
          </a:p>
          <a:p>
            <a:r>
              <a:rPr lang="fr-BE" sz="2800" b="1"/>
              <a:t>(era’s)</a:t>
            </a:r>
            <a:endParaRPr lang="nl-NL" sz="2800" b="1"/>
          </a:p>
        </p:txBody>
      </p:sp>
      <p:sp>
        <p:nvSpPr>
          <p:cNvPr id="15365" name="Text Box 5"/>
          <p:cNvSpPr txBox="1">
            <a:spLocks noChangeArrowheads="1"/>
          </p:cNvSpPr>
          <p:nvPr/>
        </p:nvSpPr>
        <p:spPr bwMode="auto">
          <a:xfrm>
            <a:off x="457200" y="2514600"/>
            <a:ext cx="1466850" cy="519113"/>
          </a:xfrm>
          <a:prstGeom prst="rect">
            <a:avLst/>
          </a:prstGeom>
          <a:noFill/>
          <a:ln w="9525">
            <a:noFill/>
            <a:miter lim="800000"/>
            <a:headEnd/>
            <a:tailEnd/>
          </a:ln>
          <a:effectLst/>
        </p:spPr>
        <p:txBody>
          <a:bodyPr wrap="none">
            <a:spAutoFit/>
          </a:bodyPr>
          <a:lstStyle/>
          <a:p>
            <a:r>
              <a:rPr lang="fr-BE" sz="2800" b="1"/>
              <a:t>periodes</a:t>
            </a:r>
            <a:endParaRPr lang="nl-NL" sz="2800" b="1"/>
          </a:p>
        </p:txBody>
      </p:sp>
      <p:sp>
        <p:nvSpPr>
          <p:cNvPr id="15366" name="Text Box 6"/>
          <p:cNvSpPr txBox="1">
            <a:spLocks noChangeArrowheads="1"/>
          </p:cNvSpPr>
          <p:nvPr/>
        </p:nvSpPr>
        <p:spPr bwMode="auto">
          <a:xfrm>
            <a:off x="381000" y="3733800"/>
            <a:ext cx="1827213" cy="519113"/>
          </a:xfrm>
          <a:prstGeom prst="rect">
            <a:avLst/>
          </a:prstGeom>
          <a:noFill/>
          <a:ln w="9525">
            <a:noFill/>
            <a:miter lim="800000"/>
            <a:headEnd/>
            <a:tailEnd/>
          </a:ln>
          <a:effectLst/>
        </p:spPr>
        <p:txBody>
          <a:bodyPr wrap="none">
            <a:spAutoFit/>
          </a:bodyPr>
          <a:lstStyle/>
          <a:p>
            <a:r>
              <a:rPr lang="fr-BE" sz="2800" b="1"/>
              <a:t>tijdvakken</a:t>
            </a:r>
            <a:endParaRPr lang="nl-NL" sz="2800" b="1"/>
          </a:p>
        </p:txBody>
      </p:sp>
      <p:pic>
        <p:nvPicPr>
          <p:cNvPr id="15367" name="Picture 7" descr="C:\Documents and Settings\Jeroen\Mijn documenten\aardrijkskunde\afbeeldingen\tijdschaal.jpg"/>
          <p:cNvPicPr>
            <a:picLocks noChangeAspect="1" noChangeArrowheads="1"/>
          </p:cNvPicPr>
          <p:nvPr/>
        </p:nvPicPr>
        <p:blipFill>
          <a:blip r:embed="rId2" cstate="print">
            <a:lum bright="-6000"/>
          </a:blip>
          <a:srcRect r="62245"/>
          <a:stretch>
            <a:fillRect/>
          </a:stretch>
        </p:blipFill>
        <p:spPr bwMode="auto">
          <a:xfrm>
            <a:off x="3352800" y="762000"/>
            <a:ext cx="4586288" cy="6096000"/>
          </a:xfrm>
          <a:prstGeom prst="rect">
            <a:avLst/>
          </a:prstGeom>
          <a:noFill/>
        </p:spPr>
      </p:pic>
      <p:sp>
        <p:nvSpPr>
          <p:cNvPr id="15368" name="Line 8"/>
          <p:cNvSpPr>
            <a:spLocks noChangeShapeType="1"/>
          </p:cNvSpPr>
          <p:nvPr/>
        </p:nvSpPr>
        <p:spPr bwMode="auto">
          <a:xfrm flipV="1">
            <a:off x="1676400" y="1371600"/>
            <a:ext cx="2133600" cy="304800"/>
          </a:xfrm>
          <a:prstGeom prst="line">
            <a:avLst/>
          </a:prstGeom>
          <a:noFill/>
          <a:ln w="50800">
            <a:solidFill>
              <a:schemeClr val="tx1"/>
            </a:solidFill>
            <a:round/>
            <a:headEnd/>
            <a:tailEnd type="triangle" w="med" len="med"/>
          </a:ln>
          <a:effectLst/>
        </p:spPr>
        <p:txBody>
          <a:bodyPr/>
          <a:lstStyle/>
          <a:p>
            <a:endParaRPr lang="nl-BE"/>
          </a:p>
        </p:txBody>
      </p:sp>
      <p:sp>
        <p:nvSpPr>
          <p:cNvPr id="15369" name="Line 9"/>
          <p:cNvSpPr>
            <a:spLocks noChangeShapeType="1"/>
          </p:cNvSpPr>
          <p:nvPr/>
        </p:nvSpPr>
        <p:spPr bwMode="auto">
          <a:xfrm flipV="1">
            <a:off x="1981200" y="1447800"/>
            <a:ext cx="2971800" cy="1371600"/>
          </a:xfrm>
          <a:prstGeom prst="line">
            <a:avLst/>
          </a:prstGeom>
          <a:noFill/>
          <a:ln w="50800">
            <a:solidFill>
              <a:schemeClr val="tx1"/>
            </a:solidFill>
            <a:round/>
            <a:headEnd/>
            <a:tailEnd type="triangle" w="med" len="med"/>
          </a:ln>
          <a:effectLst/>
        </p:spPr>
        <p:txBody>
          <a:bodyPr/>
          <a:lstStyle/>
          <a:p>
            <a:endParaRPr lang="nl-BE"/>
          </a:p>
        </p:txBody>
      </p:sp>
      <p:sp>
        <p:nvSpPr>
          <p:cNvPr id="15370" name="Line 10"/>
          <p:cNvSpPr>
            <a:spLocks noChangeShapeType="1"/>
          </p:cNvSpPr>
          <p:nvPr/>
        </p:nvSpPr>
        <p:spPr bwMode="auto">
          <a:xfrm flipV="1">
            <a:off x="2286000" y="1371600"/>
            <a:ext cx="3962400" cy="2667000"/>
          </a:xfrm>
          <a:prstGeom prst="line">
            <a:avLst/>
          </a:prstGeom>
          <a:noFill/>
          <a:ln w="50800">
            <a:solidFill>
              <a:schemeClr val="tx1"/>
            </a:solidFill>
            <a:round/>
            <a:headEnd/>
            <a:tailEnd type="triangle" w="med" len="med"/>
          </a:ln>
          <a:effectLst/>
        </p:spPr>
        <p:txBody>
          <a:bodyPr/>
          <a:lstStyle/>
          <a:p>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additive="base">
                                        <p:cTn id="7" dur="500" fill="hold"/>
                                        <p:tgtEl>
                                          <p:spTgt spid="15364"/>
                                        </p:tgtEl>
                                        <p:attrNameLst>
                                          <p:attrName>ppt_x</p:attrName>
                                        </p:attrNameLst>
                                      </p:cBhvr>
                                      <p:tavLst>
                                        <p:tav tm="0">
                                          <p:val>
                                            <p:strVal val="0-#ppt_w/2"/>
                                          </p:val>
                                        </p:tav>
                                        <p:tav tm="100000">
                                          <p:val>
                                            <p:strVal val="#ppt_x"/>
                                          </p:val>
                                        </p:tav>
                                      </p:tavLst>
                                    </p:anim>
                                    <p:anim calcmode="lin" valueType="num">
                                      <p:cBhvr additive="base">
                                        <p:cTn id="8" dur="500" fill="hold"/>
                                        <p:tgtEl>
                                          <p:spTgt spid="1536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1536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5365"/>
                                        </p:tgtEl>
                                        <p:attrNameLst>
                                          <p:attrName>style.visibility</p:attrName>
                                        </p:attrNameLst>
                                      </p:cBhvr>
                                      <p:to>
                                        <p:strVal val="visible"/>
                                      </p:to>
                                    </p:set>
                                    <p:anim calcmode="lin" valueType="num">
                                      <p:cBhvr additive="base">
                                        <p:cTn id="16" dur="500" fill="hold"/>
                                        <p:tgtEl>
                                          <p:spTgt spid="15365"/>
                                        </p:tgtEl>
                                        <p:attrNameLst>
                                          <p:attrName>ppt_x</p:attrName>
                                        </p:attrNameLst>
                                      </p:cBhvr>
                                      <p:tavLst>
                                        <p:tav tm="0">
                                          <p:val>
                                            <p:strVal val="0-#ppt_w/2"/>
                                          </p:val>
                                        </p:tav>
                                        <p:tav tm="100000">
                                          <p:val>
                                            <p:strVal val="#ppt_x"/>
                                          </p:val>
                                        </p:tav>
                                      </p:tavLst>
                                    </p:anim>
                                    <p:anim calcmode="lin" valueType="num">
                                      <p:cBhvr additive="base">
                                        <p:cTn id="17" dur="500" fill="hold"/>
                                        <p:tgtEl>
                                          <p:spTgt spid="15365"/>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499"/>
                                          </p:stCondLst>
                                        </p:cTn>
                                        <p:tgtEl>
                                          <p:spTgt spid="1536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366"/>
                                        </p:tgtEl>
                                        <p:attrNameLst>
                                          <p:attrName>style.visibility</p:attrName>
                                        </p:attrNameLst>
                                      </p:cBhvr>
                                      <p:to>
                                        <p:strVal val="visible"/>
                                      </p:to>
                                    </p:set>
                                    <p:anim calcmode="lin" valueType="num">
                                      <p:cBhvr additive="base">
                                        <p:cTn id="25" dur="500" fill="hold"/>
                                        <p:tgtEl>
                                          <p:spTgt spid="15366"/>
                                        </p:tgtEl>
                                        <p:attrNameLst>
                                          <p:attrName>ppt_x</p:attrName>
                                        </p:attrNameLst>
                                      </p:cBhvr>
                                      <p:tavLst>
                                        <p:tav tm="0">
                                          <p:val>
                                            <p:strVal val="0-#ppt_w/2"/>
                                          </p:val>
                                        </p:tav>
                                        <p:tav tm="100000">
                                          <p:val>
                                            <p:strVal val="#ppt_x"/>
                                          </p:val>
                                        </p:tav>
                                      </p:tavLst>
                                    </p:anim>
                                    <p:anim calcmode="lin" valueType="num">
                                      <p:cBhvr additive="base">
                                        <p:cTn id="26" dur="500" fill="hold"/>
                                        <p:tgtEl>
                                          <p:spTgt spid="15366"/>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499"/>
                                          </p:stCondLst>
                                        </p:cTn>
                                        <p:tgtEl>
                                          <p:spTgt spid="15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utoUpdateAnimBg="0"/>
      <p:bldP spid="15365" grpId="0" autoUpdateAnimBg="0"/>
      <p:bldP spid="15366" grpId="0" autoUpdateAnimBg="0"/>
      <p:bldP spid="15368" grpId="0" animBg="1"/>
      <p:bldP spid="15369" grpId="0" animBg="1"/>
      <p:bldP spid="1537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0"/>
            <a:ext cx="7772400" cy="762000"/>
          </a:xfrm>
        </p:spPr>
        <p:txBody>
          <a:bodyPr/>
          <a:lstStyle/>
          <a:p>
            <a:r>
              <a:rPr lang="fr-BE" sz="3200" b="1" u="sng"/>
              <a:t>Situering van de gebergtevormingsfases</a:t>
            </a:r>
            <a:endParaRPr lang="nl-NL" sz="3200" b="1" u="sng"/>
          </a:p>
        </p:txBody>
      </p:sp>
      <p:pic>
        <p:nvPicPr>
          <p:cNvPr id="16387" name="Picture 3" descr="C:\Documents and Settings\Jeroen\Mijn documenten\aardrijkskunde\afbeeldingen\tijdschaal.jpg"/>
          <p:cNvPicPr>
            <a:picLocks noChangeAspect="1" noChangeArrowheads="1"/>
          </p:cNvPicPr>
          <p:nvPr/>
        </p:nvPicPr>
        <p:blipFill>
          <a:blip r:embed="rId2" cstate="print"/>
          <a:srcRect l="806" t="2664" r="51733" b="9435"/>
          <a:stretch>
            <a:fillRect/>
          </a:stretch>
        </p:blipFill>
        <p:spPr bwMode="auto">
          <a:xfrm>
            <a:off x="685800" y="762000"/>
            <a:ext cx="5857875" cy="6096000"/>
          </a:xfrm>
          <a:prstGeom prst="rect">
            <a:avLst/>
          </a:prstGeom>
          <a:noFill/>
        </p:spPr>
      </p:pic>
      <p:sp>
        <p:nvSpPr>
          <p:cNvPr id="16388" name="Rectangle 4"/>
          <p:cNvSpPr>
            <a:spLocks noChangeArrowheads="1"/>
          </p:cNvSpPr>
          <p:nvPr/>
        </p:nvSpPr>
        <p:spPr bwMode="auto">
          <a:xfrm>
            <a:off x="1676400" y="5791200"/>
            <a:ext cx="4648200" cy="457200"/>
          </a:xfrm>
          <a:prstGeom prst="rect">
            <a:avLst/>
          </a:prstGeom>
          <a:noFill/>
          <a:ln w="57150">
            <a:solidFill>
              <a:srgbClr val="0000FF"/>
            </a:solidFill>
            <a:miter lim="800000"/>
            <a:headEnd/>
            <a:tailEnd/>
          </a:ln>
          <a:effectLst/>
        </p:spPr>
        <p:txBody>
          <a:bodyPr wrap="none" anchor="ctr"/>
          <a:lstStyle/>
          <a:p>
            <a:endParaRPr lang="nl-BE"/>
          </a:p>
        </p:txBody>
      </p:sp>
      <p:sp>
        <p:nvSpPr>
          <p:cNvPr id="16389" name="Rectangle 5"/>
          <p:cNvSpPr>
            <a:spLocks noChangeArrowheads="1"/>
          </p:cNvSpPr>
          <p:nvPr/>
        </p:nvSpPr>
        <p:spPr bwMode="auto">
          <a:xfrm>
            <a:off x="1676400" y="4953000"/>
            <a:ext cx="4648200" cy="457200"/>
          </a:xfrm>
          <a:prstGeom prst="rect">
            <a:avLst/>
          </a:prstGeom>
          <a:noFill/>
          <a:ln w="57150">
            <a:solidFill>
              <a:srgbClr val="0000FF"/>
            </a:solidFill>
            <a:miter lim="800000"/>
            <a:headEnd/>
            <a:tailEnd/>
          </a:ln>
          <a:effectLst/>
        </p:spPr>
        <p:txBody>
          <a:bodyPr wrap="none" anchor="ctr"/>
          <a:lstStyle/>
          <a:p>
            <a:endParaRPr lang="nl-BE"/>
          </a:p>
        </p:txBody>
      </p:sp>
      <p:sp>
        <p:nvSpPr>
          <p:cNvPr id="16390" name="Rectangle 6"/>
          <p:cNvSpPr>
            <a:spLocks noChangeArrowheads="1"/>
          </p:cNvSpPr>
          <p:nvPr/>
        </p:nvSpPr>
        <p:spPr bwMode="auto">
          <a:xfrm>
            <a:off x="1676400" y="2514600"/>
            <a:ext cx="4648200" cy="457200"/>
          </a:xfrm>
          <a:prstGeom prst="rect">
            <a:avLst/>
          </a:prstGeom>
          <a:noFill/>
          <a:ln w="57150">
            <a:solidFill>
              <a:srgbClr val="0000FF"/>
            </a:solidFill>
            <a:miter lim="800000"/>
            <a:headEnd/>
            <a:tailEnd/>
          </a:ln>
          <a:effectLst/>
        </p:spPr>
        <p:txBody>
          <a:bodyPr wrap="none" anchor="ctr"/>
          <a:lstStyle/>
          <a:p>
            <a:endParaRPr lang="nl-BE"/>
          </a:p>
        </p:txBody>
      </p:sp>
      <p:sp>
        <p:nvSpPr>
          <p:cNvPr id="16391" name="Text Box 7"/>
          <p:cNvSpPr txBox="1">
            <a:spLocks noChangeArrowheads="1"/>
          </p:cNvSpPr>
          <p:nvPr/>
        </p:nvSpPr>
        <p:spPr bwMode="auto">
          <a:xfrm>
            <a:off x="6537325" y="5705475"/>
            <a:ext cx="2041525" cy="519113"/>
          </a:xfrm>
          <a:prstGeom prst="rect">
            <a:avLst/>
          </a:prstGeom>
          <a:noFill/>
          <a:ln w="9525">
            <a:noFill/>
            <a:miter lim="800000"/>
            <a:headEnd/>
            <a:tailEnd/>
          </a:ln>
          <a:effectLst/>
        </p:spPr>
        <p:txBody>
          <a:bodyPr wrap="none">
            <a:spAutoFit/>
          </a:bodyPr>
          <a:lstStyle/>
          <a:p>
            <a:r>
              <a:rPr lang="fr-BE" sz="2800" b="1">
                <a:solidFill>
                  <a:schemeClr val="accent2"/>
                </a:solidFill>
              </a:rPr>
              <a:t>Caledonisch</a:t>
            </a:r>
            <a:endParaRPr lang="nl-NL" sz="2800" b="1">
              <a:solidFill>
                <a:schemeClr val="accent2"/>
              </a:solidFill>
            </a:endParaRPr>
          </a:p>
        </p:txBody>
      </p:sp>
      <p:sp>
        <p:nvSpPr>
          <p:cNvPr id="16392" name="Text Box 8"/>
          <p:cNvSpPr txBox="1">
            <a:spLocks noChangeArrowheads="1"/>
          </p:cNvSpPr>
          <p:nvPr/>
        </p:nvSpPr>
        <p:spPr bwMode="auto">
          <a:xfrm>
            <a:off x="6629400" y="4953000"/>
            <a:ext cx="1900238" cy="519113"/>
          </a:xfrm>
          <a:prstGeom prst="rect">
            <a:avLst/>
          </a:prstGeom>
          <a:noFill/>
          <a:ln w="9525">
            <a:noFill/>
            <a:miter lim="800000"/>
            <a:headEnd/>
            <a:tailEnd/>
          </a:ln>
          <a:effectLst/>
        </p:spPr>
        <p:txBody>
          <a:bodyPr wrap="none">
            <a:spAutoFit/>
          </a:bodyPr>
          <a:lstStyle/>
          <a:p>
            <a:r>
              <a:rPr lang="fr-BE" sz="2800" b="1">
                <a:solidFill>
                  <a:schemeClr val="accent2"/>
                </a:solidFill>
              </a:rPr>
              <a:t>Hercynisch</a:t>
            </a:r>
            <a:endParaRPr lang="nl-NL" sz="2800" b="1">
              <a:solidFill>
                <a:schemeClr val="accent2"/>
              </a:solidFill>
            </a:endParaRPr>
          </a:p>
        </p:txBody>
      </p:sp>
      <p:sp>
        <p:nvSpPr>
          <p:cNvPr id="16393" name="Text Box 9"/>
          <p:cNvSpPr txBox="1">
            <a:spLocks noChangeArrowheads="1"/>
          </p:cNvSpPr>
          <p:nvPr/>
        </p:nvSpPr>
        <p:spPr bwMode="auto">
          <a:xfrm>
            <a:off x="6613525" y="2505075"/>
            <a:ext cx="1192213" cy="519113"/>
          </a:xfrm>
          <a:prstGeom prst="rect">
            <a:avLst/>
          </a:prstGeom>
          <a:noFill/>
          <a:ln w="9525">
            <a:noFill/>
            <a:miter lim="800000"/>
            <a:headEnd/>
            <a:tailEnd/>
          </a:ln>
          <a:effectLst/>
        </p:spPr>
        <p:txBody>
          <a:bodyPr wrap="none">
            <a:spAutoFit/>
          </a:bodyPr>
          <a:lstStyle/>
          <a:p>
            <a:r>
              <a:rPr lang="fr-BE" sz="2800" b="1">
                <a:solidFill>
                  <a:schemeClr val="accent2"/>
                </a:solidFill>
              </a:rPr>
              <a:t>Alpien</a:t>
            </a:r>
            <a:endParaRPr lang="nl-NL" sz="2800" b="1">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8"/>
                                        </p:tgtEl>
                                        <p:attrNameLst>
                                          <p:attrName>style.visibility</p:attrName>
                                        </p:attrNameLst>
                                      </p:cBhvr>
                                      <p:to>
                                        <p:strVal val="visible"/>
                                      </p:to>
                                    </p:set>
                                  </p:childTnLst>
                                </p:cTn>
                              </p:par>
                            </p:childTnLst>
                          </p:cTn>
                        </p:par>
                        <p:par>
                          <p:cTn id="7" fill="hold">
                            <p:stCondLst>
                              <p:cond delay="500"/>
                            </p:stCondLst>
                            <p:childTnLst>
                              <p:par>
                                <p:cTn id="8" presetID="2" presetClass="entr" presetSubtype="2" fill="hold" grpId="0" nodeType="afterEffect">
                                  <p:stCondLst>
                                    <p:cond delay="0"/>
                                  </p:stCondLst>
                                  <p:childTnLst>
                                    <p:set>
                                      <p:cBhvr>
                                        <p:cTn id="9" dur="1" fill="hold">
                                          <p:stCondLst>
                                            <p:cond delay="0"/>
                                          </p:stCondLst>
                                        </p:cTn>
                                        <p:tgtEl>
                                          <p:spTgt spid="16391"/>
                                        </p:tgtEl>
                                        <p:attrNameLst>
                                          <p:attrName>style.visibility</p:attrName>
                                        </p:attrNameLst>
                                      </p:cBhvr>
                                      <p:to>
                                        <p:strVal val="visible"/>
                                      </p:to>
                                    </p:set>
                                    <p:anim calcmode="lin" valueType="num">
                                      <p:cBhvr additive="base">
                                        <p:cTn id="10" dur="500" fill="hold"/>
                                        <p:tgtEl>
                                          <p:spTgt spid="16391"/>
                                        </p:tgtEl>
                                        <p:attrNameLst>
                                          <p:attrName>ppt_x</p:attrName>
                                        </p:attrNameLst>
                                      </p:cBhvr>
                                      <p:tavLst>
                                        <p:tav tm="0">
                                          <p:val>
                                            <p:strVal val="1+#ppt_w/2"/>
                                          </p:val>
                                        </p:tav>
                                        <p:tav tm="100000">
                                          <p:val>
                                            <p:strVal val="#ppt_x"/>
                                          </p:val>
                                        </p:tav>
                                      </p:tavLst>
                                    </p:anim>
                                    <p:anim calcmode="lin" valueType="num">
                                      <p:cBhvr additive="base">
                                        <p:cTn id="11" dur="500" fill="hold"/>
                                        <p:tgtEl>
                                          <p:spTgt spid="16391"/>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6389"/>
                                        </p:tgtEl>
                                        <p:attrNameLst>
                                          <p:attrName>style.visibility</p:attrName>
                                        </p:attrNameLst>
                                      </p:cBhvr>
                                      <p:to>
                                        <p:strVal val="visible"/>
                                      </p:to>
                                    </p:set>
                                  </p:childTnLst>
                                </p:cTn>
                              </p:par>
                            </p:childTnLst>
                          </p:cTn>
                        </p:par>
                        <p:par>
                          <p:cTn id="16" fill="hold">
                            <p:stCondLst>
                              <p:cond delay="500"/>
                            </p:stCondLst>
                            <p:childTnLst>
                              <p:par>
                                <p:cTn id="17" presetID="2" presetClass="entr" presetSubtype="2" fill="hold" grpId="0" nodeType="afterEffect">
                                  <p:stCondLst>
                                    <p:cond delay="0"/>
                                  </p:stCondLst>
                                  <p:childTnLst>
                                    <p:set>
                                      <p:cBhvr>
                                        <p:cTn id="18" dur="1" fill="hold">
                                          <p:stCondLst>
                                            <p:cond delay="0"/>
                                          </p:stCondLst>
                                        </p:cTn>
                                        <p:tgtEl>
                                          <p:spTgt spid="16392"/>
                                        </p:tgtEl>
                                        <p:attrNameLst>
                                          <p:attrName>style.visibility</p:attrName>
                                        </p:attrNameLst>
                                      </p:cBhvr>
                                      <p:to>
                                        <p:strVal val="visible"/>
                                      </p:to>
                                    </p:set>
                                    <p:anim calcmode="lin" valueType="num">
                                      <p:cBhvr additive="base">
                                        <p:cTn id="19" dur="500" fill="hold"/>
                                        <p:tgtEl>
                                          <p:spTgt spid="16392"/>
                                        </p:tgtEl>
                                        <p:attrNameLst>
                                          <p:attrName>ppt_x</p:attrName>
                                        </p:attrNameLst>
                                      </p:cBhvr>
                                      <p:tavLst>
                                        <p:tav tm="0">
                                          <p:val>
                                            <p:strVal val="1+#ppt_w/2"/>
                                          </p:val>
                                        </p:tav>
                                        <p:tav tm="100000">
                                          <p:val>
                                            <p:strVal val="#ppt_x"/>
                                          </p:val>
                                        </p:tav>
                                      </p:tavLst>
                                    </p:anim>
                                    <p:anim calcmode="lin" valueType="num">
                                      <p:cBhvr additive="base">
                                        <p:cTn id="20" dur="500" fill="hold"/>
                                        <p:tgtEl>
                                          <p:spTgt spid="1639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6390"/>
                                        </p:tgtEl>
                                        <p:attrNameLst>
                                          <p:attrName>style.visibility</p:attrName>
                                        </p:attrNameLst>
                                      </p:cBhvr>
                                      <p:to>
                                        <p:strVal val="visible"/>
                                      </p:to>
                                    </p:set>
                                  </p:childTnLst>
                                </p:cTn>
                              </p:par>
                            </p:childTnLst>
                          </p:cTn>
                        </p:par>
                        <p:par>
                          <p:cTn id="25" fill="hold">
                            <p:stCondLst>
                              <p:cond delay="500"/>
                            </p:stCondLst>
                            <p:childTnLst>
                              <p:par>
                                <p:cTn id="26" presetID="2" presetClass="entr" presetSubtype="2" fill="hold" grpId="0" nodeType="afterEffect">
                                  <p:stCondLst>
                                    <p:cond delay="0"/>
                                  </p:stCondLst>
                                  <p:childTnLst>
                                    <p:set>
                                      <p:cBhvr>
                                        <p:cTn id="27" dur="1" fill="hold">
                                          <p:stCondLst>
                                            <p:cond delay="0"/>
                                          </p:stCondLst>
                                        </p:cTn>
                                        <p:tgtEl>
                                          <p:spTgt spid="16393"/>
                                        </p:tgtEl>
                                        <p:attrNameLst>
                                          <p:attrName>style.visibility</p:attrName>
                                        </p:attrNameLst>
                                      </p:cBhvr>
                                      <p:to>
                                        <p:strVal val="visible"/>
                                      </p:to>
                                    </p:set>
                                    <p:anim calcmode="lin" valueType="num">
                                      <p:cBhvr additive="base">
                                        <p:cTn id="28" dur="500" fill="hold"/>
                                        <p:tgtEl>
                                          <p:spTgt spid="16393"/>
                                        </p:tgtEl>
                                        <p:attrNameLst>
                                          <p:attrName>ppt_x</p:attrName>
                                        </p:attrNameLst>
                                      </p:cBhvr>
                                      <p:tavLst>
                                        <p:tav tm="0">
                                          <p:val>
                                            <p:strVal val="1+#ppt_w/2"/>
                                          </p:val>
                                        </p:tav>
                                        <p:tav tm="100000">
                                          <p:val>
                                            <p:strVal val="#ppt_x"/>
                                          </p:val>
                                        </p:tav>
                                      </p:tavLst>
                                    </p:anim>
                                    <p:anim calcmode="lin" valueType="num">
                                      <p:cBhvr additive="base">
                                        <p:cTn id="29" dur="500" fill="hold"/>
                                        <p:tgtEl>
                                          <p:spTgt spid="163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P spid="16389" grpId="0" animBg="1"/>
      <p:bldP spid="16390" grpId="0" animBg="1"/>
      <p:bldP spid="16391" grpId="0" autoUpdateAnimBg="0"/>
      <p:bldP spid="16392" grpId="0" autoUpdateAnimBg="0"/>
      <p:bldP spid="1639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304800"/>
            <a:ext cx="5105400" cy="685800"/>
          </a:xfrm>
        </p:spPr>
        <p:txBody>
          <a:bodyPr/>
          <a:lstStyle/>
          <a:p>
            <a:r>
              <a:rPr lang="fr-BE" sz="3200" b="1" u="sng"/>
              <a:t>Situering ijstijden</a:t>
            </a:r>
            <a:endParaRPr lang="nl-NL" sz="3200" b="1" u="sng"/>
          </a:p>
        </p:txBody>
      </p:sp>
      <p:pic>
        <p:nvPicPr>
          <p:cNvPr id="17412" name="Picture 4" descr="C:\Documents and Settings\Jeroen\Mijn documenten\aardrijkskunde\afbeeldingen\temperatuurcurve.jpg"/>
          <p:cNvPicPr>
            <a:picLocks noChangeAspect="1" noChangeArrowheads="1"/>
          </p:cNvPicPr>
          <p:nvPr/>
        </p:nvPicPr>
        <p:blipFill>
          <a:blip r:embed="rId2" cstate="print">
            <a:lum bright="-12000" contrast="12000"/>
          </a:blip>
          <a:srcRect l="18083" t="2345" r="3075" b="13239"/>
          <a:stretch>
            <a:fillRect/>
          </a:stretch>
        </p:blipFill>
        <p:spPr bwMode="auto">
          <a:xfrm>
            <a:off x="0" y="1371600"/>
            <a:ext cx="9144000" cy="3021013"/>
          </a:xfrm>
          <a:prstGeom prst="rect">
            <a:avLst/>
          </a:prstGeom>
          <a:noFill/>
        </p:spPr>
      </p:pic>
      <p:sp>
        <p:nvSpPr>
          <p:cNvPr id="17413" name="Line 5"/>
          <p:cNvSpPr>
            <a:spLocks noChangeShapeType="1"/>
          </p:cNvSpPr>
          <p:nvPr/>
        </p:nvSpPr>
        <p:spPr bwMode="auto">
          <a:xfrm flipH="1">
            <a:off x="4648200" y="3352800"/>
            <a:ext cx="381000" cy="1600200"/>
          </a:xfrm>
          <a:prstGeom prst="line">
            <a:avLst/>
          </a:prstGeom>
          <a:noFill/>
          <a:ln w="50800">
            <a:solidFill>
              <a:schemeClr val="tx1"/>
            </a:solidFill>
            <a:round/>
            <a:headEnd/>
            <a:tailEnd type="triangle" w="med" len="med"/>
          </a:ln>
          <a:effectLst/>
        </p:spPr>
        <p:txBody>
          <a:bodyPr/>
          <a:lstStyle/>
          <a:p>
            <a:endParaRPr lang="nl-BE"/>
          </a:p>
        </p:txBody>
      </p:sp>
      <p:sp>
        <p:nvSpPr>
          <p:cNvPr id="17414" name="Line 6"/>
          <p:cNvSpPr>
            <a:spLocks noChangeShapeType="1"/>
          </p:cNvSpPr>
          <p:nvPr/>
        </p:nvSpPr>
        <p:spPr bwMode="auto">
          <a:xfrm flipH="1">
            <a:off x="7620000" y="3048000"/>
            <a:ext cx="1143000" cy="2209800"/>
          </a:xfrm>
          <a:prstGeom prst="line">
            <a:avLst/>
          </a:prstGeom>
          <a:noFill/>
          <a:ln w="50800">
            <a:solidFill>
              <a:schemeClr val="tx1"/>
            </a:solidFill>
            <a:round/>
            <a:headEnd/>
            <a:tailEnd type="triangle" w="med" len="med"/>
          </a:ln>
          <a:effectLst/>
        </p:spPr>
        <p:txBody>
          <a:bodyPr/>
          <a:lstStyle/>
          <a:p>
            <a:endParaRPr lang="nl-BE"/>
          </a:p>
        </p:txBody>
      </p:sp>
      <p:sp>
        <p:nvSpPr>
          <p:cNvPr id="17415" name="Text Box 7"/>
          <p:cNvSpPr txBox="1">
            <a:spLocks noChangeArrowheads="1"/>
          </p:cNvSpPr>
          <p:nvPr/>
        </p:nvSpPr>
        <p:spPr bwMode="auto">
          <a:xfrm>
            <a:off x="3184525" y="4943475"/>
            <a:ext cx="1992313" cy="519113"/>
          </a:xfrm>
          <a:prstGeom prst="rect">
            <a:avLst/>
          </a:prstGeom>
          <a:noFill/>
          <a:ln w="9525">
            <a:noFill/>
            <a:miter lim="800000"/>
            <a:headEnd/>
            <a:tailEnd/>
          </a:ln>
          <a:effectLst/>
        </p:spPr>
        <p:txBody>
          <a:bodyPr wrap="none">
            <a:spAutoFit/>
          </a:bodyPr>
          <a:lstStyle/>
          <a:p>
            <a:r>
              <a:rPr lang="fr-BE" sz="2800" b="1"/>
              <a:t>Perm ijstijd</a:t>
            </a:r>
            <a:endParaRPr lang="nl-NL" sz="2800" b="1"/>
          </a:p>
        </p:txBody>
      </p:sp>
      <p:sp>
        <p:nvSpPr>
          <p:cNvPr id="17416" name="Text Box 8"/>
          <p:cNvSpPr txBox="1">
            <a:spLocks noChangeArrowheads="1"/>
          </p:cNvSpPr>
          <p:nvPr/>
        </p:nvSpPr>
        <p:spPr bwMode="auto">
          <a:xfrm>
            <a:off x="6689725" y="5248275"/>
            <a:ext cx="1944688" cy="946150"/>
          </a:xfrm>
          <a:prstGeom prst="rect">
            <a:avLst/>
          </a:prstGeom>
          <a:noFill/>
          <a:ln w="9525">
            <a:noFill/>
            <a:miter lim="800000"/>
            <a:headEnd/>
            <a:tailEnd/>
          </a:ln>
          <a:effectLst/>
        </p:spPr>
        <p:txBody>
          <a:bodyPr wrap="none">
            <a:spAutoFit/>
          </a:bodyPr>
          <a:lstStyle/>
          <a:p>
            <a:r>
              <a:rPr lang="fr-BE" sz="2800" b="1"/>
              <a:t>Ijstijden in </a:t>
            </a:r>
          </a:p>
          <a:p>
            <a:r>
              <a:rPr lang="fr-BE" sz="2800" b="1"/>
              <a:t>Pleistoceen</a:t>
            </a:r>
            <a:endParaRPr lang="nl-NL"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741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7414"/>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174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P spid="17414" grpId="0" animBg="1"/>
      <p:bldP spid="17415" grpId="0" autoUpdateAnimBg="0"/>
      <p:bldP spid="1741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026" descr="Saale landijsbedekking"/>
          <p:cNvPicPr>
            <a:picLocks noChangeAspect="1" noChangeArrowheads="1"/>
          </p:cNvPicPr>
          <p:nvPr/>
        </p:nvPicPr>
        <p:blipFill>
          <a:blip r:embed="rId2" cstate="print"/>
          <a:srcRect/>
          <a:stretch>
            <a:fillRect/>
          </a:stretch>
        </p:blipFill>
        <p:spPr bwMode="auto">
          <a:xfrm>
            <a:off x="0" y="0"/>
            <a:ext cx="9144000" cy="685958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457200" y="381000"/>
            <a:ext cx="8281988" cy="6421438"/>
          </a:xfrm>
          <a:prstGeom prst="rect">
            <a:avLst/>
          </a:prstGeom>
          <a:noFill/>
          <a:ln w="9525">
            <a:noFill/>
            <a:miter lim="800000"/>
            <a:headEnd/>
            <a:tailEnd/>
          </a:ln>
          <a:effectLst/>
        </p:spPr>
        <p:txBody>
          <a:bodyPr>
            <a:spAutoFit/>
          </a:bodyPr>
          <a:lstStyle/>
          <a:p>
            <a:r>
              <a:rPr lang="nl-NL" sz="3200" b="1" u="sng">
                <a:latin typeface="helvetica"/>
              </a:rPr>
              <a:t>Oorzaken van ijstijden</a:t>
            </a:r>
            <a:br>
              <a:rPr lang="nl-NL" sz="3200" b="1" u="sng">
                <a:latin typeface="helvetica"/>
              </a:rPr>
            </a:br>
            <a:r>
              <a:rPr lang="nl-NL" b="1">
                <a:latin typeface="helvetica"/>
              </a:rPr>
              <a:t/>
            </a:r>
            <a:br>
              <a:rPr lang="nl-NL" b="1">
                <a:latin typeface="helvetica"/>
              </a:rPr>
            </a:br>
            <a:r>
              <a:rPr lang="nl-NL" b="1">
                <a:latin typeface="helvetica"/>
              </a:rPr>
              <a:t>Naar de oorzaken van ijstijden blijft het gissen. Volgens de</a:t>
            </a:r>
            <a:r>
              <a:rPr lang="fr-BE" b="1">
                <a:latin typeface="helvetica"/>
              </a:rPr>
              <a:t> Milankovich</a:t>
            </a:r>
            <a:r>
              <a:rPr lang="nl-NL" b="1">
                <a:latin typeface="helvetica"/>
              </a:rPr>
              <a:t> theorie zorgen schommelingen in de stand van de aardas, en periodieke veranderingen in de baan van de aarde voor kleine verschillen in de hoeveelheid zonlicht op aarde. </a:t>
            </a:r>
            <a:endParaRPr lang="fr-BE" b="1">
              <a:latin typeface="helvetica"/>
            </a:endParaRPr>
          </a:p>
          <a:p>
            <a:endParaRPr lang="fr-BE" b="1">
              <a:latin typeface="helvetica"/>
            </a:endParaRPr>
          </a:p>
          <a:p>
            <a:r>
              <a:rPr lang="nl-NL" b="1">
                <a:latin typeface="helvetica"/>
              </a:rPr>
              <a:t>De ligging van de continenten - vooral op het noordelijk halfrond, dichtbij de polen - is ook belangrijk. Dat kan zorgen voor grote besneeuwde oppervlakken die weer zonlicht terug kaatsen. </a:t>
            </a:r>
            <a:endParaRPr lang="fr-BE" b="1">
              <a:latin typeface="helvetica"/>
            </a:endParaRPr>
          </a:p>
          <a:p>
            <a:endParaRPr lang="fr-BE" b="1">
              <a:latin typeface="helvetica"/>
            </a:endParaRPr>
          </a:p>
          <a:p>
            <a:r>
              <a:rPr lang="nl-NL" b="1">
                <a:latin typeface="helvetica"/>
              </a:rPr>
              <a:t>Er zijn veel verschillende, ingewikkelde terugkoppelingen in het klimaatsysteem waar we nog</a:t>
            </a:r>
            <a:r>
              <a:rPr lang="nl-NL" b="1">
                <a:latin typeface="Times New Roman"/>
              </a:rPr>
              <a:t> </a:t>
            </a:r>
            <a:r>
              <a:rPr lang="nl-NL" b="1">
                <a:latin typeface="helvetica"/>
              </a:rPr>
              <a:t> weinig van weten!</a:t>
            </a:r>
            <a:br>
              <a:rPr lang="nl-NL" b="1">
                <a:latin typeface="helvetica"/>
              </a:rPr>
            </a:br>
            <a:endParaRPr lang="nl-NL" b="1">
              <a:latin typeface="helvetica"/>
            </a:endParaRPr>
          </a:p>
          <a:p>
            <a:endParaRPr lang="nl-NL"/>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descr="Milankovich cycli"/>
          <p:cNvPicPr>
            <a:picLocks noChangeAspect="1" noChangeArrowheads="1"/>
          </p:cNvPicPr>
          <p:nvPr/>
        </p:nvPicPr>
        <p:blipFill>
          <a:blip r:embed="rId2" cstate="print">
            <a:lum bright="-24000" contrast="12000"/>
          </a:blip>
          <a:srcRect/>
          <a:stretch>
            <a:fillRect/>
          </a:stretch>
        </p:blipFill>
        <p:spPr bwMode="auto">
          <a:xfrm>
            <a:off x="0" y="3733800"/>
            <a:ext cx="9144000" cy="2790825"/>
          </a:xfrm>
          <a:prstGeom prst="rect">
            <a:avLst/>
          </a:prstGeom>
          <a:noFill/>
        </p:spPr>
      </p:pic>
      <p:sp>
        <p:nvSpPr>
          <p:cNvPr id="33796" name="Text Box 4"/>
          <p:cNvSpPr txBox="1">
            <a:spLocks noChangeArrowheads="1"/>
          </p:cNvSpPr>
          <p:nvPr/>
        </p:nvSpPr>
        <p:spPr bwMode="auto">
          <a:xfrm>
            <a:off x="381000" y="381000"/>
            <a:ext cx="8588375" cy="1552575"/>
          </a:xfrm>
          <a:prstGeom prst="rect">
            <a:avLst/>
          </a:prstGeom>
          <a:noFill/>
          <a:ln w="9525">
            <a:noFill/>
            <a:miter lim="800000"/>
            <a:headEnd/>
            <a:tailEnd/>
          </a:ln>
          <a:effectLst/>
        </p:spPr>
        <p:txBody>
          <a:bodyPr>
            <a:spAutoFit/>
          </a:bodyPr>
          <a:lstStyle/>
          <a:p>
            <a:r>
              <a:rPr lang="nl-NL" b="1">
                <a:latin typeface="helvetica"/>
              </a:rPr>
              <a:t>De baan van de aarde rond de zon is niet precies een cirkel, maar een ellips. De eccentriciteit (langgerektheid) van de ellips verandert regelmatig</a:t>
            </a:r>
            <a:r>
              <a:rPr lang="fr-BE" b="1">
                <a:latin typeface="helvetica"/>
              </a:rPr>
              <a:t>.</a:t>
            </a:r>
            <a:r>
              <a:rPr lang="nl-NL" b="1">
                <a:latin typeface="helvetica"/>
              </a:rPr>
              <a:t> </a:t>
            </a:r>
          </a:p>
          <a:p>
            <a:endParaRPr lang="nl-NL"/>
          </a:p>
        </p:txBody>
      </p:sp>
      <p:sp>
        <p:nvSpPr>
          <p:cNvPr id="33797" name="Text Box 5"/>
          <p:cNvSpPr txBox="1">
            <a:spLocks noChangeArrowheads="1"/>
          </p:cNvSpPr>
          <p:nvPr/>
        </p:nvSpPr>
        <p:spPr bwMode="auto">
          <a:xfrm>
            <a:off x="381000" y="1828800"/>
            <a:ext cx="8534400" cy="1552575"/>
          </a:xfrm>
          <a:prstGeom prst="rect">
            <a:avLst/>
          </a:prstGeom>
          <a:noFill/>
          <a:ln w="9525">
            <a:noFill/>
            <a:miter lim="800000"/>
            <a:headEnd/>
            <a:tailEnd/>
          </a:ln>
          <a:effectLst/>
        </p:spPr>
        <p:txBody>
          <a:bodyPr>
            <a:spAutoFit/>
          </a:bodyPr>
          <a:lstStyle/>
          <a:p>
            <a:r>
              <a:rPr lang="nl-NL" b="1">
                <a:latin typeface="helvetica"/>
              </a:rPr>
              <a:t>De stand van de aardas ten opzichte van het baanvlak schommelt ook regelmatig, tussen een hoek van 22</a:t>
            </a:r>
            <a:r>
              <a:rPr lang="nl-NL" b="1" baseline="30000">
                <a:latin typeface="helvetica"/>
              </a:rPr>
              <a:t>o</a:t>
            </a:r>
            <a:r>
              <a:rPr lang="nl-NL" b="1">
                <a:latin typeface="helvetica"/>
              </a:rPr>
              <a:t> en 24.5</a:t>
            </a:r>
            <a:r>
              <a:rPr lang="nl-NL" b="1" baseline="30000">
                <a:latin typeface="helvetica"/>
              </a:rPr>
              <a:t>o</a:t>
            </a:r>
            <a:r>
              <a:rPr lang="fr-BE" b="1">
                <a:latin typeface="helvetica"/>
              </a:rPr>
              <a:t>.  </a:t>
            </a:r>
            <a:r>
              <a:rPr lang="nl-NL" b="1">
                <a:latin typeface="helvetica"/>
              </a:rPr>
              <a:t>Deze cyclus heeft invloed op de hoek waaronder de zonnestralen de aarde raken op het noordelijk en zuidelijk halfrond.</a:t>
            </a:r>
            <a:endParaRPr lang="nl-NL"/>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3400" y="0"/>
            <a:ext cx="7772400" cy="1143000"/>
          </a:xfrm>
        </p:spPr>
        <p:txBody>
          <a:bodyPr/>
          <a:lstStyle/>
          <a:p>
            <a:r>
              <a:rPr lang="fr-BE" b="1" u="sng"/>
              <a:t>Ouderdom van de aarde ?</a:t>
            </a:r>
            <a:endParaRPr lang="nl-NL" b="1" u="sng"/>
          </a:p>
        </p:txBody>
      </p:sp>
      <p:sp>
        <p:nvSpPr>
          <p:cNvPr id="3076" name="Text Box 4"/>
          <p:cNvSpPr txBox="1">
            <a:spLocks noChangeArrowheads="1"/>
          </p:cNvSpPr>
          <p:nvPr/>
        </p:nvSpPr>
        <p:spPr bwMode="auto">
          <a:xfrm>
            <a:off x="2209800" y="5638800"/>
            <a:ext cx="3681413" cy="579438"/>
          </a:xfrm>
          <a:prstGeom prst="rect">
            <a:avLst/>
          </a:prstGeom>
          <a:noFill/>
          <a:ln w="9525">
            <a:noFill/>
            <a:miter lim="800000"/>
            <a:headEnd/>
            <a:tailEnd/>
          </a:ln>
          <a:effectLst/>
        </p:spPr>
        <p:txBody>
          <a:bodyPr wrap="none">
            <a:spAutoFit/>
          </a:bodyPr>
          <a:lstStyle/>
          <a:p>
            <a:r>
              <a:rPr lang="fr-BE" sz="3200" b="1"/>
              <a:t>4,6 miljard jaar oud</a:t>
            </a:r>
            <a:endParaRPr lang="nl-NL" sz="3200" b="1"/>
          </a:p>
        </p:txBody>
      </p:sp>
      <p:pic>
        <p:nvPicPr>
          <p:cNvPr id="3078" name="Picture 6" descr="http://www.ervarium.nl/persfotos/Ervarium-Aarde.jpg"/>
          <p:cNvPicPr>
            <a:picLocks noChangeAspect="1" noChangeArrowheads="1"/>
          </p:cNvPicPr>
          <p:nvPr/>
        </p:nvPicPr>
        <p:blipFill>
          <a:blip r:embed="rId2" cstate="print"/>
          <a:srcRect l="5301" t="3470" r="6332" b="6325"/>
          <a:stretch>
            <a:fillRect/>
          </a:stretch>
        </p:blipFill>
        <p:spPr bwMode="auto">
          <a:xfrm>
            <a:off x="1981200" y="1066800"/>
            <a:ext cx="4249738" cy="4419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0"/>
            <a:ext cx="7772400" cy="1143000"/>
          </a:xfrm>
        </p:spPr>
        <p:txBody>
          <a:bodyPr/>
          <a:lstStyle/>
          <a:p>
            <a:r>
              <a:rPr lang="fr-BE" sz="3200" b="1" u="sng"/>
              <a:t>Situering warme periodes</a:t>
            </a:r>
            <a:endParaRPr lang="nl-NL" sz="3200" b="1" u="sng"/>
          </a:p>
        </p:txBody>
      </p:sp>
      <p:pic>
        <p:nvPicPr>
          <p:cNvPr id="18435" name="Picture 3" descr="C:\Documents and Settings\Jeroen\Mijn documenten\aardrijkskunde\afbeeldingen\temperatuurcurve.jpg"/>
          <p:cNvPicPr>
            <a:picLocks noChangeAspect="1" noChangeArrowheads="1"/>
          </p:cNvPicPr>
          <p:nvPr/>
        </p:nvPicPr>
        <p:blipFill>
          <a:blip r:embed="rId2" cstate="print">
            <a:lum bright="-12000" contrast="12000"/>
          </a:blip>
          <a:srcRect l="18083" t="2345" r="3075" b="13239"/>
          <a:stretch>
            <a:fillRect/>
          </a:stretch>
        </p:blipFill>
        <p:spPr bwMode="auto">
          <a:xfrm>
            <a:off x="0" y="1371600"/>
            <a:ext cx="9144000" cy="3021013"/>
          </a:xfrm>
          <a:prstGeom prst="rect">
            <a:avLst/>
          </a:prstGeom>
          <a:noFill/>
        </p:spPr>
      </p:pic>
      <p:sp>
        <p:nvSpPr>
          <p:cNvPr id="18436" name="Line 4"/>
          <p:cNvSpPr>
            <a:spLocks noChangeShapeType="1"/>
          </p:cNvSpPr>
          <p:nvPr/>
        </p:nvSpPr>
        <p:spPr bwMode="auto">
          <a:xfrm flipH="1">
            <a:off x="6629400" y="2209800"/>
            <a:ext cx="762000" cy="2743200"/>
          </a:xfrm>
          <a:prstGeom prst="line">
            <a:avLst/>
          </a:prstGeom>
          <a:noFill/>
          <a:ln w="50800">
            <a:solidFill>
              <a:schemeClr val="tx1"/>
            </a:solidFill>
            <a:round/>
            <a:headEnd/>
            <a:tailEnd type="triangle" w="med" len="med"/>
          </a:ln>
          <a:effectLst/>
        </p:spPr>
        <p:txBody>
          <a:bodyPr/>
          <a:lstStyle/>
          <a:p>
            <a:endParaRPr lang="nl-BE"/>
          </a:p>
        </p:txBody>
      </p:sp>
      <p:sp>
        <p:nvSpPr>
          <p:cNvPr id="18437" name="Text Box 5"/>
          <p:cNvSpPr txBox="1">
            <a:spLocks noChangeArrowheads="1"/>
          </p:cNvSpPr>
          <p:nvPr/>
        </p:nvSpPr>
        <p:spPr bwMode="auto">
          <a:xfrm>
            <a:off x="4175125" y="5019675"/>
            <a:ext cx="3608388" cy="519113"/>
          </a:xfrm>
          <a:prstGeom prst="rect">
            <a:avLst/>
          </a:prstGeom>
          <a:noFill/>
          <a:ln w="9525">
            <a:noFill/>
            <a:miter lim="800000"/>
            <a:headEnd/>
            <a:tailEnd/>
          </a:ln>
          <a:effectLst/>
        </p:spPr>
        <p:txBody>
          <a:bodyPr wrap="none">
            <a:spAutoFit/>
          </a:bodyPr>
          <a:lstStyle/>
          <a:p>
            <a:r>
              <a:rPr lang="fr-BE" sz="2800" b="1"/>
              <a:t>Krijt en begin Tertiair</a:t>
            </a:r>
            <a:endParaRPr lang="nl-NL"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8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P spid="18437"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1027" descr="Afbeelding:Cliffs of Dover.jpg">
            <a:hlinkClick r:id="rId2"/>
          </p:cNvPr>
          <p:cNvPicPr>
            <a:picLocks noChangeAspect="1" noChangeArrowheads="1"/>
          </p:cNvPicPr>
          <p:nvPr/>
        </p:nvPicPr>
        <p:blipFill>
          <a:blip r:embed="rId3" cstate="print"/>
          <a:srcRect/>
          <a:stretch>
            <a:fillRect/>
          </a:stretch>
        </p:blipFill>
        <p:spPr bwMode="auto">
          <a:xfrm>
            <a:off x="4876800" y="685800"/>
            <a:ext cx="3657600" cy="4876800"/>
          </a:xfrm>
          <a:prstGeom prst="rect">
            <a:avLst/>
          </a:prstGeom>
          <a:noFill/>
        </p:spPr>
      </p:pic>
      <p:sp>
        <p:nvSpPr>
          <p:cNvPr id="35844" name="Text Box 1028"/>
          <p:cNvSpPr txBox="1">
            <a:spLocks noChangeArrowheads="1"/>
          </p:cNvSpPr>
          <p:nvPr/>
        </p:nvSpPr>
        <p:spPr bwMode="auto">
          <a:xfrm>
            <a:off x="4876800" y="5638800"/>
            <a:ext cx="3957638" cy="822325"/>
          </a:xfrm>
          <a:prstGeom prst="rect">
            <a:avLst/>
          </a:prstGeom>
          <a:noFill/>
          <a:ln w="9525">
            <a:noFill/>
            <a:miter lim="800000"/>
            <a:headEnd/>
            <a:tailEnd/>
          </a:ln>
          <a:effectLst/>
        </p:spPr>
        <p:txBody>
          <a:bodyPr>
            <a:spAutoFit/>
          </a:bodyPr>
          <a:lstStyle/>
          <a:p>
            <a:r>
              <a:rPr lang="fr-BE"/>
              <a:t>De kliffen van Dover zijn opgebouwd uit krijtgesteente</a:t>
            </a:r>
            <a:endParaRPr lang="nl-NL"/>
          </a:p>
        </p:txBody>
      </p:sp>
      <p:pic>
        <p:nvPicPr>
          <p:cNvPr id="35845" name="Picture 1029" descr="C:\Documents and Settings\Jeroen\Mijn documenten\aardrijkskunde\afbeeldingen\amonieten.jpg"/>
          <p:cNvPicPr>
            <a:picLocks noChangeAspect="1" noChangeArrowheads="1"/>
          </p:cNvPicPr>
          <p:nvPr/>
        </p:nvPicPr>
        <p:blipFill>
          <a:blip r:embed="rId4" cstate="print"/>
          <a:srcRect/>
          <a:stretch>
            <a:fillRect/>
          </a:stretch>
        </p:blipFill>
        <p:spPr bwMode="auto">
          <a:xfrm>
            <a:off x="304800" y="1371600"/>
            <a:ext cx="4343400" cy="2752725"/>
          </a:xfrm>
          <a:prstGeom prst="rect">
            <a:avLst/>
          </a:prstGeom>
          <a:noFill/>
        </p:spPr>
      </p:pic>
      <p:sp>
        <p:nvSpPr>
          <p:cNvPr id="35846" name="Text Box 1030"/>
          <p:cNvSpPr txBox="1">
            <a:spLocks noChangeArrowheads="1"/>
          </p:cNvSpPr>
          <p:nvPr/>
        </p:nvSpPr>
        <p:spPr bwMode="auto">
          <a:xfrm>
            <a:off x="228600" y="4267200"/>
            <a:ext cx="4570413" cy="1187450"/>
          </a:xfrm>
          <a:prstGeom prst="rect">
            <a:avLst/>
          </a:prstGeom>
          <a:noFill/>
          <a:ln w="9525">
            <a:noFill/>
            <a:miter lim="800000"/>
            <a:headEnd/>
            <a:tailEnd/>
          </a:ln>
          <a:effectLst/>
        </p:spPr>
        <p:txBody>
          <a:bodyPr wrap="none">
            <a:spAutoFit/>
          </a:bodyPr>
          <a:lstStyle/>
          <a:p>
            <a:r>
              <a:rPr lang="fr-BE"/>
              <a:t>Ammonieten kwamen veelvuldig</a:t>
            </a:r>
          </a:p>
          <a:p>
            <a:r>
              <a:rPr lang="fr-BE"/>
              <a:t>voor in de uitgestrekte zeeën tijdens</a:t>
            </a:r>
          </a:p>
          <a:p>
            <a:r>
              <a:rPr lang="fr-BE"/>
              <a:t>het Krijt.</a:t>
            </a:r>
            <a:endParaRPr lang="nl-NL"/>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0"/>
            <a:ext cx="7772400" cy="762000"/>
          </a:xfrm>
        </p:spPr>
        <p:txBody>
          <a:bodyPr/>
          <a:lstStyle/>
          <a:p>
            <a:r>
              <a:rPr lang="fr-BE" sz="3200" b="1" u="sng"/>
              <a:t>Ontstaan van de mens</a:t>
            </a:r>
            <a:endParaRPr lang="nl-NL" sz="3200" b="1" u="sng"/>
          </a:p>
        </p:txBody>
      </p:sp>
      <p:pic>
        <p:nvPicPr>
          <p:cNvPr id="19459" name="Picture 3" descr="C:\Documents and Settings\Jeroen\Mijn documenten\aardrijkskunde\afbeeldingen\tijdschaal.jpg"/>
          <p:cNvPicPr>
            <a:picLocks noChangeAspect="1" noChangeArrowheads="1"/>
          </p:cNvPicPr>
          <p:nvPr/>
        </p:nvPicPr>
        <p:blipFill>
          <a:blip r:embed="rId2" cstate="print">
            <a:lum bright="-6000"/>
          </a:blip>
          <a:srcRect r="62245"/>
          <a:stretch>
            <a:fillRect/>
          </a:stretch>
        </p:blipFill>
        <p:spPr bwMode="auto">
          <a:xfrm>
            <a:off x="228600" y="762000"/>
            <a:ext cx="4586288" cy="6096000"/>
          </a:xfrm>
          <a:prstGeom prst="rect">
            <a:avLst/>
          </a:prstGeom>
          <a:noFill/>
        </p:spPr>
      </p:pic>
      <p:sp>
        <p:nvSpPr>
          <p:cNvPr id="19460" name="Line 4"/>
          <p:cNvSpPr>
            <a:spLocks noChangeShapeType="1"/>
          </p:cNvSpPr>
          <p:nvPr/>
        </p:nvSpPr>
        <p:spPr bwMode="auto">
          <a:xfrm>
            <a:off x="4648200" y="1828800"/>
            <a:ext cx="990600" cy="76200"/>
          </a:xfrm>
          <a:prstGeom prst="line">
            <a:avLst/>
          </a:prstGeom>
          <a:noFill/>
          <a:ln w="50800">
            <a:solidFill>
              <a:schemeClr val="tx1"/>
            </a:solidFill>
            <a:round/>
            <a:headEnd/>
            <a:tailEnd type="triangle" w="med" len="med"/>
          </a:ln>
          <a:effectLst/>
        </p:spPr>
        <p:txBody>
          <a:bodyPr/>
          <a:lstStyle/>
          <a:p>
            <a:endParaRPr lang="nl-BE"/>
          </a:p>
        </p:txBody>
      </p:sp>
      <p:sp>
        <p:nvSpPr>
          <p:cNvPr id="19461" name="Text Box 5"/>
          <p:cNvSpPr txBox="1">
            <a:spLocks noChangeArrowheads="1"/>
          </p:cNvSpPr>
          <p:nvPr/>
        </p:nvSpPr>
        <p:spPr bwMode="auto">
          <a:xfrm>
            <a:off x="5638800" y="1600200"/>
            <a:ext cx="2289175" cy="946150"/>
          </a:xfrm>
          <a:prstGeom prst="rect">
            <a:avLst/>
          </a:prstGeom>
          <a:noFill/>
          <a:ln w="9525">
            <a:noFill/>
            <a:miter lim="800000"/>
            <a:headEnd/>
            <a:tailEnd/>
          </a:ln>
          <a:effectLst/>
        </p:spPr>
        <p:txBody>
          <a:bodyPr wrap="none">
            <a:spAutoFit/>
          </a:bodyPr>
          <a:lstStyle/>
          <a:p>
            <a:r>
              <a:rPr lang="fr-BE" sz="2800" b="1"/>
              <a:t>einde van het </a:t>
            </a:r>
          </a:p>
          <a:p>
            <a:r>
              <a:rPr lang="fr-BE" sz="2800" b="1"/>
              <a:t>Pleistoceen</a:t>
            </a:r>
            <a:endParaRPr lang="nl-NL" sz="2800" b="1"/>
          </a:p>
        </p:txBody>
      </p:sp>
      <p:sp>
        <p:nvSpPr>
          <p:cNvPr id="19462" name="Text Box 6"/>
          <p:cNvSpPr txBox="1">
            <a:spLocks noChangeArrowheads="1"/>
          </p:cNvSpPr>
          <p:nvPr/>
        </p:nvSpPr>
        <p:spPr bwMode="auto">
          <a:xfrm>
            <a:off x="4953000" y="2743200"/>
            <a:ext cx="4191000" cy="1568450"/>
          </a:xfrm>
          <a:prstGeom prst="rect">
            <a:avLst/>
          </a:prstGeom>
          <a:noFill/>
          <a:ln w="15875">
            <a:solidFill>
              <a:schemeClr val="tx1"/>
            </a:solidFill>
            <a:miter lim="800000"/>
            <a:headEnd/>
            <a:tailEnd/>
          </a:ln>
          <a:effectLst/>
        </p:spPr>
        <p:txBody>
          <a:bodyPr>
            <a:spAutoFit/>
          </a:bodyPr>
          <a:lstStyle/>
          <a:p>
            <a:r>
              <a:rPr lang="nl-NL">
                <a:latin typeface="Tahoma" pitchFamily="34" charset="0"/>
                <a:cs typeface="Tahoma" pitchFamily="34" charset="0"/>
              </a:rPr>
              <a:t>De oudste botten va</a:t>
            </a:r>
            <a:r>
              <a:rPr lang="fr-BE">
                <a:latin typeface="Tahoma" pitchFamily="34" charset="0"/>
                <a:cs typeface="Tahoma" pitchFamily="34" charset="0"/>
              </a:rPr>
              <a:t>n</a:t>
            </a:r>
            <a:r>
              <a:rPr lang="nl-NL">
                <a:latin typeface="Tahoma" pitchFamily="34" charset="0"/>
                <a:cs typeface="Tahoma" pitchFamily="34" charset="0"/>
              </a:rPr>
              <a:t> de homo sapiens zijn gevonden in Kaapstad, Zuid-Afrika. Ze zijn 120 000 jaar oud.</a:t>
            </a:r>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6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946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94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P spid="19461" grpId="0" autoUpdateAnimBg="0"/>
      <p:bldP spid="19462"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62000" y="0"/>
            <a:ext cx="7772400" cy="838200"/>
          </a:xfrm>
        </p:spPr>
        <p:txBody>
          <a:bodyPr/>
          <a:lstStyle/>
          <a:p>
            <a:r>
              <a:rPr lang="fr-BE" b="1" u="sng"/>
              <a:t>Evolutie van de mens</a:t>
            </a:r>
            <a:endParaRPr lang="nl-NL" b="1" u="sng"/>
          </a:p>
        </p:txBody>
      </p:sp>
      <p:pic>
        <p:nvPicPr>
          <p:cNvPr id="22534" name="Picture 6" descr="http://www.bx.psu.edu/makova_lab/Images/evol.gif"/>
          <p:cNvPicPr>
            <a:picLocks noChangeAspect="1" noChangeArrowheads="1"/>
          </p:cNvPicPr>
          <p:nvPr/>
        </p:nvPicPr>
        <p:blipFill>
          <a:blip r:embed="rId2" cstate="print">
            <a:lum bright="-12000"/>
          </a:blip>
          <a:srcRect b="43843"/>
          <a:stretch>
            <a:fillRect/>
          </a:stretch>
        </p:blipFill>
        <p:spPr bwMode="auto">
          <a:xfrm>
            <a:off x="685800" y="990600"/>
            <a:ext cx="7772400" cy="3048000"/>
          </a:xfrm>
          <a:prstGeom prst="rect">
            <a:avLst/>
          </a:prstGeom>
          <a:noFill/>
        </p:spPr>
      </p:pic>
      <p:pic>
        <p:nvPicPr>
          <p:cNvPr id="22536" name="Picture 8" descr="http://www.bx.psu.edu/makova_lab/Images/evol.gif"/>
          <p:cNvPicPr>
            <a:picLocks noChangeAspect="1" noChangeArrowheads="1"/>
          </p:cNvPicPr>
          <p:nvPr/>
        </p:nvPicPr>
        <p:blipFill>
          <a:blip r:embed="rId2" cstate="print">
            <a:lum bright="-12000"/>
          </a:blip>
          <a:srcRect t="60457"/>
          <a:stretch>
            <a:fillRect/>
          </a:stretch>
        </p:blipFill>
        <p:spPr bwMode="auto">
          <a:xfrm>
            <a:off x="685800" y="4191000"/>
            <a:ext cx="7772400" cy="21463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25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25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62000" y="0"/>
            <a:ext cx="7772400" cy="762000"/>
          </a:xfrm>
        </p:spPr>
        <p:txBody>
          <a:bodyPr/>
          <a:lstStyle/>
          <a:p>
            <a:r>
              <a:rPr lang="fr-BE" sz="3200" b="1" u="sng"/>
              <a:t>Uitsterven dinosaurussen</a:t>
            </a:r>
            <a:endParaRPr lang="nl-NL" sz="3200" b="1" u="sng"/>
          </a:p>
        </p:txBody>
      </p:sp>
      <p:pic>
        <p:nvPicPr>
          <p:cNvPr id="20483" name="Picture 3" descr="C:\Documents and Settings\Jeroen\Mijn documenten\aardrijkskunde\afbeeldingen\tijdschaal.jpg"/>
          <p:cNvPicPr>
            <a:picLocks noChangeAspect="1" noChangeArrowheads="1"/>
          </p:cNvPicPr>
          <p:nvPr/>
        </p:nvPicPr>
        <p:blipFill>
          <a:blip r:embed="rId2" cstate="print">
            <a:lum bright="-6000"/>
          </a:blip>
          <a:srcRect r="62245"/>
          <a:stretch>
            <a:fillRect/>
          </a:stretch>
        </p:blipFill>
        <p:spPr bwMode="auto">
          <a:xfrm>
            <a:off x="304800" y="762000"/>
            <a:ext cx="4586288" cy="6096000"/>
          </a:xfrm>
          <a:prstGeom prst="rect">
            <a:avLst/>
          </a:prstGeom>
          <a:noFill/>
        </p:spPr>
      </p:pic>
      <p:sp>
        <p:nvSpPr>
          <p:cNvPr id="20484" name="Line 4"/>
          <p:cNvSpPr>
            <a:spLocks noChangeShapeType="1"/>
          </p:cNvSpPr>
          <p:nvPr/>
        </p:nvSpPr>
        <p:spPr bwMode="auto">
          <a:xfrm flipV="1">
            <a:off x="4495800" y="3429000"/>
            <a:ext cx="762000" cy="76200"/>
          </a:xfrm>
          <a:prstGeom prst="line">
            <a:avLst/>
          </a:prstGeom>
          <a:noFill/>
          <a:ln w="50800">
            <a:solidFill>
              <a:schemeClr val="tx1"/>
            </a:solidFill>
            <a:round/>
            <a:headEnd/>
            <a:tailEnd type="triangle" w="med" len="med"/>
          </a:ln>
          <a:effectLst/>
        </p:spPr>
        <p:txBody>
          <a:bodyPr/>
          <a:lstStyle/>
          <a:p>
            <a:endParaRPr lang="nl-BE"/>
          </a:p>
        </p:txBody>
      </p:sp>
      <p:sp>
        <p:nvSpPr>
          <p:cNvPr id="20485" name="Text Box 5"/>
          <p:cNvSpPr txBox="1">
            <a:spLocks noChangeArrowheads="1"/>
          </p:cNvSpPr>
          <p:nvPr/>
        </p:nvSpPr>
        <p:spPr bwMode="auto">
          <a:xfrm>
            <a:off x="5334000" y="2962275"/>
            <a:ext cx="3810000" cy="946150"/>
          </a:xfrm>
          <a:prstGeom prst="rect">
            <a:avLst/>
          </a:prstGeom>
          <a:noFill/>
          <a:ln w="9525">
            <a:noFill/>
            <a:miter lim="800000"/>
            <a:headEnd/>
            <a:tailEnd/>
          </a:ln>
          <a:effectLst/>
        </p:spPr>
        <p:txBody>
          <a:bodyPr>
            <a:spAutoFit/>
          </a:bodyPr>
          <a:lstStyle/>
          <a:p>
            <a:r>
              <a:rPr lang="fr-BE" sz="2800" b="1"/>
              <a:t>einde Krijt</a:t>
            </a:r>
          </a:p>
          <a:p>
            <a:r>
              <a:rPr lang="fr-BE" sz="2800" b="1"/>
              <a:t>65 miljoen jaar geleden</a:t>
            </a:r>
            <a:endParaRPr lang="nl-NL"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04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P spid="20485"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Documents and Settings\Jeroen\Mijn documenten\aardrijkskunde\afbeeldingen\uitsterven dinosaurussen.jpg"/>
          <p:cNvPicPr>
            <a:picLocks noChangeAspect="1" noChangeArrowheads="1"/>
          </p:cNvPicPr>
          <p:nvPr/>
        </p:nvPicPr>
        <p:blipFill>
          <a:blip r:embed="rId2" cstate="print"/>
          <a:srcRect/>
          <a:stretch>
            <a:fillRect/>
          </a:stretch>
        </p:blipFill>
        <p:spPr bwMode="auto">
          <a:xfrm>
            <a:off x="914400" y="-15875"/>
            <a:ext cx="7924800" cy="687387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026" descr="C:\Documents and Settings\Jeroen\Mijn documenten\aardrijkskunde\afbeeldingen\Noorderlicht Yucatan.jpeg"/>
          <p:cNvPicPr>
            <a:picLocks noChangeAspect="1" noChangeArrowheads="1"/>
          </p:cNvPicPr>
          <p:nvPr/>
        </p:nvPicPr>
        <p:blipFill>
          <a:blip r:embed="rId2" cstate="print"/>
          <a:srcRect l="9459" t="10893" r="8109"/>
          <a:stretch>
            <a:fillRect/>
          </a:stretch>
        </p:blipFill>
        <p:spPr bwMode="auto">
          <a:xfrm>
            <a:off x="4211638" y="457200"/>
            <a:ext cx="4475162" cy="4800600"/>
          </a:xfrm>
          <a:prstGeom prst="rect">
            <a:avLst/>
          </a:prstGeom>
          <a:noFill/>
        </p:spPr>
      </p:pic>
      <p:sp>
        <p:nvSpPr>
          <p:cNvPr id="36867" name="Text Box 1027"/>
          <p:cNvSpPr txBox="1">
            <a:spLocks noChangeArrowheads="1"/>
          </p:cNvSpPr>
          <p:nvPr/>
        </p:nvSpPr>
        <p:spPr bwMode="auto">
          <a:xfrm>
            <a:off x="136525" y="955675"/>
            <a:ext cx="3825875" cy="1552575"/>
          </a:xfrm>
          <a:prstGeom prst="rect">
            <a:avLst/>
          </a:prstGeom>
          <a:noFill/>
          <a:ln w="9525">
            <a:noFill/>
            <a:miter lim="800000"/>
            <a:headEnd/>
            <a:tailEnd/>
          </a:ln>
          <a:effectLst/>
        </p:spPr>
        <p:txBody>
          <a:bodyPr>
            <a:spAutoFit/>
          </a:bodyPr>
          <a:lstStyle/>
          <a:p>
            <a:r>
              <a:rPr lang="fr-BE"/>
              <a:t>Inslagkrater van de meteoriet die 65 miljoen jaar geleden het uitsterven van de dinosaurussen veroorzaakte.</a:t>
            </a:r>
            <a:endParaRPr lang="nl-NL"/>
          </a:p>
        </p:txBody>
      </p:sp>
      <p:sp>
        <p:nvSpPr>
          <p:cNvPr id="36868" name="Line 1028"/>
          <p:cNvSpPr>
            <a:spLocks noChangeShapeType="1"/>
          </p:cNvSpPr>
          <p:nvPr/>
        </p:nvSpPr>
        <p:spPr bwMode="auto">
          <a:xfrm>
            <a:off x="3276600" y="1905000"/>
            <a:ext cx="2514600" cy="533400"/>
          </a:xfrm>
          <a:prstGeom prst="line">
            <a:avLst/>
          </a:prstGeom>
          <a:noFill/>
          <a:ln w="57150">
            <a:solidFill>
              <a:schemeClr val="tx1"/>
            </a:solidFill>
            <a:round/>
            <a:headEnd/>
            <a:tailEnd type="triangle" w="med" len="med"/>
          </a:ln>
          <a:effectLst/>
        </p:spPr>
        <p:txBody>
          <a:bodyPr/>
          <a:lstStyle/>
          <a:p>
            <a:endParaRPr lang="nl-BE"/>
          </a:p>
        </p:txBody>
      </p:sp>
      <p:pic>
        <p:nvPicPr>
          <p:cNvPr id="36869" name="Picture 1029" descr="C:\Documents and Settings\Jeroen\Mijn documenten\aardrijkskunde\afbeeldingen\yucatan.jpg"/>
          <p:cNvPicPr>
            <a:picLocks noChangeAspect="1" noChangeArrowheads="1"/>
          </p:cNvPicPr>
          <p:nvPr/>
        </p:nvPicPr>
        <p:blipFill>
          <a:blip r:embed="rId3" cstate="print"/>
          <a:srcRect r="11539" b="11316"/>
          <a:stretch>
            <a:fillRect/>
          </a:stretch>
        </p:blipFill>
        <p:spPr bwMode="auto">
          <a:xfrm>
            <a:off x="228600" y="2895600"/>
            <a:ext cx="4038600" cy="3511550"/>
          </a:xfrm>
          <a:prstGeom prst="rect">
            <a:avLst/>
          </a:prstGeom>
          <a:noFill/>
        </p:spPr>
      </p:pic>
      <p:sp>
        <p:nvSpPr>
          <p:cNvPr id="36870" name="AutoShape 1030"/>
          <p:cNvSpPr>
            <a:spLocks noChangeArrowheads="1"/>
          </p:cNvSpPr>
          <p:nvPr/>
        </p:nvSpPr>
        <p:spPr bwMode="auto">
          <a:xfrm>
            <a:off x="2362200" y="4648200"/>
            <a:ext cx="457200" cy="381000"/>
          </a:xfrm>
          <a:prstGeom prst="star5">
            <a:avLst/>
          </a:prstGeom>
          <a:solidFill>
            <a:srgbClr val="FFFF00"/>
          </a:solidFill>
          <a:ln w="9525">
            <a:solidFill>
              <a:schemeClr val="tx1"/>
            </a:solidFill>
            <a:miter lim="800000"/>
            <a:headEnd/>
            <a:tailEnd/>
          </a:ln>
          <a:effectLst/>
        </p:spPr>
        <p:txBody>
          <a:bodyPr wrap="none" anchor="ctr"/>
          <a:lstStyle/>
          <a:p>
            <a:endParaRPr lang="nl-BE"/>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457200" y="457200"/>
            <a:ext cx="8458200" cy="6497638"/>
          </a:xfrm>
          <a:prstGeom prst="rect">
            <a:avLst/>
          </a:prstGeom>
          <a:noFill/>
          <a:ln w="9525">
            <a:noFill/>
            <a:miter lim="800000"/>
            <a:headEnd/>
            <a:tailEnd/>
          </a:ln>
          <a:effectLst/>
        </p:spPr>
        <p:txBody>
          <a:bodyPr>
            <a:spAutoFit/>
          </a:bodyPr>
          <a:lstStyle/>
          <a:p>
            <a:r>
              <a:rPr lang="nl-NL" sz="2800" b="1"/>
              <a:t>Precies tien jaar na de ontdekking van de meteoorkrater die de dinosauriërs vernietigde, hebben geologen nog een kolossale inslagkrater gevonden, voor de kust van Australië ditmaal. Het was dus tóch een reuzenmeteoor die 251 miljoen jaar geleden haast al het leven van de aarde vaagde.</a:t>
            </a:r>
            <a:endParaRPr lang="fr-BE" sz="2800" b="1"/>
          </a:p>
          <a:p>
            <a:endParaRPr lang="nl-NL" sz="2800"/>
          </a:p>
          <a:p>
            <a:pPr eaLnBrk="0" hangingPunct="0"/>
            <a:r>
              <a:rPr lang="nl-NL" sz="2800"/>
              <a:t>Het staat nu zo goed als vast: de dinosauriërs zijn niet de enigen die massaal uitstierven door een meteoorinslag. Haast tweehonderd miljoen jaar eerder, in het tijdperk van de reuzenkakkerlakken, de trilobieten, werd de aarde getroffen door een nog veel groter onheil. Om onduidelijke redenen verdween toen plotsklaps 90 tot 95 procent van al het leven</a:t>
            </a:r>
            <a:r>
              <a:rPr lang="fr-BE" sz="2800"/>
              <a:t>.</a:t>
            </a:r>
            <a:endParaRPr lang="nl-NL" sz="2800"/>
          </a:p>
          <a:p>
            <a:pPr eaLnBrk="0" hangingPunct="0"/>
            <a:endParaRPr lang="nl-NL" sz="2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6324600" cy="1143000"/>
          </a:xfrm>
        </p:spPr>
        <p:txBody>
          <a:bodyPr/>
          <a:lstStyle/>
          <a:p>
            <a:r>
              <a:rPr lang="fr-BE" sz="3200" b="1" u="sng"/>
              <a:t>Relatieve ouderdomsbepaling</a:t>
            </a:r>
            <a:endParaRPr lang="nl-NL" sz="3200" b="1" u="sng"/>
          </a:p>
        </p:txBody>
      </p:sp>
      <p:sp>
        <p:nvSpPr>
          <p:cNvPr id="13315" name="Text Box 3"/>
          <p:cNvSpPr txBox="1">
            <a:spLocks noChangeArrowheads="1"/>
          </p:cNvSpPr>
          <p:nvPr/>
        </p:nvSpPr>
        <p:spPr bwMode="auto">
          <a:xfrm>
            <a:off x="457200" y="838200"/>
            <a:ext cx="8066088" cy="1006475"/>
          </a:xfrm>
          <a:prstGeom prst="rect">
            <a:avLst/>
          </a:prstGeom>
          <a:noFill/>
          <a:ln w="9525">
            <a:noFill/>
            <a:miter lim="800000"/>
            <a:headEnd/>
            <a:tailEnd/>
          </a:ln>
          <a:effectLst/>
        </p:spPr>
        <p:txBody>
          <a:bodyPr>
            <a:spAutoFit/>
          </a:bodyPr>
          <a:lstStyle/>
          <a:p>
            <a:r>
              <a:rPr lang="fr-BE" sz="2800"/>
              <a:t>Geeft weer of een gesteentelaag ouder of jonger is dan een andere gesteentelaag</a:t>
            </a:r>
            <a:r>
              <a:rPr lang="fr-BE" sz="3200"/>
              <a:t>.</a:t>
            </a:r>
            <a:endParaRPr lang="nl-NL" sz="3200"/>
          </a:p>
        </p:txBody>
      </p:sp>
      <p:sp>
        <p:nvSpPr>
          <p:cNvPr id="13316" name="Text Box 4"/>
          <p:cNvSpPr txBox="1">
            <a:spLocks noChangeArrowheads="1"/>
          </p:cNvSpPr>
          <p:nvPr/>
        </p:nvSpPr>
        <p:spPr bwMode="auto">
          <a:xfrm>
            <a:off x="457200" y="1828800"/>
            <a:ext cx="1604963" cy="519113"/>
          </a:xfrm>
          <a:prstGeom prst="rect">
            <a:avLst/>
          </a:prstGeom>
          <a:noFill/>
          <a:ln w="9525">
            <a:noFill/>
            <a:miter lim="800000"/>
            <a:headEnd/>
            <a:tailEnd/>
          </a:ln>
          <a:effectLst/>
        </p:spPr>
        <p:txBody>
          <a:bodyPr wrap="none">
            <a:spAutoFit/>
          </a:bodyPr>
          <a:lstStyle/>
          <a:p>
            <a:r>
              <a:rPr lang="fr-BE" sz="2800" u="sng"/>
              <a:t>Principes:</a:t>
            </a:r>
            <a:endParaRPr lang="nl-NL" sz="2800" u="sng"/>
          </a:p>
        </p:txBody>
      </p:sp>
      <p:pic>
        <p:nvPicPr>
          <p:cNvPr id="13317" name="Picture 5" descr="C:\Documents and Settings\Jeroen\Mijn documenten\aardrijkskunde\afbeeldingen\wetten van sedimentatie.jpg"/>
          <p:cNvPicPr>
            <a:picLocks noChangeAspect="1" noChangeArrowheads="1"/>
          </p:cNvPicPr>
          <p:nvPr/>
        </p:nvPicPr>
        <p:blipFill>
          <a:blip r:embed="rId2" cstate="print">
            <a:lum bright="-18000" contrast="12000"/>
          </a:blip>
          <a:srcRect l="5396" t="6665" b="51274"/>
          <a:stretch>
            <a:fillRect/>
          </a:stretch>
        </p:blipFill>
        <p:spPr bwMode="auto">
          <a:xfrm>
            <a:off x="1752600" y="4114800"/>
            <a:ext cx="5818188" cy="2514600"/>
          </a:xfrm>
          <a:prstGeom prst="rect">
            <a:avLst/>
          </a:prstGeom>
          <a:noFill/>
        </p:spPr>
      </p:pic>
      <p:pic>
        <p:nvPicPr>
          <p:cNvPr id="13318" name="Picture 6" descr="C:\Documents and Settings\Jeroen\Mijn documenten\aardrijkskunde\afbeeldingen\wetten van sedimentatie.jpg"/>
          <p:cNvPicPr>
            <a:picLocks noChangeAspect="1" noChangeArrowheads="1"/>
          </p:cNvPicPr>
          <p:nvPr/>
        </p:nvPicPr>
        <p:blipFill>
          <a:blip r:embed="rId2" cstate="print">
            <a:lum bright="-18000" contrast="6000"/>
          </a:blip>
          <a:srcRect l="5396" t="51276" b="33429"/>
          <a:stretch>
            <a:fillRect/>
          </a:stretch>
        </p:blipFill>
        <p:spPr bwMode="auto">
          <a:xfrm>
            <a:off x="152400" y="2362200"/>
            <a:ext cx="8991600" cy="14128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additive="base">
                                        <p:cTn id="7" dur="500" fill="hold"/>
                                        <p:tgtEl>
                                          <p:spTgt spid="13316"/>
                                        </p:tgtEl>
                                        <p:attrNameLst>
                                          <p:attrName>ppt_x</p:attrName>
                                        </p:attrNameLst>
                                      </p:cBhvr>
                                      <p:tavLst>
                                        <p:tav tm="0">
                                          <p:val>
                                            <p:strVal val="0-#ppt_w/2"/>
                                          </p:val>
                                        </p:tav>
                                        <p:tav tm="100000">
                                          <p:val>
                                            <p:strVal val="#ppt_x"/>
                                          </p:val>
                                        </p:tav>
                                      </p:tavLst>
                                    </p:anim>
                                    <p:anim calcmode="lin" valueType="num">
                                      <p:cBhvr additive="base">
                                        <p:cTn id="8" dur="500" fill="hold"/>
                                        <p:tgtEl>
                                          <p:spTgt spid="133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13318"/>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499"/>
                                          </p:stCondLst>
                                        </p:cTn>
                                        <p:tgtEl>
                                          <p:spTgt spid="13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descr="C:\Documents and Settings\Jeroen\Mijn documenten\aardrijkskunde\afbeeldingen\wetten van sedimentatie.jpg"/>
          <p:cNvPicPr>
            <a:picLocks noChangeAspect="1" noChangeArrowheads="1"/>
          </p:cNvPicPr>
          <p:nvPr/>
        </p:nvPicPr>
        <p:blipFill>
          <a:blip r:embed="rId2" cstate="print">
            <a:lum bright="-18000" contrast="12000"/>
          </a:blip>
          <a:srcRect l="5396" t="66570" b="2840"/>
          <a:stretch>
            <a:fillRect/>
          </a:stretch>
        </p:blipFill>
        <p:spPr bwMode="auto">
          <a:xfrm>
            <a:off x="0" y="3200400"/>
            <a:ext cx="9144000" cy="2874963"/>
          </a:xfrm>
          <a:prstGeom prst="rect">
            <a:avLst/>
          </a:prstGeom>
          <a:noFill/>
        </p:spPr>
      </p:pic>
      <p:pic>
        <p:nvPicPr>
          <p:cNvPr id="25604" name="Picture 4" descr="C:\Documents and Settings\Jeroen\Mijn documenten\aardrijkskunde\afbeeldingen\wetten van sedimentatie.jpg"/>
          <p:cNvPicPr>
            <a:picLocks noChangeAspect="1" noChangeArrowheads="1"/>
          </p:cNvPicPr>
          <p:nvPr/>
        </p:nvPicPr>
        <p:blipFill>
          <a:blip r:embed="rId2" cstate="print">
            <a:lum bright="-18000" contrast="12000"/>
          </a:blip>
          <a:srcRect l="5396" t="6665" b="51274"/>
          <a:stretch>
            <a:fillRect/>
          </a:stretch>
        </p:blipFill>
        <p:spPr bwMode="auto">
          <a:xfrm>
            <a:off x="1676400" y="609600"/>
            <a:ext cx="5818188" cy="25146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1" name="Picture 15" descr="http://www.idahogeology.org/Images/GeologicMapping/Field%20geologist.jpg"/>
          <p:cNvPicPr>
            <a:picLocks noChangeAspect="1" noChangeArrowheads="1"/>
          </p:cNvPicPr>
          <p:nvPr/>
        </p:nvPicPr>
        <p:blipFill>
          <a:blip r:embed="rId2" cstate="print"/>
          <a:srcRect/>
          <a:stretch>
            <a:fillRect/>
          </a:stretch>
        </p:blipFill>
        <p:spPr bwMode="auto">
          <a:xfrm>
            <a:off x="228600" y="1676400"/>
            <a:ext cx="3886200" cy="2914650"/>
          </a:xfrm>
          <a:prstGeom prst="rect">
            <a:avLst/>
          </a:prstGeom>
          <a:noFill/>
        </p:spPr>
      </p:pic>
      <p:sp>
        <p:nvSpPr>
          <p:cNvPr id="4098" name="Rectangle 2"/>
          <p:cNvSpPr>
            <a:spLocks noGrp="1" noChangeArrowheads="1"/>
          </p:cNvSpPr>
          <p:nvPr>
            <p:ph type="title"/>
          </p:nvPr>
        </p:nvSpPr>
        <p:spPr>
          <a:xfrm>
            <a:off x="609600" y="0"/>
            <a:ext cx="7772400" cy="1143000"/>
          </a:xfrm>
        </p:spPr>
        <p:txBody>
          <a:bodyPr/>
          <a:lstStyle/>
          <a:p>
            <a:r>
              <a:rPr lang="fr-BE" sz="4000" b="1" u="sng"/>
              <a:t>Hoe geschiedenis reconstrueren?</a:t>
            </a:r>
            <a:endParaRPr lang="nl-NL" sz="4000" b="1" u="sng"/>
          </a:p>
        </p:txBody>
      </p:sp>
      <p:sp>
        <p:nvSpPr>
          <p:cNvPr id="4099" name="Text Box 3"/>
          <p:cNvSpPr txBox="1">
            <a:spLocks noChangeArrowheads="1"/>
          </p:cNvSpPr>
          <p:nvPr/>
        </p:nvSpPr>
        <p:spPr bwMode="auto">
          <a:xfrm>
            <a:off x="838200" y="914400"/>
            <a:ext cx="7312025" cy="579438"/>
          </a:xfrm>
          <a:prstGeom prst="rect">
            <a:avLst/>
          </a:prstGeom>
          <a:noFill/>
          <a:ln w="9525">
            <a:noFill/>
            <a:miter lim="800000"/>
            <a:headEnd/>
            <a:tailEnd/>
          </a:ln>
          <a:effectLst/>
        </p:spPr>
        <p:txBody>
          <a:bodyPr wrap="none">
            <a:spAutoFit/>
          </a:bodyPr>
          <a:lstStyle/>
          <a:p>
            <a:r>
              <a:rPr lang="fr-BE" sz="3200"/>
              <a:t>Door studie van gesteentelagen en fossielen</a:t>
            </a:r>
            <a:endParaRPr lang="nl-NL" sz="3200"/>
          </a:p>
        </p:txBody>
      </p:sp>
      <p:pic>
        <p:nvPicPr>
          <p:cNvPr id="4106" name="Picture 10" descr="http://www.freddo.nl/spreekbeurten/fossielen2/fossie23.jpg"/>
          <p:cNvPicPr>
            <a:picLocks noChangeAspect="1" noChangeArrowheads="1"/>
          </p:cNvPicPr>
          <p:nvPr/>
        </p:nvPicPr>
        <p:blipFill>
          <a:blip r:embed="rId3" cstate="print"/>
          <a:srcRect t="20839"/>
          <a:stretch>
            <a:fillRect/>
          </a:stretch>
        </p:blipFill>
        <p:spPr bwMode="auto">
          <a:xfrm>
            <a:off x="5029200" y="5094288"/>
            <a:ext cx="2971800" cy="1763712"/>
          </a:xfrm>
          <a:prstGeom prst="rect">
            <a:avLst/>
          </a:prstGeom>
          <a:noFill/>
        </p:spPr>
      </p:pic>
      <p:pic>
        <p:nvPicPr>
          <p:cNvPr id="4108" name="Picture 12" descr="http://www.abondance.com/Bin/fossile-lezard.jpg"/>
          <p:cNvPicPr>
            <a:picLocks noChangeAspect="1" noChangeArrowheads="1"/>
          </p:cNvPicPr>
          <p:nvPr/>
        </p:nvPicPr>
        <p:blipFill>
          <a:blip r:embed="rId4" cstate="print"/>
          <a:srcRect/>
          <a:stretch>
            <a:fillRect/>
          </a:stretch>
        </p:blipFill>
        <p:spPr bwMode="auto">
          <a:xfrm>
            <a:off x="1371600" y="3635375"/>
            <a:ext cx="3429000" cy="3222625"/>
          </a:xfrm>
          <a:prstGeom prst="rect">
            <a:avLst/>
          </a:prstGeom>
          <a:noFill/>
        </p:spPr>
      </p:pic>
      <p:pic>
        <p:nvPicPr>
          <p:cNvPr id="4109" name="Picture 13" descr="C:\Documents and Settings\Jeroen\Mijn documenten\aardrijkskunde\afbeeldingen\dino skelet.JPG"/>
          <p:cNvPicPr>
            <a:picLocks noChangeAspect="1" noChangeArrowheads="1"/>
          </p:cNvPicPr>
          <p:nvPr/>
        </p:nvPicPr>
        <p:blipFill>
          <a:blip r:embed="rId5" cstate="print"/>
          <a:srcRect t="11111" b="13889"/>
          <a:stretch>
            <a:fillRect/>
          </a:stretch>
        </p:blipFill>
        <p:spPr bwMode="auto">
          <a:xfrm>
            <a:off x="4267200" y="1752600"/>
            <a:ext cx="3733800" cy="2100263"/>
          </a:xfrm>
          <a:prstGeom prst="rect">
            <a:avLst/>
          </a:prstGeom>
          <a:noFill/>
        </p:spPr>
      </p:pic>
      <p:pic>
        <p:nvPicPr>
          <p:cNvPr id="4101" name="Picture 5" descr="C:\Documents and Settings\Jeroen\Mijn documenten\aardrijkskunde\afbeeldingen\fossiel1.jpg"/>
          <p:cNvPicPr>
            <a:picLocks noChangeAspect="1" noChangeArrowheads="1"/>
          </p:cNvPicPr>
          <p:nvPr/>
        </p:nvPicPr>
        <p:blipFill>
          <a:blip r:embed="rId6" cstate="print">
            <a:lum bright="-18000" contrast="12000"/>
          </a:blip>
          <a:srcRect l="49664"/>
          <a:stretch>
            <a:fillRect/>
          </a:stretch>
        </p:blipFill>
        <p:spPr bwMode="auto">
          <a:xfrm>
            <a:off x="6858000" y="3505200"/>
            <a:ext cx="2286000" cy="17764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9"/>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1000"/>
                                  </p:stCondLst>
                                  <p:childTnLst>
                                    <p:set>
                                      <p:cBhvr>
                                        <p:cTn id="9" dur="1" fill="hold">
                                          <p:stCondLst>
                                            <p:cond delay="499"/>
                                          </p:stCondLst>
                                        </p:cTn>
                                        <p:tgtEl>
                                          <p:spTgt spid="4111"/>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499"/>
                                          </p:stCondLst>
                                        </p:cTn>
                                        <p:tgtEl>
                                          <p:spTgt spid="4106"/>
                                        </p:tgtEl>
                                        <p:attrNameLst>
                                          <p:attrName>style.visibility</p:attrName>
                                        </p:attrNameLst>
                                      </p:cBhvr>
                                      <p:to>
                                        <p:strVal val="visible"/>
                                      </p:to>
                                    </p:set>
                                  </p:childTnLst>
                                </p:cTn>
                              </p:par>
                            </p:childTnLst>
                          </p:cTn>
                        </p:par>
                        <p:par>
                          <p:cTn id="13" fill="hold">
                            <p:stCondLst>
                              <p:cond delay="2500"/>
                            </p:stCondLst>
                            <p:childTnLst>
                              <p:par>
                                <p:cTn id="14" presetID="1" presetClass="entr" presetSubtype="0" fill="hold" nodeType="afterEffect">
                                  <p:stCondLst>
                                    <p:cond delay="0"/>
                                  </p:stCondLst>
                                  <p:childTnLst>
                                    <p:set>
                                      <p:cBhvr>
                                        <p:cTn id="15" dur="1" fill="hold">
                                          <p:stCondLst>
                                            <p:cond delay="499"/>
                                          </p:stCondLst>
                                        </p:cTn>
                                        <p:tgtEl>
                                          <p:spTgt spid="4108"/>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nodeType="afterEffect">
                                  <p:stCondLst>
                                    <p:cond delay="0"/>
                                  </p:stCondLst>
                                  <p:childTnLst>
                                    <p:set>
                                      <p:cBhvr>
                                        <p:cTn id="18" dur="1" fill="hold">
                                          <p:stCondLst>
                                            <p:cond delay="499"/>
                                          </p:stCondLst>
                                        </p:cTn>
                                        <p:tgtEl>
                                          <p:spTgt spid="4109"/>
                                        </p:tgtEl>
                                        <p:attrNameLst>
                                          <p:attrName>style.visibility</p:attrName>
                                        </p:attrNameLst>
                                      </p:cBhvr>
                                      <p:to>
                                        <p:strVal val="visible"/>
                                      </p:to>
                                    </p:set>
                                  </p:childTnLst>
                                </p:cTn>
                              </p:par>
                            </p:childTnLst>
                          </p:cTn>
                        </p:par>
                        <p:par>
                          <p:cTn id="19" fill="hold">
                            <p:stCondLst>
                              <p:cond delay="3500"/>
                            </p:stCondLst>
                            <p:childTnLst>
                              <p:par>
                                <p:cTn id="20" presetID="1" presetClass="entr" presetSubtype="0" fill="hold" nodeType="afterEffect">
                                  <p:stCondLst>
                                    <p:cond delay="0"/>
                                  </p:stCondLst>
                                  <p:childTnLst>
                                    <p:set>
                                      <p:cBhvr>
                                        <p:cTn id="21" dur="1" fill="hold">
                                          <p:stCondLst>
                                            <p:cond delay="499"/>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Documents and Settings\Jeroen\Mijn documenten\aardrijkskunde\afbeeldingen\relatieve ouderdomsbepaling.jpg"/>
          <p:cNvPicPr>
            <a:picLocks noChangeAspect="1" noChangeArrowheads="1"/>
          </p:cNvPicPr>
          <p:nvPr/>
        </p:nvPicPr>
        <p:blipFill>
          <a:blip r:embed="rId2" cstate="print">
            <a:lum bright="-18000" contrast="12000"/>
          </a:blip>
          <a:srcRect l="1041" t="2361" r="5353" b="53038"/>
          <a:stretch>
            <a:fillRect/>
          </a:stretch>
        </p:blipFill>
        <p:spPr bwMode="auto">
          <a:xfrm>
            <a:off x="228600" y="0"/>
            <a:ext cx="8686800" cy="3475038"/>
          </a:xfrm>
          <a:prstGeom prst="rect">
            <a:avLst/>
          </a:prstGeom>
          <a:noFill/>
        </p:spPr>
      </p:pic>
      <p:pic>
        <p:nvPicPr>
          <p:cNvPr id="26627" name="Picture 3" descr="C:\Documents and Settings\Jeroen\Mijn documenten\aardrijkskunde\afbeeldingen\relatieve ouderdomsbepaling.jpg"/>
          <p:cNvPicPr>
            <a:picLocks noChangeAspect="1" noChangeArrowheads="1"/>
          </p:cNvPicPr>
          <p:nvPr/>
        </p:nvPicPr>
        <p:blipFill>
          <a:blip r:embed="rId2" cstate="print">
            <a:lum bright="-18000" contrast="12000"/>
          </a:blip>
          <a:srcRect l="2080" t="57809" r="6392"/>
          <a:stretch>
            <a:fillRect/>
          </a:stretch>
        </p:blipFill>
        <p:spPr bwMode="auto">
          <a:xfrm>
            <a:off x="228600" y="3467100"/>
            <a:ext cx="8686800" cy="3390900"/>
          </a:xfrm>
          <a:prstGeom prst="rect">
            <a:avLst/>
          </a:prstGeom>
          <a:noFill/>
        </p:spPr>
      </p:pic>
      <p:sp>
        <p:nvSpPr>
          <p:cNvPr id="26628" name="Rectangle 4"/>
          <p:cNvSpPr>
            <a:spLocks noChangeArrowheads="1"/>
          </p:cNvSpPr>
          <p:nvPr/>
        </p:nvSpPr>
        <p:spPr bwMode="auto">
          <a:xfrm>
            <a:off x="4648200" y="3352800"/>
            <a:ext cx="4343400" cy="3352800"/>
          </a:xfrm>
          <a:prstGeom prst="rect">
            <a:avLst/>
          </a:prstGeom>
          <a:noFill/>
          <a:ln w="66675">
            <a:solidFill>
              <a:srgbClr val="FF0000"/>
            </a:solidFill>
            <a:miter lim="800000"/>
            <a:headEnd/>
            <a:tailEnd/>
          </a:ln>
          <a:effectLst/>
        </p:spPr>
        <p:txBody>
          <a:bodyPr wrap="none" anchor="ctr"/>
          <a:lstStyle/>
          <a:p>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iscordantievlak"/>
          <p:cNvPicPr>
            <a:picLocks noChangeAspect="1" noChangeArrowheads="1"/>
          </p:cNvPicPr>
          <p:nvPr/>
        </p:nvPicPr>
        <p:blipFill>
          <a:blip r:embed="rId2" cstate="print"/>
          <a:srcRect/>
          <a:stretch>
            <a:fillRect/>
          </a:stretch>
        </p:blipFill>
        <p:spPr bwMode="auto">
          <a:xfrm>
            <a:off x="1447800" y="1600200"/>
            <a:ext cx="6178550" cy="4105275"/>
          </a:xfrm>
          <a:prstGeom prst="rect">
            <a:avLst/>
          </a:prstGeom>
          <a:noFill/>
          <a:ln w="6350">
            <a:solidFill>
              <a:srgbClr val="000000"/>
            </a:solidFill>
            <a:miter lim="800000"/>
            <a:headEnd/>
            <a:tailEnd/>
          </a:ln>
          <a:effectLst/>
        </p:spPr>
      </p:pic>
      <p:sp>
        <p:nvSpPr>
          <p:cNvPr id="30723" name="Text Box 3"/>
          <p:cNvSpPr txBox="1">
            <a:spLocks noChangeArrowheads="1"/>
          </p:cNvSpPr>
          <p:nvPr/>
        </p:nvSpPr>
        <p:spPr bwMode="auto">
          <a:xfrm>
            <a:off x="0" y="228600"/>
            <a:ext cx="9144000" cy="579438"/>
          </a:xfrm>
          <a:prstGeom prst="rect">
            <a:avLst/>
          </a:prstGeom>
          <a:noFill/>
          <a:ln w="9525">
            <a:noFill/>
            <a:miter lim="800000"/>
            <a:headEnd/>
            <a:tailEnd/>
          </a:ln>
          <a:effectLst/>
        </p:spPr>
        <p:txBody>
          <a:bodyPr>
            <a:spAutoFit/>
          </a:bodyPr>
          <a:lstStyle/>
          <a:p>
            <a:pPr algn="ctr">
              <a:spcBef>
                <a:spcPct val="50000"/>
              </a:spcBef>
            </a:pPr>
            <a:r>
              <a:rPr lang="nl-BE" sz="3200" b="1" u="sng"/>
              <a:t>Schets van de gelaagdheid en discordantievlak</a:t>
            </a:r>
          </a:p>
        </p:txBody>
      </p:sp>
      <p:sp>
        <p:nvSpPr>
          <p:cNvPr id="30724" name="Line 4"/>
          <p:cNvSpPr>
            <a:spLocks noChangeShapeType="1"/>
          </p:cNvSpPr>
          <p:nvPr/>
        </p:nvSpPr>
        <p:spPr bwMode="auto">
          <a:xfrm flipH="1">
            <a:off x="2124075" y="2708275"/>
            <a:ext cx="4826000" cy="287338"/>
          </a:xfrm>
          <a:prstGeom prst="line">
            <a:avLst/>
          </a:prstGeom>
          <a:noFill/>
          <a:ln w="25400">
            <a:solidFill>
              <a:srgbClr val="0066FF"/>
            </a:solidFill>
            <a:round/>
            <a:headEnd/>
            <a:tailEnd/>
          </a:ln>
          <a:effectLst/>
        </p:spPr>
        <p:txBody>
          <a:bodyPr/>
          <a:lstStyle/>
          <a:p>
            <a:endParaRPr lang="nl-BE"/>
          </a:p>
        </p:txBody>
      </p:sp>
      <p:sp>
        <p:nvSpPr>
          <p:cNvPr id="30725" name="Line 5"/>
          <p:cNvSpPr>
            <a:spLocks noChangeShapeType="1"/>
          </p:cNvSpPr>
          <p:nvPr/>
        </p:nvSpPr>
        <p:spPr bwMode="auto">
          <a:xfrm flipH="1">
            <a:off x="3492500" y="2347913"/>
            <a:ext cx="3457575" cy="215900"/>
          </a:xfrm>
          <a:prstGeom prst="line">
            <a:avLst/>
          </a:prstGeom>
          <a:noFill/>
          <a:ln w="25400">
            <a:solidFill>
              <a:srgbClr val="0066FF"/>
            </a:solidFill>
            <a:round/>
            <a:headEnd/>
            <a:tailEnd/>
          </a:ln>
          <a:effectLst/>
        </p:spPr>
        <p:txBody>
          <a:bodyPr/>
          <a:lstStyle/>
          <a:p>
            <a:endParaRPr lang="nl-BE"/>
          </a:p>
        </p:txBody>
      </p:sp>
      <p:sp>
        <p:nvSpPr>
          <p:cNvPr id="30726" name="Line 6"/>
          <p:cNvSpPr>
            <a:spLocks noChangeShapeType="1"/>
          </p:cNvSpPr>
          <p:nvPr/>
        </p:nvSpPr>
        <p:spPr bwMode="auto">
          <a:xfrm flipV="1">
            <a:off x="1447800" y="3200400"/>
            <a:ext cx="4279900" cy="76200"/>
          </a:xfrm>
          <a:prstGeom prst="line">
            <a:avLst/>
          </a:prstGeom>
          <a:noFill/>
          <a:ln w="41275">
            <a:solidFill>
              <a:srgbClr val="00FF00"/>
            </a:solidFill>
            <a:round/>
            <a:headEnd/>
            <a:tailEnd/>
          </a:ln>
          <a:effectLst/>
        </p:spPr>
        <p:txBody>
          <a:bodyPr/>
          <a:lstStyle/>
          <a:p>
            <a:endParaRPr lang="nl-BE"/>
          </a:p>
        </p:txBody>
      </p:sp>
      <p:sp>
        <p:nvSpPr>
          <p:cNvPr id="30727" name="Freeform 7"/>
          <p:cNvSpPr>
            <a:spLocks/>
          </p:cNvSpPr>
          <p:nvPr/>
        </p:nvSpPr>
        <p:spPr bwMode="auto">
          <a:xfrm>
            <a:off x="2341563" y="3535363"/>
            <a:ext cx="4608512" cy="793750"/>
          </a:xfrm>
          <a:custGeom>
            <a:avLst/>
            <a:gdLst/>
            <a:ahLst/>
            <a:cxnLst>
              <a:cxn ang="0">
                <a:pos x="0" y="159"/>
              </a:cxn>
              <a:cxn ang="0">
                <a:pos x="362" y="477"/>
              </a:cxn>
              <a:cxn ang="0">
                <a:pos x="1133" y="23"/>
              </a:cxn>
              <a:cxn ang="0">
                <a:pos x="2222" y="341"/>
              </a:cxn>
              <a:cxn ang="0">
                <a:pos x="2903" y="250"/>
              </a:cxn>
            </a:cxnLst>
            <a:rect l="0" t="0" r="r" b="b"/>
            <a:pathLst>
              <a:path w="2903" h="500">
                <a:moveTo>
                  <a:pt x="0" y="159"/>
                </a:moveTo>
                <a:cubicBezTo>
                  <a:pt x="86" y="329"/>
                  <a:pt x="173" y="500"/>
                  <a:pt x="362" y="477"/>
                </a:cubicBezTo>
                <a:cubicBezTo>
                  <a:pt x="551" y="454"/>
                  <a:pt x="823" y="46"/>
                  <a:pt x="1133" y="23"/>
                </a:cubicBezTo>
                <a:cubicBezTo>
                  <a:pt x="1443" y="0"/>
                  <a:pt x="1927" y="303"/>
                  <a:pt x="2222" y="341"/>
                </a:cubicBezTo>
                <a:cubicBezTo>
                  <a:pt x="2517" y="379"/>
                  <a:pt x="2790" y="265"/>
                  <a:pt x="2903" y="250"/>
                </a:cubicBezTo>
              </a:path>
            </a:pathLst>
          </a:custGeom>
          <a:noFill/>
          <a:ln w="25400">
            <a:solidFill>
              <a:srgbClr val="FF0000"/>
            </a:solidFill>
            <a:round/>
            <a:headEnd/>
            <a:tailEnd/>
          </a:ln>
          <a:effectLst/>
        </p:spPr>
        <p:txBody>
          <a:bodyPr/>
          <a:lstStyle/>
          <a:p>
            <a:endParaRPr lang="nl-BE"/>
          </a:p>
        </p:txBody>
      </p:sp>
      <p:sp>
        <p:nvSpPr>
          <p:cNvPr id="30728" name="Freeform 8"/>
          <p:cNvSpPr>
            <a:spLocks/>
          </p:cNvSpPr>
          <p:nvPr/>
        </p:nvSpPr>
        <p:spPr bwMode="auto">
          <a:xfrm>
            <a:off x="2286000" y="3962400"/>
            <a:ext cx="4752975" cy="912813"/>
          </a:xfrm>
          <a:custGeom>
            <a:avLst/>
            <a:gdLst/>
            <a:ahLst/>
            <a:cxnLst>
              <a:cxn ang="0">
                <a:pos x="0" y="303"/>
              </a:cxn>
              <a:cxn ang="0">
                <a:pos x="272" y="529"/>
              </a:cxn>
              <a:cxn ang="0">
                <a:pos x="1134" y="30"/>
              </a:cxn>
              <a:cxn ang="0">
                <a:pos x="2359" y="348"/>
              </a:cxn>
              <a:cxn ang="0">
                <a:pos x="2994" y="257"/>
              </a:cxn>
            </a:cxnLst>
            <a:rect l="0" t="0" r="r" b="b"/>
            <a:pathLst>
              <a:path w="2994" h="575">
                <a:moveTo>
                  <a:pt x="0" y="303"/>
                </a:moveTo>
                <a:cubicBezTo>
                  <a:pt x="41" y="439"/>
                  <a:pt x="83" y="575"/>
                  <a:pt x="272" y="529"/>
                </a:cubicBezTo>
                <a:cubicBezTo>
                  <a:pt x="461" y="483"/>
                  <a:pt x="786" y="60"/>
                  <a:pt x="1134" y="30"/>
                </a:cubicBezTo>
                <a:cubicBezTo>
                  <a:pt x="1482" y="0"/>
                  <a:pt x="2049" y="310"/>
                  <a:pt x="2359" y="348"/>
                </a:cubicBezTo>
                <a:cubicBezTo>
                  <a:pt x="2669" y="386"/>
                  <a:pt x="2888" y="272"/>
                  <a:pt x="2994" y="257"/>
                </a:cubicBezTo>
              </a:path>
            </a:pathLst>
          </a:custGeom>
          <a:noFill/>
          <a:ln w="25400">
            <a:solidFill>
              <a:srgbClr val="FF0000"/>
            </a:solidFill>
            <a:round/>
            <a:headEnd/>
            <a:tailEnd/>
          </a:ln>
          <a:effectLst/>
        </p:spPr>
        <p:txBody>
          <a:bodyPr/>
          <a:lstStyle/>
          <a:p>
            <a:endParaRPr lang="nl-BE"/>
          </a:p>
        </p:txBody>
      </p:sp>
      <p:sp>
        <p:nvSpPr>
          <p:cNvPr id="30729" name="Text Box 9"/>
          <p:cNvSpPr txBox="1">
            <a:spLocks noChangeArrowheads="1"/>
          </p:cNvSpPr>
          <p:nvPr/>
        </p:nvSpPr>
        <p:spPr bwMode="auto">
          <a:xfrm>
            <a:off x="5364163" y="5734050"/>
            <a:ext cx="3779837" cy="457200"/>
          </a:xfrm>
          <a:prstGeom prst="rect">
            <a:avLst/>
          </a:prstGeom>
          <a:noFill/>
          <a:ln w="9525">
            <a:noFill/>
            <a:miter lim="800000"/>
            <a:headEnd/>
            <a:tailEnd/>
          </a:ln>
          <a:effectLst/>
        </p:spPr>
        <p:txBody>
          <a:bodyPr>
            <a:spAutoFit/>
          </a:bodyPr>
          <a:lstStyle/>
          <a:p>
            <a:pPr>
              <a:spcBef>
                <a:spcPct val="50000"/>
              </a:spcBef>
            </a:pPr>
            <a:r>
              <a:rPr lang="nl-BE" b="1">
                <a:solidFill>
                  <a:srgbClr val="CC0000"/>
                </a:solidFill>
              </a:rPr>
              <a:t>Hercynische plooiing</a:t>
            </a:r>
          </a:p>
        </p:txBody>
      </p:sp>
      <p:sp>
        <p:nvSpPr>
          <p:cNvPr id="30730" name="Line 10"/>
          <p:cNvSpPr>
            <a:spLocks noChangeShapeType="1"/>
          </p:cNvSpPr>
          <p:nvPr/>
        </p:nvSpPr>
        <p:spPr bwMode="auto">
          <a:xfrm flipH="1" flipV="1">
            <a:off x="5219700" y="4508500"/>
            <a:ext cx="936625" cy="1225550"/>
          </a:xfrm>
          <a:prstGeom prst="line">
            <a:avLst/>
          </a:prstGeom>
          <a:noFill/>
          <a:ln w="63500">
            <a:solidFill>
              <a:srgbClr val="FF0000"/>
            </a:solidFill>
            <a:round/>
            <a:headEnd/>
            <a:tailEnd type="triangle" w="med" len="med"/>
          </a:ln>
          <a:effectLst/>
        </p:spPr>
        <p:txBody>
          <a:bodyPr/>
          <a:lstStyle/>
          <a:p>
            <a:endParaRPr lang="nl-BE"/>
          </a:p>
        </p:txBody>
      </p:sp>
      <p:sp>
        <p:nvSpPr>
          <p:cNvPr id="30731" name="Text Box 11"/>
          <p:cNvSpPr txBox="1">
            <a:spLocks noChangeArrowheads="1"/>
          </p:cNvSpPr>
          <p:nvPr/>
        </p:nvSpPr>
        <p:spPr bwMode="auto">
          <a:xfrm>
            <a:off x="5791200" y="2819400"/>
            <a:ext cx="3352800" cy="519113"/>
          </a:xfrm>
          <a:prstGeom prst="rect">
            <a:avLst/>
          </a:prstGeom>
          <a:noFill/>
          <a:ln w="9525">
            <a:noFill/>
            <a:miter lim="800000"/>
            <a:headEnd/>
            <a:tailEnd/>
          </a:ln>
          <a:effectLst/>
        </p:spPr>
        <p:txBody>
          <a:bodyPr>
            <a:spAutoFit/>
          </a:bodyPr>
          <a:lstStyle/>
          <a:p>
            <a:pPr>
              <a:spcBef>
                <a:spcPct val="50000"/>
              </a:spcBef>
            </a:pPr>
            <a:r>
              <a:rPr lang="nl-BE" sz="2800" b="1">
                <a:solidFill>
                  <a:srgbClr val="99FF33"/>
                </a:solidFill>
              </a:rPr>
              <a:t>Discordantievlak</a:t>
            </a:r>
          </a:p>
        </p:txBody>
      </p:sp>
      <p:sp>
        <p:nvSpPr>
          <p:cNvPr id="30732" name="Text Box 12"/>
          <p:cNvSpPr txBox="1">
            <a:spLocks noChangeArrowheads="1"/>
          </p:cNvSpPr>
          <p:nvPr/>
        </p:nvSpPr>
        <p:spPr bwMode="auto">
          <a:xfrm>
            <a:off x="395288" y="1125538"/>
            <a:ext cx="3168650" cy="457200"/>
          </a:xfrm>
          <a:prstGeom prst="rect">
            <a:avLst/>
          </a:prstGeom>
          <a:noFill/>
          <a:ln w="9525">
            <a:noFill/>
            <a:miter lim="800000"/>
            <a:headEnd/>
            <a:tailEnd/>
          </a:ln>
          <a:effectLst/>
        </p:spPr>
        <p:txBody>
          <a:bodyPr>
            <a:spAutoFit/>
          </a:bodyPr>
          <a:lstStyle/>
          <a:p>
            <a:pPr>
              <a:spcBef>
                <a:spcPct val="50000"/>
              </a:spcBef>
            </a:pPr>
            <a:r>
              <a:rPr lang="nl-BE" b="1">
                <a:solidFill>
                  <a:schemeClr val="accent2"/>
                </a:solidFill>
              </a:rPr>
              <a:t>Krijt afzettingen</a:t>
            </a:r>
          </a:p>
        </p:txBody>
      </p:sp>
      <p:sp>
        <p:nvSpPr>
          <p:cNvPr id="30733" name="Line 13"/>
          <p:cNvSpPr>
            <a:spLocks noChangeShapeType="1"/>
          </p:cNvSpPr>
          <p:nvPr/>
        </p:nvSpPr>
        <p:spPr bwMode="auto">
          <a:xfrm>
            <a:off x="2339975" y="1700213"/>
            <a:ext cx="2376488" cy="936625"/>
          </a:xfrm>
          <a:prstGeom prst="line">
            <a:avLst/>
          </a:prstGeom>
          <a:noFill/>
          <a:ln w="63500">
            <a:solidFill>
              <a:schemeClr val="accent2"/>
            </a:solidFill>
            <a:round/>
            <a:headEnd/>
            <a:tailEnd type="triangle" w="med" len="med"/>
          </a:ln>
          <a:effectLst/>
        </p:spPr>
        <p:txBody>
          <a:bodyPr/>
          <a:lstStyle/>
          <a:p>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072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0726"/>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30727"/>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307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732"/>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499"/>
                                          </p:stCondLst>
                                        </p:cTn>
                                        <p:tgtEl>
                                          <p:spTgt spid="30733"/>
                                        </p:tgtEl>
                                        <p:attrNameLst>
                                          <p:attrName>style.visibility</p:attrName>
                                        </p:attrNameLst>
                                      </p:cBhvr>
                                      <p:to>
                                        <p:strVal val="visible"/>
                                      </p:to>
                                    </p:set>
                                  </p:childTnLst>
                                </p:cTn>
                              </p:par>
                            </p:childTnLst>
                          </p:cTn>
                        </p:par>
                        <p:par>
                          <p:cTn id="26" fill="hold">
                            <p:stCondLst>
                              <p:cond delay="1000"/>
                            </p:stCondLst>
                            <p:childTnLst>
                              <p:par>
                                <p:cTn id="27" presetID="1" presetClass="entr" presetSubtype="0" fill="hold" grpId="0" nodeType="afterEffect">
                                  <p:stCondLst>
                                    <p:cond delay="0"/>
                                  </p:stCondLst>
                                  <p:childTnLst>
                                    <p:set>
                                      <p:cBhvr>
                                        <p:cTn id="28" dur="1" fill="hold">
                                          <p:stCondLst>
                                            <p:cond delay="499"/>
                                          </p:stCondLst>
                                        </p:cTn>
                                        <p:tgtEl>
                                          <p:spTgt spid="30729"/>
                                        </p:tgtEl>
                                        <p:attrNameLst>
                                          <p:attrName>style.visibility</p:attrName>
                                        </p:attrNameLst>
                                      </p:cBhvr>
                                      <p:to>
                                        <p:strVal val="visible"/>
                                      </p:to>
                                    </p:set>
                                  </p:childTnLst>
                                </p:cTn>
                              </p:par>
                            </p:childTnLst>
                          </p:cTn>
                        </p:par>
                        <p:par>
                          <p:cTn id="29" fill="hold">
                            <p:stCondLst>
                              <p:cond delay="1500"/>
                            </p:stCondLst>
                            <p:childTnLst>
                              <p:par>
                                <p:cTn id="30" presetID="1" presetClass="entr" presetSubtype="0" fill="hold" grpId="0" nodeType="afterEffect">
                                  <p:stCondLst>
                                    <p:cond delay="0"/>
                                  </p:stCondLst>
                                  <p:childTnLst>
                                    <p:set>
                                      <p:cBhvr>
                                        <p:cTn id="31" dur="1" fill="hold">
                                          <p:stCondLst>
                                            <p:cond delay="499"/>
                                          </p:stCondLst>
                                        </p:cTn>
                                        <p:tgtEl>
                                          <p:spTgt spid="30730"/>
                                        </p:tgtEl>
                                        <p:attrNameLst>
                                          <p:attrName>style.visibility</p:attrName>
                                        </p:attrNameLst>
                                      </p:cBhvr>
                                      <p:to>
                                        <p:strVal val="visible"/>
                                      </p:to>
                                    </p:set>
                                  </p:child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499"/>
                                          </p:stCondLst>
                                        </p:cTn>
                                        <p:tgtEl>
                                          <p:spTgt spid="307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P spid="30725" grpId="0" animBg="1"/>
      <p:bldP spid="30726" grpId="0" animBg="1"/>
      <p:bldP spid="30727" grpId="0" animBg="1"/>
      <p:bldP spid="30728" grpId="0" animBg="1"/>
      <p:bldP spid="30729" grpId="0" autoUpdateAnimBg="0"/>
      <p:bldP spid="30730" grpId="0" animBg="1"/>
      <p:bldP spid="30731" grpId="0" autoUpdateAnimBg="0"/>
      <p:bldP spid="30732" grpId="0" autoUpdateAnimBg="0"/>
      <p:bldP spid="3073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oef%20oud%20bep"/>
          <p:cNvPicPr>
            <a:picLocks noChangeAspect="1" noChangeArrowheads="1"/>
          </p:cNvPicPr>
          <p:nvPr/>
        </p:nvPicPr>
        <p:blipFill>
          <a:blip r:embed="rId2" cstate="print"/>
          <a:srcRect/>
          <a:stretch>
            <a:fillRect/>
          </a:stretch>
        </p:blipFill>
        <p:spPr bwMode="auto">
          <a:xfrm>
            <a:off x="304800" y="1905000"/>
            <a:ext cx="5940425" cy="2662238"/>
          </a:xfrm>
          <a:prstGeom prst="rect">
            <a:avLst/>
          </a:prstGeom>
          <a:noFill/>
          <a:ln w="9525">
            <a:noFill/>
            <a:miter lim="800000"/>
            <a:headEnd/>
            <a:tailEnd/>
          </a:ln>
        </p:spPr>
      </p:pic>
      <p:sp>
        <p:nvSpPr>
          <p:cNvPr id="28675" name="Text Box 3"/>
          <p:cNvSpPr txBox="1">
            <a:spLocks noChangeArrowheads="1"/>
          </p:cNvSpPr>
          <p:nvPr/>
        </p:nvSpPr>
        <p:spPr bwMode="auto">
          <a:xfrm>
            <a:off x="381000" y="457200"/>
            <a:ext cx="8172450" cy="946150"/>
          </a:xfrm>
          <a:prstGeom prst="rect">
            <a:avLst/>
          </a:prstGeom>
          <a:noFill/>
          <a:ln w="9525">
            <a:noFill/>
            <a:miter lim="800000"/>
            <a:headEnd/>
            <a:tailEnd/>
          </a:ln>
          <a:effectLst/>
        </p:spPr>
        <p:txBody>
          <a:bodyPr>
            <a:spAutoFit/>
          </a:bodyPr>
          <a:lstStyle/>
          <a:p>
            <a:pPr algn="ctr">
              <a:spcBef>
                <a:spcPct val="50000"/>
              </a:spcBef>
            </a:pPr>
            <a:r>
              <a:rPr lang="nl-BE" sz="2800" b="1" u="sng">
                <a:solidFill>
                  <a:schemeClr val="tx2"/>
                </a:solidFill>
                <a:latin typeface="Arial" pitchFamily="34" charset="0"/>
              </a:rPr>
              <a:t>Teken het mogelijks verloop van de lagen onder de waterspiegel</a:t>
            </a:r>
          </a:p>
        </p:txBody>
      </p:sp>
      <p:sp>
        <p:nvSpPr>
          <p:cNvPr id="28676" name="Text Box 4"/>
          <p:cNvSpPr txBox="1">
            <a:spLocks noChangeArrowheads="1"/>
          </p:cNvSpPr>
          <p:nvPr/>
        </p:nvSpPr>
        <p:spPr bwMode="auto">
          <a:xfrm>
            <a:off x="6553200" y="2286000"/>
            <a:ext cx="2590800" cy="822325"/>
          </a:xfrm>
          <a:prstGeom prst="rect">
            <a:avLst/>
          </a:prstGeom>
          <a:noFill/>
          <a:ln w="9525">
            <a:noFill/>
            <a:miter lim="800000"/>
            <a:headEnd/>
            <a:tailEnd/>
          </a:ln>
          <a:effectLst/>
        </p:spPr>
        <p:txBody>
          <a:bodyPr>
            <a:spAutoFit/>
          </a:bodyPr>
          <a:lstStyle/>
          <a:p>
            <a:pPr>
              <a:spcBef>
                <a:spcPct val="50000"/>
              </a:spcBef>
            </a:pPr>
            <a:r>
              <a:rPr lang="nl-BE" b="1">
                <a:solidFill>
                  <a:schemeClr val="tx2"/>
                </a:solidFill>
                <a:latin typeface="Arial" pitchFamily="34" charset="0"/>
              </a:rPr>
              <a:t>Trilobieten</a:t>
            </a:r>
            <a:br>
              <a:rPr lang="nl-BE" b="1">
                <a:solidFill>
                  <a:schemeClr val="tx2"/>
                </a:solidFill>
                <a:latin typeface="Arial" pitchFamily="34" charset="0"/>
              </a:rPr>
            </a:br>
            <a:r>
              <a:rPr lang="nl-BE" b="1">
                <a:solidFill>
                  <a:schemeClr val="tx2"/>
                </a:solidFill>
                <a:latin typeface="Arial" pitchFamily="34" charset="0"/>
              </a:rPr>
              <a:t>Paleozoïcum</a:t>
            </a:r>
          </a:p>
        </p:txBody>
      </p:sp>
      <p:sp>
        <p:nvSpPr>
          <p:cNvPr id="28677" name="Freeform 5"/>
          <p:cNvSpPr>
            <a:spLocks/>
          </p:cNvSpPr>
          <p:nvPr/>
        </p:nvSpPr>
        <p:spPr bwMode="auto">
          <a:xfrm>
            <a:off x="2133600" y="3429000"/>
            <a:ext cx="2098675" cy="1897063"/>
          </a:xfrm>
          <a:custGeom>
            <a:avLst/>
            <a:gdLst/>
            <a:ahLst/>
            <a:cxnLst>
              <a:cxn ang="0">
                <a:pos x="143" y="0"/>
              </a:cxn>
              <a:cxn ang="0">
                <a:pos x="7" y="499"/>
              </a:cxn>
              <a:cxn ang="0">
                <a:pos x="188" y="953"/>
              </a:cxn>
              <a:cxn ang="0">
                <a:pos x="914" y="1044"/>
              </a:cxn>
              <a:cxn ang="0">
                <a:pos x="1322" y="46"/>
              </a:cxn>
            </a:cxnLst>
            <a:rect l="0" t="0" r="r" b="b"/>
            <a:pathLst>
              <a:path w="1322" h="1195">
                <a:moveTo>
                  <a:pt x="143" y="0"/>
                </a:moveTo>
                <a:cubicBezTo>
                  <a:pt x="71" y="170"/>
                  <a:pt x="0" y="340"/>
                  <a:pt x="7" y="499"/>
                </a:cubicBezTo>
                <a:cubicBezTo>
                  <a:pt x="14" y="658"/>
                  <a:pt x="37" y="862"/>
                  <a:pt x="188" y="953"/>
                </a:cubicBezTo>
                <a:cubicBezTo>
                  <a:pt x="339" y="1044"/>
                  <a:pt x="725" y="1195"/>
                  <a:pt x="914" y="1044"/>
                </a:cubicBezTo>
                <a:cubicBezTo>
                  <a:pt x="1103" y="893"/>
                  <a:pt x="1254" y="212"/>
                  <a:pt x="1322" y="46"/>
                </a:cubicBezTo>
              </a:path>
            </a:pathLst>
          </a:custGeom>
          <a:noFill/>
          <a:ln w="38100">
            <a:solidFill>
              <a:schemeClr val="tx2"/>
            </a:solidFill>
            <a:round/>
            <a:headEnd/>
            <a:tailEnd/>
          </a:ln>
          <a:effectLst/>
        </p:spPr>
        <p:txBody>
          <a:bodyPr/>
          <a:lstStyle/>
          <a:p>
            <a:endParaRPr lang="nl-BE"/>
          </a:p>
        </p:txBody>
      </p:sp>
      <p:sp>
        <p:nvSpPr>
          <p:cNvPr id="28678" name="Freeform 6"/>
          <p:cNvSpPr>
            <a:spLocks/>
          </p:cNvSpPr>
          <p:nvPr/>
        </p:nvSpPr>
        <p:spPr bwMode="auto">
          <a:xfrm>
            <a:off x="1600200" y="3505200"/>
            <a:ext cx="3048000" cy="2244725"/>
          </a:xfrm>
          <a:custGeom>
            <a:avLst/>
            <a:gdLst/>
            <a:ahLst/>
            <a:cxnLst>
              <a:cxn ang="0">
                <a:pos x="151" y="46"/>
              </a:cxn>
              <a:cxn ang="0">
                <a:pos x="15" y="681"/>
              </a:cxn>
              <a:cxn ang="0">
                <a:pos x="242" y="1134"/>
              </a:cxn>
              <a:cxn ang="0">
                <a:pos x="1149" y="1407"/>
              </a:cxn>
              <a:cxn ang="0">
                <a:pos x="1603" y="1089"/>
              </a:cxn>
              <a:cxn ang="0">
                <a:pos x="1920" y="0"/>
              </a:cxn>
            </a:cxnLst>
            <a:rect l="0" t="0" r="r" b="b"/>
            <a:pathLst>
              <a:path w="1920" h="1414">
                <a:moveTo>
                  <a:pt x="151" y="46"/>
                </a:moveTo>
                <a:cubicBezTo>
                  <a:pt x="75" y="273"/>
                  <a:pt x="0" y="500"/>
                  <a:pt x="15" y="681"/>
                </a:cubicBezTo>
                <a:cubicBezTo>
                  <a:pt x="30" y="862"/>
                  <a:pt x="53" y="1013"/>
                  <a:pt x="242" y="1134"/>
                </a:cubicBezTo>
                <a:cubicBezTo>
                  <a:pt x="431" y="1255"/>
                  <a:pt x="922" y="1414"/>
                  <a:pt x="1149" y="1407"/>
                </a:cubicBezTo>
                <a:cubicBezTo>
                  <a:pt x="1376" y="1400"/>
                  <a:pt x="1475" y="1323"/>
                  <a:pt x="1603" y="1089"/>
                </a:cubicBezTo>
                <a:cubicBezTo>
                  <a:pt x="1731" y="855"/>
                  <a:pt x="1867" y="181"/>
                  <a:pt x="1920" y="0"/>
                </a:cubicBezTo>
              </a:path>
            </a:pathLst>
          </a:custGeom>
          <a:noFill/>
          <a:ln w="38100">
            <a:solidFill>
              <a:schemeClr val="tx2"/>
            </a:solidFill>
            <a:round/>
            <a:headEnd/>
            <a:tailEnd/>
          </a:ln>
          <a:effectLst/>
        </p:spPr>
        <p:txBody>
          <a:bodyPr/>
          <a:lstStyle/>
          <a:p>
            <a:endParaRPr lang="nl-BE"/>
          </a:p>
        </p:txBody>
      </p:sp>
      <p:sp>
        <p:nvSpPr>
          <p:cNvPr id="28679" name="Freeform 7"/>
          <p:cNvSpPr>
            <a:spLocks/>
          </p:cNvSpPr>
          <p:nvPr/>
        </p:nvSpPr>
        <p:spPr bwMode="auto">
          <a:xfrm>
            <a:off x="990600" y="3505200"/>
            <a:ext cx="4200525" cy="2700338"/>
          </a:xfrm>
          <a:custGeom>
            <a:avLst/>
            <a:gdLst/>
            <a:ahLst/>
            <a:cxnLst>
              <a:cxn ang="0">
                <a:pos x="151" y="0"/>
              </a:cxn>
              <a:cxn ang="0">
                <a:pos x="15" y="680"/>
              </a:cxn>
              <a:cxn ang="0">
                <a:pos x="242" y="1270"/>
              </a:cxn>
              <a:cxn ang="0">
                <a:pos x="922" y="1633"/>
              </a:cxn>
              <a:cxn ang="0">
                <a:pos x="1739" y="1633"/>
              </a:cxn>
              <a:cxn ang="0">
                <a:pos x="2283" y="1224"/>
              </a:cxn>
              <a:cxn ang="0">
                <a:pos x="2646" y="0"/>
              </a:cxn>
            </a:cxnLst>
            <a:rect l="0" t="0" r="r" b="b"/>
            <a:pathLst>
              <a:path w="2646" h="1701">
                <a:moveTo>
                  <a:pt x="151" y="0"/>
                </a:moveTo>
                <a:cubicBezTo>
                  <a:pt x="75" y="234"/>
                  <a:pt x="0" y="468"/>
                  <a:pt x="15" y="680"/>
                </a:cubicBezTo>
                <a:cubicBezTo>
                  <a:pt x="30" y="892"/>
                  <a:pt x="91" y="1111"/>
                  <a:pt x="242" y="1270"/>
                </a:cubicBezTo>
                <a:cubicBezTo>
                  <a:pt x="393" y="1429"/>
                  <a:pt x="672" y="1573"/>
                  <a:pt x="922" y="1633"/>
                </a:cubicBezTo>
                <a:cubicBezTo>
                  <a:pt x="1172" y="1693"/>
                  <a:pt x="1512" y="1701"/>
                  <a:pt x="1739" y="1633"/>
                </a:cubicBezTo>
                <a:cubicBezTo>
                  <a:pt x="1966" y="1565"/>
                  <a:pt x="2132" y="1496"/>
                  <a:pt x="2283" y="1224"/>
                </a:cubicBezTo>
                <a:cubicBezTo>
                  <a:pt x="2434" y="952"/>
                  <a:pt x="2586" y="204"/>
                  <a:pt x="2646" y="0"/>
                </a:cubicBezTo>
              </a:path>
            </a:pathLst>
          </a:custGeom>
          <a:noFill/>
          <a:ln w="38100">
            <a:solidFill>
              <a:schemeClr val="tx2"/>
            </a:solidFill>
            <a:round/>
            <a:headEnd/>
            <a:tailEnd/>
          </a:ln>
          <a:effectLst/>
        </p:spPr>
        <p:txBody>
          <a:bodyPr/>
          <a:lstStyle/>
          <a:p>
            <a:endParaRPr lang="nl-BE"/>
          </a:p>
        </p:txBody>
      </p:sp>
      <p:sp>
        <p:nvSpPr>
          <p:cNvPr id="28680" name="Line 8"/>
          <p:cNvSpPr>
            <a:spLocks noChangeShapeType="1"/>
          </p:cNvSpPr>
          <p:nvPr/>
        </p:nvSpPr>
        <p:spPr bwMode="auto">
          <a:xfrm flipH="1">
            <a:off x="5638800" y="2819400"/>
            <a:ext cx="990600" cy="71438"/>
          </a:xfrm>
          <a:prstGeom prst="line">
            <a:avLst/>
          </a:prstGeom>
          <a:noFill/>
          <a:ln w="47625">
            <a:solidFill>
              <a:schemeClr val="tx1"/>
            </a:solidFill>
            <a:round/>
            <a:headEnd/>
            <a:tailEnd type="triangle" w="med" len="med"/>
          </a:ln>
          <a:effectLst/>
        </p:spPr>
        <p:txBody>
          <a:bodyPr/>
          <a:lstStyle/>
          <a:p>
            <a:endParaRPr lang="nl-BE"/>
          </a:p>
        </p:txBody>
      </p:sp>
      <p:sp>
        <p:nvSpPr>
          <p:cNvPr id="28681" name="Text Box 9"/>
          <p:cNvSpPr txBox="1">
            <a:spLocks noChangeArrowheads="1"/>
          </p:cNvSpPr>
          <p:nvPr/>
        </p:nvSpPr>
        <p:spPr bwMode="auto">
          <a:xfrm>
            <a:off x="6465888" y="3657600"/>
            <a:ext cx="2678112" cy="822325"/>
          </a:xfrm>
          <a:prstGeom prst="rect">
            <a:avLst/>
          </a:prstGeom>
          <a:noFill/>
          <a:ln w="9525">
            <a:noFill/>
            <a:miter lim="800000"/>
            <a:headEnd/>
            <a:tailEnd/>
          </a:ln>
          <a:effectLst/>
        </p:spPr>
        <p:txBody>
          <a:bodyPr>
            <a:spAutoFit/>
          </a:bodyPr>
          <a:lstStyle/>
          <a:p>
            <a:pPr>
              <a:spcBef>
                <a:spcPct val="50000"/>
              </a:spcBef>
            </a:pPr>
            <a:r>
              <a:rPr lang="nl-BE" b="1">
                <a:latin typeface="Arial" pitchFamily="34" charset="0"/>
              </a:rPr>
              <a:t>Ammonieten</a:t>
            </a:r>
            <a:br>
              <a:rPr lang="nl-BE" b="1">
                <a:latin typeface="Arial" pitchFamily="34" charset="0"/>
              </a:rPr>
            </a:br>
            <a:r>
              <a:rPr lang="nl-BE" b="1">
                <a:latin typeface="Arial" pitchFamily="34" charset="0"/>
              </a:rPr>
              <a:t>Mesozoïcum</a:t>
            </a:r>
          </a:p>
        </p:txBody>
      </p:sp>
      <p:sp>
        <p:nvSpPr>
          <p:cNvPr id="28682" name="Line 10"/>
          <p:cNvSpPr>
            <a:spLocks noChangeShapeType="1"/>
          </p:cNvSpPr>
          <p:nvPr/>
        </p:nvSpPr>
        <p:spPr bwMode="auto">
          <a:xfrm flipH="1" flipV="1">
            <a:off x="4572000" y="3124200"/>
            <a:ext cx="1873250" cy="863600"/>
          </a:xfrm>
          <a:prstGeom prst="line">
            <a:avLst/>
          </a:prstGeom>
          <a:noFill/>
          <a:ln w="44450">
            <a:solidFill>
              <a:schemeClr val="tx2"/>
            </a:solidFill>
            <a:round/>
            <a:headEnd/>
            <a:tailEnd type="triangle" w="med" len="med"/>
          </a:ln>
          <a:effectLst/>
        </p:spPr>
        <p:txBody>
          <a:bodyPr/>
          <a:lstStyle/>
          <a:p>
            <a:endParaRPr lang="nl-BE"/>
          </a:p>
        </p:txBody>
      </p:sp>
      <p:sp>
        <p:nvSpPr>
          <p:cNvPr id="28683" name="Text Box 11"/>
          <p:cNvSpPr txBox="1">
            <a:spLocks noChangeArrowheads="1"/>
          </p:cNvSpPr>
          <p:nvPr/>
        </p:nvSpPr>
        <p:spPr bwMode="auto">
          <a:xfrm>
            <a:off x="4953000" y="2971800"/>
            <a:ext cx="792163" cy="519113"/>
          </a:xfrm>
          <a:prstGeom prst="rect">
            <a:avLst/>
          </a:prstGeom>
          <a:noFill/>
          <a:ln w="9525">
            <a:noFill/>
            <a:miter lim="800000"/>
            <a:headEnd/>
            <a:tailEnd/>
          </a:ln>
          <a:effectLst/>
        </p:spPr>
        <p:txBody>
          <a:bodyPr>
            <a:spAutoFit/>
          </a:bodyPr>
          <a:lstStyle/>
          <a:p>
            <a:pPr>
              <a:spcBef>
                <a:spcPct val="50000"/>
              </a:spcBef>
            </a:pPr>
            <a:r>
              <a:rPr lang="nl-BE" sz="2800" b="1">
                <a:solidFill>
                  <a:srgbClr val="FF0000"/>
                </a:solidFill>
              </a:rPr>
              <a:t>oud</a:t>
            </a:r>
          </a:p>
        </p:txBody>
      </p:sp>
      <p:sp>
        <p:nvSpPr>
          <p:cNvPr id="28684" name="Text Box 12"/>
          <p:cNvSpPr txBox="1">
            <a:spLocks noChangeArrowheads="1"/>
          </p:cNvSpPr>
          <p:nvPr/>
        </p:nvSpPr>
        <p:spPr bwMode="auto">
          <a:xfrm>
            <a:off x="2895600" y="2895600"/>
            <a:ext cx="1143000" cy="519113"/>
          </a:xfrm>
          <a:prstGeom prst="rect">
            <a:avLst/>
          </a:prstGeom>
          <a:noFill/>
          <a:ln w="9525">
            <a:noFill/>
            <a:miter lim="800000"/>
            <a:headEnd/>
            <a:tailEnd/>
          </a:ln>
          <a:effectLst/>
        </p:spPr>
        <p:txBody>
          <a:bodyPr>
            <a:spAutoFit/>
          </a:bodyPr>
          <a:lstStyle/>
          <a:p>
            <a:pPr>
              <a:spcBef>
                <a:spcPct val="50000"/>
              </a:spcBef>
            </a:pPr>
            <a:r>
              <a:rPr lang="nl-BE" sz="2800" b="1">
                <a:solidFill>
                  <a:srgbClr val="FF0000"/>
                </a:solidFill>
              </a:rPr>
              <a:t>jong</a:t>
            </a:r>
          </a:p>
        </p:txBody>
      </p:sp>
      <p:sp>
        <p:nvSpPr>
          <p:cNvPr id="28685" name="AutoShape 13"/>
          <p:cNvSpPr>
            <a:spLocks noChangeArrowheads="1"/>
          </p:cNvSpPr>
          <p:nvPr/>
        </p:nvSpPr>
        <p:spPr bwMode="auto">
          <a:xfrm>
            <a:off x="4038600" y="3505200"/>
            <a:ext cx="1655763" cy="647700"/>
          </a:xfrm>
          <a:prstGeom prst="rightArrow">
            <a:avLst>
              <a:gd name="adj1" fmla="val 50000"/>
              <a:gd name="adj2" fmla="val 63909"/>
            </a:avLst>
          </a:prstGeom>
          <a:solidFill>
            <a:srgbClr val="FF0000"/>
          </a:solidFill>
          <a:ln w="9525">
            <a:solidFill>
              <a:srgbClr val="FF0000"/>
            </a:solidFill>
            <a:miter lim="800000"/>
            <a:headEnd/>
            <a:tailEnd/>
          </a:ln>
          <a:effectLst/>
        </p:spPr>
        <p:txBody>
          <a:bodyPr wrap="none" anchor="ctr"/>
          <a:lstStyle/>
          <a:p>
            <a:endParaRPr lang="nl-BE"/>
          </a:p>
        </p:txBody>
      </p:sp>
      <p:sp>
        <p:nvSpPr>
          <p:cNvPr id="28686" name="Text Box 14"/>
          <p:cNvSpPr txBox="1">
            <a:spLocks noChangeArrowheads="1"/>
          </p:cNvSpPr>
          <p:nvPr/>
        </p:nvSpPr>
        <p:spPr bwMode="auto">
          <a:xfrm>
            <a:off x="457200" y="2971800"/>
            <a:ext cx="792163" cy="519113"/>
          </a:xfrm>
          <a:prstGeom prst="rect">
            <a:avLst/>
          </a:prstGeom>
          <a:noFill/>
          <a:ln w="9525">
            <a:noFill/>
            <a:miter lim="800000"/>
            <a:headEnd/>
            <a:tailEnd/>
          </a:ln>
          <a:effectLst/>
        </p:spPr>
        <p:txBody>
          <a:bodyPr>
            <a:spAutoFit/>
          </a:bodyPr>
          <a:lstStyle/>
          <a:p>
            <a:pPr>
              <a:spcBef>
                <a:spcPct val="50000"/>
              </a:spcBef>
            </a:pPr>
            <a:r>
              <a:rPr lang="nl-BE" sz="2800" b="1">
                <a:solidFill>
                  <a:srgbClr val="FF0000"/>
                </a:solidFill>
              </a:rPr>
              <a:t>oud</a:t>
            </a:r>
          </a:p>
        </p:txBody>
      </p:sp>
      <p:sp>
        <p:nvSpPr>
          <p:cNvPr id="28687" name="AutoShape 15"/>
          <p:cNvSpPr>
            <a:spLocks noChangeArrowheads="1"/>
          </p:cNvSpPr>
          <p:nvPr/>
        </p:nvSpPr>
        <p:spPr bwMode="auto">
          <a:xfrm>
            <a:off x="838200" y="3505200"/>
            <a:ext cx="1368425" cy="576263"/>
          </a:xfrm>
          <a:prstGeom prst="leftArrow">
            <a:avLst>
              <a:gd name="adj1" fmla="val 50000"/>
              <a:gd name="adj2" fmla="val 59366"/>
            </a:avLst>
          </a:prstGeom>
          <a:solidFill>
            <a:srgbClr val="FF0000"/>
          </a:solidFill>
          <a:ln w="9525">
            <a:solidFill>
              <a:srgbClr val="FF0000"/>
            </a:solidFill>
            <a:miter lim="800000"/>
            <a:headEnd/>
            <a:tailEnd/>
          </a:ln>
          <a:effectLst/>
        </p:spPr>
        <p:txBody>
          <a:bodyPr wrap="none" anchor="ctr"/>
          <a:lstStyle/>
          <a:p>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8680"/>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8681"/>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2868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28683"/>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499"/>
                                          </p:stCondLst>
                                        </p:cTn>
                                        <p:tgtEl>
                                          <p:spTgt spid="28684"/>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grpId="0" nodeType="afterEffect">
                                  <p:stCondLst>
                                    <p:cond delay="0"/>
                                  </p:stCondLst>
                                  <p:childTnLst>
                                    <p:set>
                                      <p:cBhvr>
                                        <p:cTn id="25" dur="1" fill="hold">
                                          <p:stCondLst>
                                            <p:cond delay="499"/>
                                          </p:stCondLst>
                                        </p:cTn>
                                        <p:tgtEl>
                                          <p:spTgt spid="28685"/>
                                        </p:tgtEl>
                                        <p:attrNameLst>
                                          <p:attrName>style.visibility</p:attrName>
                                        </p:attrNameLst>
                                      </p:cBhvr>
                                      <p:to>
                                        <p:strVal val="visible"/>
                                      </p:to>
                                    </p:set>
                                  </p:childTnLst>
                                </p:cTn>
                              </p:par>
                            </p:childTnLst>
                          </p:cTn>
                        </p:par>
                        <p:par>
                          <p:cTn id="26" fill="hold">
                            <p:stCondLst>
                              <p:cond delay="1500"/>
                            </p:stCondLst>
                            <p:childTnLst>
                              <p:par>
                                <p:cTn id="27" presetID="1" presetClass="entr" presetSubtype="0" fill="hold" grpId="0" nodeType="afterEffect">
                                  <p:stCondLst>
                                    <p:cond delay="0"/>
                                  </p:stCondLst>
                                  <p:childTnLst>
                                    <p:set>
                                      <p:cBhvr>
                                        <p:cTn id="28" dur="1" fill="hold">
                                          <p:stCondLst>
                                            <p:cond delay="499"/>
                                          </p:stCondLst>
                                        </p:cTn>
                                        <p:tgtEl>
                                          <p:spTgt spid="28686"/>
                                        </p:tgtEl>
                                        <p:attrNameLst>
                                          <p:attrName>style.visibility</p:attrName>
                                        </p:attrNameLst>
                                      </p:cBhvr>
                                      <p:to>
                                        <p:strVal val="visible"/>
                                      </p:to>
                                    </p:set>
                                  </p:childTnLst>
                                </p:cTn>
                              </p:par>
                            </p:childTnLst>
                          </p:cTn>
                        </p:par>
                        <p:par>
                          <p:cTn id="29" fill="hold">
                            <p:stCondLst>
                              <p:cond delay="2000"/>
                            </p:stCondLst>
                            <p:childTnLst>
                              <p:par>
                                <p:cTn id="30" presetID="1" presetClass="entr" presetSubtype="0" fill="hold" grpId="0" nodeType="afterEffect">
                                  <p:stCondLst>
                                    <p:cond delay="0"/>
                                  </p:stCondLst>
                                  <p:childTnLst>
                                    <p:set>
                                      <p:cBhvr>
                                        <p:cTn id="31" dur="1" fill="hold">
                                          <p:stCondLst>
                                            <p:cond delay="499"/>
                                          </p:stCondLst>
                                        </p:cTn>
                                        <p:tgtEl>
                                          <p:spTgt spid="2868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28679"/>
                                        </p:tgtEl>
                                        <p:attrNameLst>
                                          <p:attrName>style.visibility</p:attrName>
                                        </p:attrNameLst>
                                      </p:cBhvr>
                                      <p:to>
                                        <p:strVal val="visible"/>
                                      </p:to>
                                    </p:set>
                                  </p:childTnLst>
                                </p:cTn>
                              </p:par>
                            </p:childTnLst>
                          </p:cTn>
                        </p:par>
                        <p:par>
                          <p:cTn id="36" fill="hold">
                            <p:stCondLst>
                              <p:cond delay="500"/>
                            </p:stCondLst>
                            <p:childTnLst>
                              <p:par>
                                <p:cTn id="37" presetID="1" presetClass="entr" presetSubtype="0" fill="hold" grpId="0" nodeType="afterEffect">
                                  <p:stCondLst>
                                    <p:cond delay="0"/>
                                  </p:stCondLst>
                                  <p:childTnLst>
                                    <p:set>
                                      <p:cBhvr>
                                        <p:cTn id="38" dur="1" fill="hold">
                                          <p:stCondLst>
                                            <p:cond delay="499"/>
                                          </p:stCondLst>
                                        </p:cTn>
                                        <p:tgtEl>
                                          <p:spTgt spid="28678"/>
                                        </p:tgtEl>
                                        <p:attrNameLst>
                                          <p:attrName>style.visibility</p:attrName>
                                        </p:attrNameLst>
                                      </p:cBhvr>
                                      <p:to>
                                        <p:strVal val="visible"/>
                                      </p:to>
                                    </p:set>
                                  </p:childTnLst>
                                </p:cTn>
                              </p:par>
                            </p:childTnLst>
                          </p:cTn>
                        </p:par>
                        <p:par>
                          <p:cTn id="39" fill="hold">
                            <p:stCondLst>
                              <p:cond delay="1000"/>
                            </p:stCondLst>
                            <p:childTnLst>
                              <p:par>
                                <p:cTn id="40" presetID="1" presetClass="entr" presetSubtype="0" fill="hold" grpId="0" nodeType="afterEffect">
                                  <p:stCondLst>
                                    <p:cond delay="0"/>
                                  </p:stCondLst>
                                  <p:childTnLst>
                                    <p:set>
                                      <p:cBhvr>
                                        <p:cTn id="41" dur="1" fill="hold">
                                          <p:stCondLst>
                                            <p:cond delay="499"/>
                                          </p:stCondLst>
                                        </p:cTn>
                                        <p:tgtEl>
                                          <p:spTgt spid="28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utoUpdateAnimBg="0"/>
      <p:bldP spid="28677" grpId="0" animBg="1"/>
      <p:bldP spid="28678" grpId="0" animBg="1"/>
      <p:bldP spid="28679" grpId="0" animBg="1"/>
      <p:bldP spid="28680" grpId="0" animBg="1"/>
      <p:bldP spid="28681" grpId="0" autoUpdateAnimBg="0"/>
      <p:bldP spid="28682" grpId="0" animBg="1"/>
      <p:bldP spid="28683" grpId="0" autoUpdateAnimBg="0"/>
      <p:bldP spid="28684" grpId="0" autoUpdateAnimBg="0"/>
      <p:bldP spid="28685" grpId="0" animBg="1"/>
      <p:bldP spid="28686" grpId="0" autoUpdateAnimBg="0"/>
      <p:bldP spid="2868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oef%20geo%20kaart"/>
          <p:cNvPicPr>
            <a:picLocks noChangeAspect="1" noChangeArrowheads="1"/>
          </p:cNvPicPr>
          <p:nvPr/>
        </p:nvPicPr>
        <p:blipFill>
          <a:blip r:embed="rId2" cstate="print"/>
          <a:srcRect b="18301"/>
          <a:stretch>
            <a:fillRect/>
          </a:stretch>
        </p:blipFill>
        <p:spPr bwMode="auto">
          <a:xfrm>
            <a:off x="1547813" y="981075"/>
            <a:ext cx="5329237" cy="3529013"/>
          </a:xfrm>
          <a:prstGeom prst="rect">
            <a:avLst/>
          </a:prstGeom>
          <a:noFill/>
          <a:ln w="9525">
            <a:noFill/>
            <a:miter lim="800000"/>
            <a:headEnd/>
            <a:tailEnd/>
          </a:ln>
        </p:spPr>
      </p:pic>
      <p:sp>
        <p:nvSpPr>
          <p:cNvPr id="29699" name="Text Box 3"/>
          <p:cNvSpPr txBox="1">
            <a:spLocks noChangeArrowheads="1"/>
          </p:cNvSpPr>
          <p:nvPr/>
        </p:nvSpPr>
        <p:spPr bwMode="auto">
          <a:xfrm>
            <a:off x="0" y="0"/>
            <a:ext cx="9144000" cy="701675"/>
          </a:xfrm>
          <a:prstGeom prst="rect">
            <a:avLst/>
          </a:prstGeom>
          <a:noFill/>
          <a:ln w="9525">
            <a:noFill/>
            <a:miter lim="800000"/>
            <a:headEnd/>
            <a:tailEnd/>
          </a:ln>
          <a:effectLst/>
        </p:spPr>
        <p:txBody>
          <a:bodyPr>
            <a:spAutoFit/>
          </a:bodyPr>
          <a:lstStyle/>
          <a:p>
            <a:pPr algn="ctr">
              <a:spcBef>
                <a:spcPct val="50000"/>
              </a:spcBef>
            </a:pPr>
            <a:r>
              <a:rPr lang="nl-BE" sz="4000" b="1">
                <a:solidFill>
                  <a:schemeClr val="tx2"/>
                </a:solidFill>
              </a:rPr>
              <a:t>geologische kaart</a:t>
            </a:r>
          </a:p>
        </p:txBody>
      </p:sp>
      <p:sp>
        <p:nvSpPr>
          <p:cNvPr id="29700" name="Freeform 4"/>
          <p:cNvSpPr>
            <a:spLocks/>
          </p:cNvSpPr>
          <p:nvPr/>
        </p:nvSpPr>
        <p:spPr bwMode="auto">
          <a:xfrm>
            <a:off x="2986088" y="4437063"/>
            <a:ext cx="1585912" cy="1068387"/>
          </a:xfrm>
          <a:custGeom>
            <a:avLst/>
            <a:gdLst/>
            <a:ahLst/>
            <a:cxnLst>
              <a:cxn ang="0">
                <a:pos x="46" y="0"/>
              </a:cxn>
              <a:cxn ang="0">
                <a:pos x="46" y="318"/>
              </a:cxn>
              <a:cxn ang="0">
                <a:pos x="319" y="635"/>
              </a:cxn>
              <a:cxn ang="0">
                <a:pos x="772" y="544"/>
              </a:cxn>
              <a:cxn ang="0">
                <a:pos x="954" y="318"/>
              </a:cxn>
              <a:cxn ang="0">
                <a:pos x="999" y="45"/>
              </a:cxn>
            </a:cxnLst>
            <a:rect l="0" t="0" r="r" b="b"/>
            <a:pathLst>
              <a:path w="999" h="673">
                <a:moveTo>
                  <a:pt x="46" y="0"/>
                </a:moveTo>
                <a:cubicBezTo>
                  <a:pt x="23" y="106"/>
                  <a:pt x="0" y="212"/>
                  <a:pt x="46" y="318"/>
                </a:cubicBezTo>
                <a:cubicBezTo>
                  <a:pt x="92" y="424"/>
                  <a:pt x="198" y="597"/>
                  <a:pt x="319" y="635"/>
                </a:cubicBezTo>
                <a:cubicBezTo>
                  <a:pt x="440" y="673"/>
                  <a:pt x="666" y="597"/>
                  <a:pt x="772" y="544"/>
                </a:cubicBezTo>
                <a:cubicBezTo>
                  <a:pt x="878" y="491"/>
                  <a:pt x="916" y="401"/>
                  <a:pt x="954" y="318"/>
                </a:cubicBezTo>
                <a:cubicBezTo>
                  <a:pt x="992" y="235"/>
                  <a:pt x="992" y="98"/>
                  <a:pt x="999" y="45"/>
                </a:cubicBezTo>
              </a:path>
            </a:pathLst>
          </a:custGeom>
          <a:noFill/>
          <a:ln w="25400">
            <a:solidFill>
              <a:schemeClr val="tx2"/>
            </a:solidFill>
            <a:round/>
            <a:headEnd/>
            <a:tailEnd/>
          </a:ln>
          <a:effectLst/>
        </p:spPr>
        <p:txBody>
          <a:bodyPr/>
          <a:lstStyle/>
          <a:p>
            <a:endParaRPr lang="nl-BE"/>
          </a:p>
        </p:txBody>
      </p:sp>
      <p:sp>
        <p:nvSpPr>
          <p:cNvPr id="29701" name="Freeform 5"/>
          <p:cNvSpPr>
            <a:spLocks/>
          </p:cNvSpPr>
          <p:nvPr/>
        </p:nvSpPr>
        <p:spPr bwMode="auto">
          <a:xfrm>
            <a:off x="2508250" y="4508500"/>
            <a:ext cx="2640013" cy="1597025"/>
          </a:xfrm>
          <a:custGeom>
            <a:avLst/>
            <a:gdLst/>
            <a:ahLst/>
            <a:cxnLst>
              <a:cxn ang="0">
                <a:pos x="121" y="0"/>
              </a:cxn>
              <a:cxn ang="0">
                <a:pos x="166" y="590"/>
              </a:cxn>
              <a:cxn ang="0">
                <a:pos x="1119" y="908"/>
              </a:cxn>
              <a:cxn ang="0">
                <a:pos x="1663" y="0"/>
              </a:cxn>
            </a:cxnLst>
            <a:rect l="0" t="0" r="r" b="b"/>
            <a:pathLst>
              <a:path w="1663" h="1006">
                <a:moveTo>
                  <a:pt x="121" y="0"/>
                </a:moveTo>
                <a:cubicBezTo>
                  <a:pt x="60" y="219"/>
                  <a:pt x="0" y="439"/>
                  <a:pt x="166" y="590"/>
                </a:cubicBezTo>
                <a:cubicBezTo>
                  <a:pt x="332" y="741"/>
                  <a:pt x="870" y="1006"/>
                  <a:pt x="1119" y="908"/>
                </a:cubicBezTo>
                <a:cubicBezTo>
                  <a:pt x="1368" y="810"/>
                  <a:pt x="1572" y="151"/>
                  <a:pt x="1663" y="0"/>
                </a:cubicBezTo>
              </a:path>
            </a:pathLst>
          </a:custGeom>
          <a:noFill/>
          <a:ln w="28575">
            <a:solidFill>
              <a:schemeClr val="tx1"/>
            </a:solidFill>
            <a:round/>
            <a:headEnd/>
            <a:tailEnd/>
          </a:ln>
          <a:effectLst/>
        </p:spPr>
        <p:txBody>
          <a:bodyPr/>
          <a:lstStyle/>
          <a:p>
            <a:endParaRPr lang="nl-BE"/>
          </a:p>
        </p:txBody>
      </p:sp>
      <p:sp>
        <p:nvSpPr>
          <p:cNvPr id="29702" name="Freeform 6"/>
          <p:cNvSpPr>
            <a:spLocks/>
          </p:cNvSpPr>
          <p:nvPr/>
        </p:nvSpPr>
        <p:spPr bwMode="auto">
          <a:xfrm>
            <a:off x="5724525" y="4437063"/>
            <a:ext cx="647700" cy="1584325"/>
          </a:xfrm>
          <a:custGeom>
            <a:avLst/>
            <a:gdLst/>
            <a:ahLst/>
            <a:cxnLst>
              <a:cxn ang="0">
                <a:pos x="0" y="0"/>
              </a:cxn>
              <a:cxn ang="0">
                <a:pos x="408" y="998"/>
              </a:cxn>
            </a:cxnLst>
            <a:rect l="0" t="0" r="r" b="b"/>
            <a:pathLst>
              <a:path w="408" h="998">
                <a:moveTo>
                  <a:pt x="0" y="0"/>
                </a:moveTo>
                <a:cubicBezTo>
                  <a:pt x="170" y="416"/>
                  <a:pt x="340" y="832"/>
                  <a:pt x="408" y="998"/>
                </a:cubicBezTo>
              </a:path>
            </a:pathLst>
          </a:custGeom>
          <a:noFill/>
          <a:ln w="28575">
            <a:solidFill>
              <a:schemeClr val="tx2"/>
            </a:solidFill>
            <a:round/>
            <a:headEnd/>
            <a:tailEnd/>
          </a:ln>
          <a:effectLst/>
        </p:spPr>
        <p:txBody>
          <a:bodyPr/>
          <a:lstStyle/>
          <a:p>
            <a:endParaRPr lang="nl-BE"/>
          </a:p>
        </p:txBody>
      </p:sp>
      <p:sp>
        <p:nvSpPr>
          <p:cNvPr id="29703" name="Freeform 7"/>
          <p:cNvSpPr>
            <a:spLocks/>
          </p:cNvSpPr>
          <p:nvPr/>
        </p:nvSpPr>
        <p:spPr bwMode="auto">
          <a:xfrm>
            <a:off x="6372225" y="4437063"/>
            <a:ext cx="600075" cy="1703387"/>
          </a:xfrm>
          <a:custGeom>
            <a:avLst/>
            <a:gdLst/>
            <a:ahLst/>
            <a:cxnLst>
              <a:cxn ang="0">
                <a:pos x="0" y="0"/>
              </a:cxn>
              <a:cxn ang="0">
                <a:pos x="318" y="907"/>
              </a:cxn>
              <a:cxn ang="0">
                <a:pos x="363" y="998"/>
              </a:cxn>
            </a:cxnLst>
            <a:rect l="0" t="0" r="r" b="b"/>
            <a:pathLst>
              <a:path w="378" h="1073">
                <a:moveTo>
                  <a:pt x="0" y="0"/>
                </a:moveTo>
                <a:cubicBezTo>
                  <a:pt x="129" y="370"/>
                  <a:pt x="258" y="741"/>
                  <a:pt x="318" y="907"/>
                </a:cubicBezTo>
                <a:cubicBezTo>
                  <a:pt x="378" y="1073"/>
                  <a:pt x="370" y="1035"/>
                  <a:pt x="363" y="998"/>
                </a:cubicBezTo>
              </a:path>
            </a:pathLst>
          </a:custGeom>
          <a:noFill/>
          <a:ln w="25400">
            <a:solidFill>
              <a:schemeClr val="tx2"/>
            </a:solidFill>
            <a:round/>
            <a:headEnd/>
            <a:tailEnd/>
          </a:ln>
          <a:effectLst/>
        </p:spPr>
        <p:txBody>
          <a:bodyPr/>
          <a:lstStyle/>
          <a:p>
            <a:endParaRPr lang="nl-BE"/>
          </a:p>
        </p:txBody>
      </p:sp>
      <p:sp>
        <p:nvSpPr>
          <p:cNvPr id="29704" name="Freeform 8"/>
          <p:cNvSpPr>
            <a:spLocks/>
          </p:cNvSpPr>
          <p:nvPr/>
        </p:nvSpPr>
        <p:spPr bwMode="auto">
          <a:xfrm>
            <a:off x="1835150" y="4437063"/>
            <a:ext cx="4094163" cy="2171700"/>
          </a:xfrm>
          <a:custGeom>
            <a:avLst/>
            <a:gdLst/>
            <a:ahLst/>
            <a:cxnLst>
              <a:cxn ang="0">
                <a:pos x="129" y="0"/>
              </a:cxn>
              <a:cxn ang="0">
                <a:pos x="129" y="544"/>
              </a:cxn>
              <a:cxn ang="0">
                <a:pos x="901" y="1225"/>
              </a:cxn>
              <a:cxn ang="0">
                <a:pos x="1626" y="1270"/>
              </a:cxn>
              <a:cxn ang="0">
                <a:pos x="2171" y="635"/>
              </a:cxn>
              <a:cxn ang="0">
                <a:pos x="2579" y="1089"/>
              </a:cxn>
            </a:cxnLst>
            <a:rect l="0" t="0" r="r" b="b"/>
            <a:pathLst>
              <a:path w="2579" h="1368">
                <a:moveTo>
                  <a:pt x="129" y="0"/>
                </a:moveTo>
                <a:cubicBezTo>
                  <a:pt x="64" y="170"/>
                  <a:pt x="0" y="340"/>
                  <a:pt x="129" y="544"/>
                </a:cubicBezTo>
                <a:cubicBezTo>
                  <a:pt x="258" y="748"/>
                  <a:pt x="652" y="1104"/>
                  <a:pt x="901" y="1225"/>
                </a:cubicBezTo>
                <a:cubicBezTo>
                  <a:pt x="1150" y="1346"/>
                  <a:pt x="1414" y="1368"/>
                  <a:pt x="1626" y="1270"/>
                </a:cubicBezTo>
                <a:cubicBezTo>
                  <a:pt x="1838" y="1172"/>
                  <a:pt x="2012" y="665"/>
                  <a:pt x="2171" y="635"/>
                </a:cubicBezTo>
                <a:cubicBezTo>
                  <a:pt x="2330" y="605"/>
                  <a:pt x="2511" y="1013"/>
                  <a:pt x="2579" y="1089"/>
                </a:cubicBezTo>
              </a:path>
            </a:pathLst>
          </a:custGeom>
          <a:noFill/>
          <a:ln w="28575">
            <a:solidFill>
              <a:schemeClr val="tx1"/>
            </a:solidFill>
            <a:round/>
            <a:headEnd/>
            <a:tailEnd/>
          </a:ln>
          <a:effectLst/>
        </p:spPr>
        <p:txBody>
          <a:bodyPr/>
          <a:lstStyle/>
          <a:p>
            <a:endParaRPr lang="nl-BE"/>
          </a:p>
        </p:txBody>
      </p:sp>
      <p:sp>
        <p:nvSpPr>
          <p:cNvPr id="29705" name="Text Box 9"/>
          <p:cNvSpPr txBox="1">
            <a:spLocks noChangeArrowheads="1"/>
          </p:cNvSpPr>
          <p:nvPr/>
        </p:nvSpPr>
        <p:spPr bwMode="auto">
          <a:xfrm>
            <a:off x="3352800" y="3733800"/>
            <a:ext cx="863600" cy="457200"/>
          </a:xfrm>
          <a:prstGeom prst="rect">
            <a:avLst/>
          </a:prstGeom>
          <a:noFill/>
          <a:ln w="9525">
            <a:noFill/>
            <a:miter lim="800000"/>
            <a:headEnd/>
            <a:tailEnd/>
          </a:ln>
          <a:effectLst/>
        </p:spPr>
        <p:txBody>
          <a:bodyPr>
            <a:spAutoFit/>
          </a:bodyPr>
          <a:lstStyle/>
          <a:p>
            <a:pPr>
              <a:spcBef>
                <a:spcPct val="50000"/>
              </a:spcBef>
            </a:pPr>
            <a:r>
              <a:rPr lang="nl-BE" b="1">
                <a:solidFill>
                  <a:srgbClr val="0066FF"/>
                </a:solidFill>
              </a:rPr>
              <a:t>jong</a:t>
            </a:r>
          </a:p>
        </p:txBody>
      </p:sp>
      <p:sp>
        <p:nvSpPr>
          <p:cNvPr id="29706" name="Text Box 10"/>
          <p:cNvSpPr txBox="1">
            <a:spLocks noChangeArrowheads="1"/>
          </p:cNvSpPr>
          <p:nvPr/>
        </p:nvSpPr>
        <p:spPr bwMode="auto">
          <a:xfrm>
            <a:off x="5148263" y="3716338"/>
            <a:ext cx="792162" cy="457200"/>
          </a:xfrm>
          <a:prstGeom prst="rect">
            <a:avLst/>
          </a:prstGeom>
          <a:noFill/>
          <a:ln w="9525">
            <a:noFill/>
            <a:miter lim="800000"/>
            <a:headEnd/>
            <a:tailEnd/>
          </a:ln>
          <a:effectLst/>
        </p:spPr>
        <p:txBody>
          <a:bodyPr>
            <a:spAutoFit/>
          </a:bodyPr>
          <a:lstStyle/>
          <a:p>
            <a:pPr>
              <a:spcBef>
                <a:spcPct val="50000"/>
              </a:spcBef>
            </a:pPr>
            <a:r>
              <a:rPr lang="nl-BE" b="1">
                <a:solidFill>
                  <a:srgbClr val="0066FF"/>
                </a:solidFill>
              </a:rPr>
              <a:t>oud</a:t>
            </a:r>
          </a:p>
        </p:txBody>
      </p:sp>
      <p:sp>
        <p:nvSpPr>
          <p:cNvPr id="29707" name="Text Box 11"/>
          <p:cNvSpPr txBox="1">
            <a:spLocks noChangeArrowheads="1"/>
          </p:cNvSpPr>
          <p:nvPr/>
        </p:nvSpPr>
        <p:spPr bwMode="auto">
          <a:xfrm>
            <a:off x="1476375" y="3716338"/>
            <a:ext cx="792163" cy="457200"/>
          </a:xfrm>
          <a:prstGeom prst="rect">
            <a:avLst/>
          </a:prstGeom>
          <a:noFill/>
          <a:ln w="9525">
            <a:noFill/>
            <a:miter lim="800000"/>
            <a:headEnd/>
            <a:tailEnd/>
          </a:ln>
          <a:effectLst/>
        </p:spPr>
        <p:txBody>
          <a:bodyPr>
            <a:spAutoFit/>
          </a:bodyPr>
          <a:lstStyle/>
          <a:p>
            <a:pPr>
              <a:spcBef>
                <a:spcPct val="50000"/>
              </a:spcBef>
            </a:pPr>
            <a:r>
              <a:rPr lang="nl-BE" b="1">
                <a:solidFill>
                  <a:srgbClr val="0066FF"/>
                </a:solidFill>
              </a:rPr>
              <a:t>oud</a:t>
            </a:r>
          </a:p>
        </p:txBody>
      </p:sp>
      <p:sp>
        <p:nvSpPr>
          <p:cNvPr id="29708" name="Text Box 12"/>
          <p:cNvSpPr txBox="1">
            <a:spLocks noChangeArrowheads="1"/>
          </p:cNvSpPr>
          <p:nvPr/>
        </p:nvSpPr>
        <p:spPr bwMode="auto">
          <a:xfrm>
            <a:off x="6227763" y="3716338"/>
            <a:ext cx="865187" cy="457200"/>
          </a:xfrm>
          <a:prstGeom prst="rect">
            <a:avLst/>
          </a:prstGeom>
          <a:noFill/>
          <a:ln w="9525">
            <a:noFill/>
            <a:miter lim="800000"/>
            <a:headEnd/>
            <a:tailEnd/>
          </a:ln>
          <a:effectLst/>
        </p:spPr>
        <p:txBody>
          <a:bodyPr>
            <a:spAutoFit/>
          </a:bodyPr>
          <a:lstStyle/>
          <a:p>
            <a:pPr>
              <a:spcBef>
                <a:spcPct val="50000"/>
              </a:spcBef>
            </a:pPr>
            <a:r>
              <a:rPr lang="nl-BE" b="1">
                <a:solidFill>
                  <a:srgbClr val="0066FF"/>
                </a:solidFill>
              </a:rPr>
              <a:t>jong</a:t>
            </a:r>
          </a:p>
        </p:txBody>
      </p:sp>
      <p:sp>
        <p:nvSpPr>
          <p:cNvPr id="29709" name="Line 13"/>
          <p:cNvSpPr>
            <a:spLocks noChangeShapeType="1"/>
          </p:cNvSpPr>
          <p:nvPr/>
        </p:nvSpPr>
        <p:spPr bwMode="auto">
          <a:xfrm flipV="1">
            <a:off x="1476375" y="5084763"/>
            <a:ext cx="2016125" cy="720725"/>
          </a:xfrm>
          <a:prstGeom prst="line">
            <a:avLst/>
          </a:prstGeom>
          <a:noFill/>
          <a:ln w="50800">
            <a:solidFill>
              <a:schemeClr val="tx1"/>
            </a:solidFill>
            <a:round/>
            <a:headEnd/>
            <a:tailEnd type="triangle" w="med" len="med"/>
          </a:ln>
          <a:effectLst/>
        </p:spPr>
        <p:txBody>
          <a:bodyPr/>
          <a:lstStyle/>
          <a:p>
            <a:endParaRPr lang="nl-BE"/>
          </a:p>
        </p:txBody>
      </p:sp>
      <p:sp>
        <p:nvSpPr>
          <p:cNvPr id="29710" name="Text Box 14"/>
          <p:cNvSpPr txBox="1">
            <a:spLocks noChangeArrowheads="1"/>
          </p:cNvSpPr>
          <p:nvPr/>
        </p:nvSpPr>
        <p:spPr bwMode="auto">
          <a:xfrm>
            <a:off x="323850" y="5876925"/>
            <a:ext cx="1439863" cy="519113"/>
          </a:xfrm>
          <a:prstGeom prst="rect">
            <a:avLst/>
          </a:prstGeom>
          <a:noFill/>
          <a:ln w="9525">
            <a:noFill/>
            <a:miter lim="800000"/>
            <a:headEnd/>
            <a:tailEnd/>
          </a:ln>
          <a:effectLst/>
        </p:spPr>
        <p:txBody>
          <a:bodyPr>
            <a:spAutoFit/>
          </a:bodyPr>
          <a:lstStyle/>
          <a:p>
            <a:pPr>
              <a:spcBef>
                <a:spcPct val="50000"/>
              </a:spcBef>
            </a:pPr>
            <a:r>
              <a:rPr lang="nl-BE" sz="2800" b="1"/>
              <a:t>syncline</a:t>
            </a:r>
          </a:p>
        </p:txBody>
      </p:sp>
      <p:sp>
        <p:nvSpPr>
          <p:cNvPr id="29711" name="Text Box 15"/>
          <p:cNvSpPr txBox="1">
            <a:spLocks noChangeArrowheads="1"/>
          </p:cNvSpPr>
          <p:nvPr/>
        </p:nvSpPr>
        <p:spPr bwMode="auto">
          <a:xfrm>
            <a:off x="7451725" y="5661025"/>
            <a:ext cx="1692275" cy="519113"/>
          </a:xfrm>
          <a:prstGeom prst="rect">
            <a:avLst/>
          </a:prstGeom>
          <a:noFill/>
          <a:ln w="9525">
            <a:noFill/>
            <a:miter lim="800000"/>
            <a:headEnd/>
            <a:tailEnd/>
          </a:ln>
          <a:effectLst/>
        </p:spPr>
        <p:txBody>
          <a:bodyPr>
            <a:spAutoFit/>
          </a:bodyPr>
          <a:lstStyle/>
          <a:p>
            <a:pPr>
              <a:spcBef>
                <a:spcPct val="50000"/>
              </a:spcBef>
            </a:pPr>
            <a:r>
              <a:rPr lang="nl-BE" sz="2800" b="1">
                <a:solidFill>
                  <a:schemeClr val="tx2"/>
                </a:solidFill>
              </a:rPr>
              <a:t>anticline</a:t>
            </a:r>
          </a:p>
        </p:txBody>
      </p:sp>
      <p:sp>
        <p:nvSpPr>
          <p:cNvPr id="29712" name="Line 16"/>
          <p:cNvSpPr>
            <a:spLocks noChangeShapeType="1"/>
          </p:cNvSpPr>
          <p:nvPr/>
        </p:nvSpPr>
        <p:spPr bwMode="auto">
          <a:xfrm flipH="1" flipV="1">
            <a:off x="5508625" y="4797425"/>
            <a:ext cx="2016125" cy="863600"/>
          </a:xfrm>
          <a:prstGeom prst="line">
            <a:avLst/>
          </a:prstGeom>
          <a:noFill/>
          <a:ln w="50800">
            <a:solidFill>
              <a:schemeClr val="tx1"/>
            </a:solidFill>
            <a:round/>
            <a:headEnd/>
            <a:tailEnd type="triangle" w="med" len="med"/>
          </a:ln>
          <a:effectLst/>
        </p:spPr>
        <p:txBody>
          <a:bodyPr/>
          <a:lstStyle/>
          <a:p>
            <a:endParaRPr lang="nl-BE"/>
          </a:p>
        </p:txBody>
      </p:sp>
      <p:sp>
        <p:nvSpPr>
          <p:cNvPr id="29713" name="AutoShape 17"/>
          <p:cNvSpPr>
            <a:spLocks noChangeArrowheads="1"/>
          </p:cNvSpPr>
          <p:nvPr/>
        </p:nvSpPr>
        <p:spPr bwMode="auto">
          <a:xfrm>
            <a:off x="2195513" y="3789363"/>
            <a:ext cx="928687" cy="358775"/>
          </a:xfrm>
          <a:prstGeom prst="leftArrow">
            <a:avLst>
              <a:gd name="adj1" fmla="val 50000"/>
              <a:gd name="adj2" fmla="val 64712"/>
            </a:avLst>
          </a:prstGeom>
          <a:solidFill>
            <a:srgbClr val="0000FF"/>
          </a:solidFill>
          <a:ln w="9525">
            <a:solidFill>
              <a:srgbClr val="0000FF"/>
            </a:solidFill>
            <a:miter lim="800000"/>
            <a:headEnd/>
            <a:tailEnd/>
          </a:ln>
          <a:effectLst/>
        </p:spPr>
        <p:txBody>
          <a:bodyPr wrap="none" anchor="ctr"/>
          <a:lstStyle/>
          <a:p>
            <a:endParaRPr lang="nl-BE"/>
          </a:p>
        </p:txBody>
      </p:sp>
      <p:sp>
        <p:nvSpPr>
          <p:cNvPr id="29714" name="AutoShape 18"/>
          <p:cNvSpPr>
            <a:spLocks noChangeArrowheads="1"/>
          </p:cNvSpPr>
          <p:nvPr/>
        </p:nvSpPr>
        <p:spPr bwMode="auto">
          <a:xfrm>
            <a:off x="4267200" y="3810000"/>
            <a:ext cx="935038" cy="360363"/>
          </a:xfrm>
          <a:prstGeom prst="rightArrow">
            <a:avLst>
              <a:gd name="adj1" fmla="val 50000"/>
              <a:gd name="adj2" fmla="val 64868"/>
            </a:avLst>
          </a:prstGeom>
          <a:solidFill>
            <a:srgbClr val="0000FF"/>
          </a:solidFill>
          <a:ln w="9525">
            <a:solidFill>
              <a:srgbClr val="0000FF"/>
            </a:solidFill>
            <a:miter lim="800000"/>
            <a:headEnd/>
            <a:tailEnd/>
          </a:ln>
          <a:effectLst/>
        </p:spPr>
        <p:txBody>
          <a:bodyPr wrap="none" anchor="ctr"/>
          <a:lstStyle/>
          <a:p>
            <a:endParaRPr lang="nl-BE"/>
          </a:p>
        </p:txBody>
      </p:sp>
      <p:sp>
        <p:nvSpPr>
          <p:cNvPr id="29716" name="AutoShape 20"/>
          <p:cNvSpPr>
            <a:spLocks noChangeArrowheads="1"/>
          </p:cNvSpPr>
          <p:nvPr/>
        </p:nvSpPr>
        <p:spPr bwMode="auto">
          <a:xfrm>
            <a:off x="5867400" y="3789363"/>
            <a:ext cx="433388" cy="431800"/>
          </a:xfrm>
          <a:prstGeom prst="rightArrow">
            <a:avLst>
              <a:gd name="adj1" fmla="val 50000"/>
              <a:gd name="adj2" fmla="val 25092"/>
            </a:avLst>
          </a:prstGeom>
          <a:solidFill>
            <a:srgbClr val="0000FF"/>
          </a:solidFill>
          <a:ln w="9525">
            <a:solidFill>
              <a:srgbClr val="0000FF"/>
            </a:solidFill>
            <a:miter lim="800000"/>
            <a:headEnd/>
            <a:tailEnd/>
          </a:ln>
          <a:effectLst/>
        </p:spPr>
        <p:txBody>
          <a:bodyPr wrap="none" anchor="ctr"/>
          <a:lstStyle/>
          <a:p>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70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9701"/>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9702"/>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29703"/>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29704"/>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29709"/>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29710"/>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29711"/>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297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nimBg="1"/>
      <p:bldP spid="29701" grpId="0" animBg="1"/>
      <p:bldP spid="29702" grpId="0" animBg="1"/>
      <p:bldP spid="29703" grpId="0" animBg="1"/>
      <p:bldP spid="29704" grpId="0" animBg="1"/>
      <p:bldP spid="29709" grpId="0" animBg="1"/>
      <p:bldP spid="29710" grpId="0" autoUpdateAnimBg="0"/>
      <p:bldP spid="29711" grpId="0" autoUpdateAnimBg="0"/>
      <p:bldP spid="297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752600" y="381000"/>
            <a:ext cx="5861050" cy="641350"/>
          </a:xfrm>
          <a:prstGeom prst="rect">
            <a:avLst/>
          </a:prstGeom>
          <a:noFill/>
          <a:ln w="9525">
            <a:noFill/>
            <a:miter lim="800000"/>
            <a:headEnd/>
            <a:tailEnd/>
          </a:ln>
          <a:effectLst/>
        </p:spPr>
        <p:txBody>
          <a:bodyPr wrap="none">
            <a:spAutoFit/>
          </a:bodyPr>
          <a:lstStyle/>
          <a:p>
            <a:r>
              <a:rPr lang="fr-BE" sz="3600" b="1" u="sng"/>
              <a:t>Absolute ouderdomsdatering</a:t>
            </a:r>
            <a:endParaRPr lang="nl-NL" sz="3600" b="1" u="sng"/>
          </a:p>
        </p:txBody>
      </p:sp>
      <p:sp>
        <p:nvSpPr>
          <p:cNvPr id="43011" name="Text Box 3"/>
          <p:cNvSpPr txBox="1">
            <a:spLocks noChangeArrowheads="1"/>
          </p:cNvSpPr>
          <p:nvPr/>
        </p:nvSpPr>
        <p:spPr bwMode="auto">
          <a:xfrm>
            <a:off x="971550" y="1412875"/>
            <a:ext cx="7848600" cy="1554163"/>
          </a:xfrm>
          <a:prstGeom prst="rect">
            <a:avLst/>
          </a:prstGeom>
          <a:noFill/>
          <a:ln w="9525">
            <a:noFill/>
            <a:miter lim="800000"/>
            <a:headEnd/>
            <a:tailEnd/>
          </a:ln>
          <a:effectLst/>
        </p:spPr>
        <p:txBody>
          <a:bodyPr>
            <a:spAutoFit/>
          </a:bodyPr>
          <a:lstStyle/>
          <a:p>
            <a:r>
              <a:rPr lang="nl-BE" sz="3200"/>
              <a:t>Via verandering van chemische elementen door radio-actief verval kan men bepalen hoe oud gesteenten precies zijn</a:t>
            </a:r>
            <a:endParaRPr lang="nl-NL" sz="3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0"/>
            <a:ext cx="7772400" cy="1143000"/>
          </a:xfrm>
        </p:spPr>
        <p:txBody>
          <a:bodyPr/>
          <a:lstStyle/>
          <a:p>
            <a:r>
              <a:rPr lang="fr-BE" b="1" u="sng"/>
              <a:t>Wat is dit ?</a:t>
            </a:r>
            <a:endParaRPr lang="nl-NL" b="1" u="sng"/>
          </a:p>
        </p:txBody>
      </p:sp>
      <p:sp>
        <p:nvSpPr>
          <p:cNvPr id="5124" name="Text Box 4"/>
          <p:cNvSpPr txBox="1">
            <a:spLocks noChangeArrowheads="1"/>
          </p:cNvSpPr>
          <p:nvPr/>
        </p:nvSpPr>
        <p:spPr bwMode="auto">
          <a:xfrm>
            <a:off x="4114800" y="5359400"/>
            <a:ext cx="2825750" cy="641350"/>
          </a:xfrm>
          <a:prstGeom prst="rect">
            <a:avLst/>
          </a:prstGeom>
          <a:noFill/>
          <a:ln w="9525">
            <a:noFill/>
            <a:miter lim="800000"/>
            <a:headEnd/>
            <a:tailEnd/>
          </a:ln>
          <a:effectLst/>
        </p:spPr>
        <p:txBody>
          <a:bodyPr wrap="none">
            <a:spAutoFit/>
          </a:bodyPr>
          <a:lstStyle/>
          <a:p>
            <a:r>
              <a:rPr lang="fr-BE" sz="3600" b="1"/>
              <a:t>haaientanden</a:t>
            </a:r>
            <a:endParaRPr lang="nl-NL" sz="3600" b="1"/>
          </a:p>
        </p:txBody>
      </p:sp>
      <p:pic>
        <p:nvPicPr>
          <p:cNvPr id="5125" name="Picture 5" descr="C:\Documents and Settings\Jeroen\Mijn documenten\aardrijkskunde\afbeeldingen\haaientanden.jpg"/>
          <p:cNvPicPr>
            <a:picLocks noChangeAspect="1" noChangeArrowheads="1"/>
          </p:cNvPicPr>
          <p:nvPr/>
        </p:nvPicPr>
        <p:blipFill>
          <a:blip r:embed="rId2" cstate="print"/>
          <a:srcRect/>
          <a:stretch>
            <a:fillRect/>
          </a:stretch>
        </p:blipFill>
        <p:spPr bwMode="auto">
          <a:xfrm>
            <a:off x="609600" y="1676400"/>
            <a:ext cx="7829550" cy="3124200"/>
          </a:xfrm>
          <a:prstGeom prst="rect">
            <a:avLst/>
          </a:prstGeom>
          <a:noFill/>
        </p:spPr>
      </p:pic>
      <p:sp>
        <p:nvSpPr>
          <p:cNvPr id="5126" name="AutoShape 6"/>
          <p:cNvSpPr>
            <a:spLocks noChangeArrowheads="1"/>
          </p:cNvSpPr>
          <p:nvPr/>
        </p:nvSpPr>
        <p:spPr bwMode="auto">
          <a:xfrm rot="5400000">
            <a:off x="2362200" y="4724400"/>
            <a:ext cx="1066800" cy="1676400"/>
          </a:xfrm>
          <a:custGeom>
            <a:avLst/>
            <a:gdLst>
              <a:gd name="G0" fmla="+- 9736 0 0"/>
              <a:gd name="G1" fmla="+- 16977 0 0"/>
              <a:gd name="G2" fmla="+- 7404 0 0"/>
              <a:gd name="G3" fmla="*/ 9736 1 2"/>
              <a:gd name="G4" fmla="+- G3 10800 0"/>
              <a:gd name="G5" fmla="+- 21600 9736 16977"/>
              <a:gd name="G6" fmla="+- 16977 7404 0"/>
              <a:gd name="G7" fmla="*/ G6 1 2"/>
              <a:gd name="G8" fmla="*/ 16977 2 1"/>
              <a:gd name="G9" fmla="+- G8 0 21600"/>
              <a:gd name="G10" fmla="*/ 21600 G0 G1"/>
              <a:gd name="G11" fmla="*/ 21600 G4 G1"/>
              <a:gd name="G12" fmla="*/ 21600 G5 G1"/>
              <a:gd name="G13" fmla="*/ 21600 G7 G1"/>
              <a:gd name="G14" fmla="*/ 16977 1 2"/>
              <a:gd name="G15" fmla="+- G5 0 G4"/>
              <a:gd name="G16" fmla="+- G0 0 G4"/>
              <a:gd name="G17" fmla="*/ G2 G15 G16"/>
              <a:gd name="T0" fmla="*/ 15668 w 21600"/>
              <a:gd name="T1" fmla="*/ 0 h 21600"/>
              <a:gd name="T2" fmla="*/ 9736 w 21600"/>
              <a:gd name="T3" fmla="*/ 7404 h 21600"/>
              <a:gd name="T4" fmla="*/ 0 w 21600"/>
              <a:gd name="T5" fmla="*/ 19935 h 21600"/>
              <a:gd name="T6" fmla="*/ 8489 w 21600"/>
              <a:gd name="T7" fmla="*/ 21600 h 21600"/>
              <a:gd name="T8" fmla="*/ 16977 w 21600"/>
              <a:gd name="T9" fmla="*/ 15511 h 21600"/>
              <a:gd name="T10" fmla="*/ 21600 w 21600"/>
              <a:gd name="T11" fmla="*/ 7404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668" y="0"/>
                </a:moveTo>
                <a:lnTo>
                  <a:pt x="9736" y="7404"/>
                </a:lnTo>
                <a:lnTo>
                  <a:pt x="14359" y="7404"/>
                </a:lnTo>
                <a:lnTo>
                  <a:pt x="14359" y="18269"/>
                </a:lnTo>
                <a:lnTo>
                  <a:pt x="0" y="18269"/>
                </a:lnTo>
                <a:lnTo>
                  <a:pt x="0" y="21600"/>
                </a:lnTo>
                <a:lnTo>
                  <a:pt x="16977" y="21600"/>
                </a:lnTo>
                <a:lnTo>
                  <a:pt x="16977" y="7404"/>
                </a:lnTo>
                <a:lnTo>
                  <a:pt x="21600" y="7404"/>
                </a:lnTo>
                <a:close/>
              </a:path>
            </a:pathLst>
          </a:custGeom>
          <a:solidFill>
            <a:schemeClr val="tx2"/>
          </a:solidFill>
          <a:ln w="9525">
            <a:solidFill>
              <a:schemeClr val="tx1"/>
            </a:solidFill>
            <a:miter lim="800000"/>
            <a:headEnd/>
            <a:tailEnd/>
          </a:ln>
          <a:effectLst/>
        </p:spPr>
        <p:txBody>
          <a:bodyPr wrap="none" anchor="ctr"/>
          <a:lstStyle/>
          <a:p>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500" fill="hold"/>
                                        <p:tgtEl>
                                          <p:spTgt spid="5126"/>
                                        </p:tgtEl>
                                        <p:attrNameLst>
                                          <p:attrName>ppt_x</p:attrName>
                                        </p:attrNameLst>
                                      </p:cBhvr>
                                      <p:tavLst>
                                        <p:tav tm="0">
                                          <p:val>
                                            <p:strVal val="0-#ppt_w/2"/>
                                          </p:val>
                                        </p:tav>
                                        <p:tav tm="100000">
                                          <p:val>
                                            <p:strVal val="#ppt_x"/>
                                          </p:val>
                                        </p:tav>
                                      </p:tavLst>
                                    </p:anim>
                                    <p:anim calcmode="lin" valueType="num">
                                      <p:cBhvr additive="base">
                                        <p:cTn id="8" dur="500" fill="hold"/>
                                        <p:tgtEl>
                                          <p:spTgt spid="51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499"/>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utoUpdateAnimBg="0"/>
      <p:bldP spid="51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Documents and Settings\Jeroen\Mijn documenten\aardrijkskunde\afbeeldingen\transgressie België in tertiair.jpg"/>
          <p:cNvPicPr>
            <a:picLocks noChangeAspect="1" noChangeArrowheads="1"/>
          </p:cNvPicPr>
          <p:nvPr/>
        </p:nvPicPr>
        <p:blipFill>
          <a:blip r:embed="rId2" cstate="print">
            <a:lum bright="-36000" contrast="42000"/>
          </a:blip>
          <a:srcRect l="6149" t="7487" r="5080" b="11353"/>
          <a:stretch>
            <a:fillRect/>
          </a:stretch>
        </p:blipFill>
        <p:spPr bwMode="auto">
          <a:xfrm>
            <a:off x="685800" y="533400"/>
            <a:ext cx="7543800" cy="572611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8600" y="228600"/>
            <a:ext cx="8915400" cy="1143000"/>
          </a:xfrm>
        </p:spPr>
        <p:txBody>
          <a:bodyPr/>
          <a:lstStyle/>
          <a:p>
            <a:pPr algn="l"/>
            <a:r>
              <a:rPr lang="fr-BE" sz="3000" b="1" u="sng"/>
              <a:t>Haaientanden in de ondergrond in Midden-België ? Hoe kun je dit verklaren ?</a:t>
            </a:r>
            <a:endParaRPr lang="nl-NL" sz="3000" b="1" u="sng"/>
          </a:p>
        </p:txBody>
      </p:sp>
      <p:sp>
        <p:nvSpPr>
          <p:cNvPr id="6147" name="Text Box 3"/>
          <p:cNvSpPr txBox="1">
            <a:spLocks noChangeArrowheads="1"/>
          </p:cNvSpPr>
          <p:nvPr/>
        </p:nvSpPr>
        <p:spPr bwMode="auto">
          <a:xfrm>
            <a:off x="457200" y="1524000"/>
            <a:ext cx="8077200" cy="2528888"/>
          </a:xfrm>
          <a:prstGeom prst="rect">
            <a:avLst/>
          </a:prstGeom>
          <a:noFill/>
          <a:ln w="9525">
            <a:noFill/>
            <a:miter lim="800000"/>
            <a:headEnd/>
            <a:tailEnd/>
          </a:ln>
          <a:effectLst/>
        </p:spPr>
        <p:txBody>
          <a:bodyPr>
            <a:spAutoFit/>
          </a:bodyPr>
          <a:lstStyle/>
          <a:p>
            <a:r>
              <a:rPr lang="fr-BE" sz="3200"/>
              <a:t>Onze regio’s hebben in de loop van de geologische geschiedenis herhaaldelijk onder het zeeniveau gelegen. De zeespiegel heeft in die geschiedenis immers heel wat schommelingen ondergaan.</a:t>
            </a:r>
            <a:endParaRPr lang="nl-NL" sz="3200"/>
          </a:p>
        </p:txBody>
      </p:sp>
      <p:sp>
        <p:nvSpPr>
          <p:cNvPr id="6149" name="Text Box 5"/>
          <p:cNvSpPr txBox="1">
            <a:spLocks noChangeArrowheads="1"/>
          </p:cNvSpPr>
          <p:nvPr/>
        </p:nvSpPr>
        <p:spPr bwMode="auto">
          <a:xfrm>
            <a:off x="304800" y="4267200"/>
            <a:ext cx="2205038" cy="579438"/>
          </a:xfrm>
          <a:prstGeom prst="rect">
            <a:avLst/>
          </a:prstGeom>
          <a:noFill/>
          <a:ln w="9525">
            <a:noFill/>
            <a:miter lim="800000"/>
            <a:headEnd/>
            <a:tailEnd/>
          </a:ln>
          <a:effectLst/>
        </p:spPr>
        <p:txBody>
          <a:bodyPr wrap="none">
            <a:spAutoFit/>
          </a:bodyPr>
          <a:lstStyle/>
          <a:p>
            <a:r>
              <a:rPr lang="fr-BE" sz="3200" b="1" u="sng"/>
              <a:t>Oorzaken ?</a:t>
            </a:r>
            <a:endParaRPr lang="nl-NL" sz="3200" b="1" u="sng"/>
          </a:p>
        </p:txBody>
      </p:sp>
      <p:sp>
        <p:nvSpPr>
          <p:cNvPr id="6150" name="Text Box 6"/>
          <p:cNvSpPr txBox="1">
            <a:spLocks noChangeArrowheads="1"/>
          </p:cNvSpPr>
          <p:nvPr/>
        </p:nvSpPr>
        <p:spPr bwMode="auto">
          <a:xfrm>
            <a:off x="306388" y="4943475"/>
            <a:ext cx="8837612" cy="1158875"/>
          </a:xfrm>
          <a:prstGeom prst="rect">
            <a:avLst/>
          </a:prstGeom>
          <a:noFill/>
          <a:ln w="9525">
            <a:noFill/>
            <a:miter lim="800000"/>
            <a:headEnd/>
            <a:tailEnd/>
          </a:ln>
          <a:effectLst/>
        </p:spPr>
        <p:txBody>
          <a:bodyPr wrap="none">
            <a:spAutoFit/>
          </a:bodyPr>
          <a:lstStyle/>
          <a:p>
            <a:pPr>
              <a:lnSpc>
                <a:spcPct val="125000"/>
              </a:lnSpc>
              <a:buFontTx/>
              <a:buChar char="-"/>
            </a:pPr>
            <a:r>
              <a:rPr lang="fr-BE" sz="2800"/>
              <a:t>Klimaatswijzigingen (globale opwarming of ijstijden )</a:t>
            </a:r>
          </a:p>
          <a:p>
            <a:pPr>
              <a:lnSpc>
                <a:spcPct val="125000"/>
              </a:lnSpc>
              <a:buFontTx/>
              <a:buChar char="-"/>
            </a:pPr>
            <a:r>
              <a:rPr lang="fr-BE" sz="2800"/>
              <a:t>Endogene processen (continentendrift en gebergtevorming )</a:t>
            </a:r>
            <a:endParaRPr lang="nl-NL"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additive="base">
                                        <p:cTn id="11" dur="500" fill="hold"/>
                                        <p:tgtEl>
                                          <p:spTgt spid="6149"/>
                                        </p:tgtEl>
                                        <p:attrNameLst>
                                          <p:attrName>ppt_x</p:attrName>
                                        </p:attrNameLst>
                                      </p:cBhvr>
                                      <p:tavLst>
                                        <p:tav tm="0">
                                          <p:val>
                                            <p:strVal val="0-#ppt_w/2"/>
                                          </p:val>
                                        </p:tav>
                                        <p:tav tm="100000">
                                          <p:val>
                                            <p:strVal val="#ppt_x"/>
                                          </p:val>
                                        </p:tav>
                                      </p:tavLst>
                                    </p:anim>
                                    <p:anim calcmode="lin" valueType="num">
                                      <p:cBhvr additive="base">
                                        <p:cTn id="12" dur="500" fill="hold"/>
                                        <p:tgtEl>
                                          <p:spTgt spid="614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utoUpdateAnimBg="0"/>
      <p:bldP spid="6149" grpId="0" autoUpdateAnimBg="0"/>
      <p:bldP spid="615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0"/>
            <a:ext cx="7772400" cy="1143000"/>
          </a:xfrm>
        </p:spPr>
        <p:txBody>
          <a:bodyPr/>
          <a:lstStyle/>
          <a:p>
            <a:r>
              <a:rPr lang="fr-BE" b="1" u="sng"/>
              <a:t>Transgressie</a:t>
            </a:r>
            <a:endParaRPr lang="nl-NL" b="1" u="sng"/>
          </a:p>
        </p:txBody>
      </p:sp>
      <p:sp>
        <p:nvSpPr>
          <p:cNvPr id="7171" name="Text Box 3"/>
          <p:cNvSpPr txBox="1">
            <a:spLocks noChangeArrowheads="1"/>
          </p:cNvSpPr>
          <p:nvPr/>
        </p:nvSpPr>
        <p:spPr bwMode="auto">
          <a:xfrm>
            <a:off x="2895600" y="3048000"/>
            <a:ext cx="2511425" cy="457200"/>
          </a:xfrm>
          <a:prstGeom prst="rect">
            <a:avLst/>
          </a:prstGeom>
          <a:noFill/>
          <a:ln w="9525">
            <a:noFill/>
            <a:miter lim="800000"/>
            <a:headEnd/>
            <a:tailEnd/>
          </a:ln>
          <a:effectLst/>
        </p:spPr>
        <p:txBody>
          <a:bodyPr wrap="none">
            <a:spAutoFit/>
          </a:bodyPr>
          <a:lstStyle/>
          <a:p>
            <a:r>
              <a:rPr lang="fr-BE"/>
              <a:t>Figuur transgressie</a:t>
            </a:r>
            <a:endParaRPr lang="nl-NL"/>
          </a:p>
        </p:txBody>
      </p:sp>
      <p:sp>
        <p:nvSpPr>
          <p:cNvPr id="7172" name="Text Box 4"/>
          <p:cNvSpPr txBox="1">
            <a:spLocks noChangeArrowheads="1"/>
          </p:cNvSpPr>
          <p:nvPr/>
        </p:nvSpPr>
        <p:spPr bwMode="auto">
          <a:xfrm>
            <a:off x="457200" y="1066800"/>
            <a:ext cx="8458200" cy="1800225"/>
          </a:xfrm>
          <a:prstGeom prst="rect">
            <a:avLst/>
          </a:prstGeom>
          <a:noFill/>
          <a:ln w="9525">
            <a:noFill/>
            <a:miter lim="800000"/>
            <a:headEnd/>
            <a:tailEnd/>
          </a:ln>
          <a:effectLst/>
        </p:spPr>
        <p:txBody>
          <a:bodyPr>
            <a:spAutoFit/>
          </a:bodyPr>
          <a:lstStyle/>
          <a:p>
            <a:r>
              <a:rPr lang="fr-BE" sz="2800"/>
              <a:t>De zee overspoelt een stuk land door stijging van de zeespiegel. Hierbij worden dikke lagen klei, zand, kalk,… op de nieuwe zeebodem afgezet. Het landschap wordt opgehoogd.</a:t>
            </a:r>
            <a:endParaRPr lang="nl-NL"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0"/>
            <a:ext cx="7772400" cy="914400"/>
          </a:xfrm>
        </p:spPr>
        <p:txBody>
          <a:bodyPr/>
          <a:lstStyle/>
          <a:p>
            <a:r>
              <a:rPr lang="fr-BE" b="1" u="sng"/>
              <a:t>Regressie</a:t>
            </a:r>
            <a:endParaRPr lang="nl-NL" b="1" u="sng"/>
          </a:p>
        </p:txBody>
      </p:sp>
      <p:sp>
        <p:nvSpPr>
          <p:cNvPr id="8195" name="Text Box 3"/>
          <p:cNvSpPr txBox="1">
            <a:spLocks noChangeArrowheads="1"/>
          </p:cNvSpPr>
          <p:nvPr/>
        </p:nvSpPr>
        <p:spPr bwMode="auto">
          <a:xfrm>
            <a:off x="533400" y="914400"/>
            <a:ext cx="7940675" cy="2227263"/>
          </a:xfrm>
          <a:prstGeom prst="rect">
            <a:avLst/>
          </a:prstGeom>
          <a:noFill/>
          <a:ln w="9525">
            <a:noFill/>
            <a:miter lim="800000"/>
            <a:headEnd/>
            <a:tailEnd/>
          </a:ln>
          <a:effectLst/>
        </p:spPr>
        <p:txBody>
          <a:bodyPr>
            <a:spAutoFit/>
          </a:bodyPr>
          <a:lstStyle/>
          <a:p>
            <a:r>
              <a:rPr lang="fr-BE" sz="2800"/>
              <a:t>De zee trekt zich terug door daling van de zeespiegel, stukken land komen opnieuw bloot te liggen. </a:t>
            </a:r>
          </a:p>
          <a:p>
            <a:r>
              <a:rPr lang="fr-BE" sz="2800"/>
              <a:t>Rivieren zullen zich dieper in het landschap snijden en sedimenten afvoeren =&gt; verlaging van het landschap</a:t>
            </a:r>
            <a:endParaRPr lang="nl-NL" sz="2800"/>
          </a:p>
        </p:txBody>
      </p:sp>
      <p:sp>
        <p:nvSpPr>
          <p:cNvPr id="8196" name="Text Box 4"/>
          <p:cNvSpPr txBox="1">
            <a:spLocks noChangeArrowheads="1"/>
          </p:cNvSpPr>
          <p:nvPr/>
        </p:nvSpPr>
        <p:spPr bwMode="auto">
          <a:xfrm>
            <a:off x="2879725" y="4384675"/>
            <a:ext cx="2155825" cy="457200"/>
          </a:xfrm>
          <a:prstGeom prst="rect">
            <a:avLst/>
          </a:prstGeom>
          <a:noFill/>
          <a:ln w="9525">
            <a:noFill/>
            <a:miter lim="800000"/>
            <a:headEnd/>
            <a:tailEnd/>
          </a:ln>
          <a:effectLst/>
        </p:spPr>
        <p:txBody>
          <a:bodyPr wrap="none">
            <a:spAutoFit/>
          </a:bodyPr>
          <a:lstStyle/>
          <a:p>
            <a:r>
              <a:rPr lang="fr-BE"/>
              <a:t>Figuur regressie</a:t>
            </a:r>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8600" y="0"/>
            <a:ext cx="8610600" cy="914400"/>
          </a:xfrm>
        </p:spPr>
        <p:txBody>
          <a:bodyPr/>
          <a:lstStyle/>
          <a:p>
            <a:r>
              <a:rPr lang="fr-BE" sz="3200" u="sng"/>
              <a:t>Vergelijk zeespiegelstanden met temperatuurcurve</a:t>
            </a:r>
            <a:endParaRPr lang="nl-NL" sz="3200" u="sng"/>
          </a:p>
        </p:txBody>
      </p:sp>
      <p:pic>
        <p:nvPicPr>
          <p:cNvPr id="9225" name="Picture 9" descr="C:\Documents and Settings\Jeroen\Mijn documenten\aardrijkskunde\afbeeldingen\temperatuurcurve.jpg"/>
          <p:cNvPicPr>
            <a:picLocks noChangeAspect="1" noChangeArrowheads="1"/>
          </p:cNvPicPr>
          <p:nvPr/>
        </p:nvPicPr>
        <p:blipFill>
          <a:blip r:embed="rId2" cstate="print">
            <a:lum bright="-30000" contrast="36000"/>
          </a:blip>
          <a:srcRect t="3194" r="3670" b="18143"/>
          <a:stretch>
            <a:fillRect/>
          </a:stretch>
        </p:blipFill>
        <p:spPr bwMode="auto">
          <a:xfrm>
            <a:off x="5334000" y="762000"/>
            <a:ext cx="2667000" cy="6096000"/>
          </a:xfrm>
          <a:prstGeom prst="rect">
            <a:avLst/>
          </a:prstGeom>
          <a:noFill/>
        </p:spPr>
      </p:pic>
      <p:pic>
        <p:nvPicPr>
          <p:cNvPr id="9226" name="Picture 10" descr="C:\Documents and Settings\Jeroen\Mijn documenten\aardrijkskunde\afbeeldingen\zeespiegelstanden.jpg"/>
          <p:cNvPicPr>
            <a:picLocks noChangeAspect="1" noChangeArrowheads="1"/>
          </p:cNvPicPr>
          <p:nvPr/>
        </p:nvPicPr>
        <p:blipFill>
          <a:blip r:embed="rId3" cstate="print">
            <a:lum bright="-6000"/>
          </a:blip>
          <a:srcRect t="8751" b="3566"/>
          <a:stretch>
            <a:fillRect/>
          </a:stretch>
        </p:blipFill>
        <p:spPr bwMode="auto">
          <a:xfrm>
            <a:off x="1905000" y="685800"/>
            <a:ext cx="3216275" cy="6172200"/>
          </a:xfrm>
          <a:prstGeom prst="rect">
            <a:avLst/>
          </a:prstGeom>
          <a:noFill/>
        </p:spPr>
      </p:pic>
      <p:sp>
        <p:nvSpPr>
          <p:cNvPr id="9227" name="Text Box 11"/>
          <p:cNvSpPr txBox="1">
            <a:spLocks noChangeArrowheads="1"/>
          </p:cNvSpPr>
          <p:nvPr/>
        </p:nvSpPr>
        <p:spPr bwMode="auto">
          <a:xfrm>
            <a:off x="60325" y="1895475"/>
            <a:ext cx="1795463" cy="519113"/>
          </a:xfrm>
          <a:prstGeom prst="rect">
            <a:avLst/>
          </a:prstGeom>
          <a:noFill/>
          <a:ln w="9525">
            <a:noFill/>
            <a:miter lim="800000"/>
            <a:headEnd/>
            <a:tailEnd/>
          </a:ln>
          <a:effectLst/>
        </p:spPr>
        <p:txBody>
          <a:bodyPr wrap="none">
            <a:spAutoFit/>
          </a:bodyPr>
          <a:lstStyle/>
          <a:p>
            <a:r>
              <a:rPr lang="fr-BE" sz="2800" b="1"/>
              <a:t>Verband ?</a:t>
            </a:r>
            <a:endParaRPr lang="nl-NL"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000"/>
                                  </p:stCondLst>
                                  <p:childTnLst>
                                    <p:set>
                                      <p:cBhvr>
                                        <p:cTn id="6" dur="1" fill="hold">
                                          <p:stCondLst>
                                            <p:cond delay="0"/>
                                          </p:stCondLst>
                                        </p:cTn>
                                        <p:tgtEl>
                                          <p:spTgt spid="9227"/>
                                        </p:tgtEl>
                                        <p:attrNameLst>
                                          <p:attrName>style.visibility</p:attrName>
                                        </p:attrNameLst>
                                      </p:cBhvr>
                                      <p:to>
                                        <p:strVal val="visible"/>
                                      </p:to>
                                    </p:set>
                                    <p:anim calcmode="lin" valueType="num">
                                      <p:cBhvr additive="base">
                                        <p:cTn id="7" dur="500" fill="hold"/>
                                        <p:tgtEl>
                                          <p:spTgt spid="9227"/>
                                        </p:tgtEl>
                                        <p:attrNameLst>
                                          <p:attrName>ppt_x</p:attrName>
                                        </p:attrNameLst>
                                      </p:cBhvr>
                                      <p:tavLst>
                                        <p:tav tm="0">
                                          <p:val>
                                            <p:strVal val="0-#ppt_w/2"/>
                                          </p:val>
                                        </p:tav>
                                        <p:tav tm="100000">
                                          <p:val>
                                            <p:strVal val="#ppt_x"/>
                                          </p:val>
                                        </p:tav>
                                      </p:tavLst>
                                    </p:anim>
                                    <p:anim calcmode="lin" valueType="num">
                                      <p:cBhvr additive="base">
                                        <p:cTn id="8" dur="500" fill="hold"/>
                                        <p:tgtEl>
                                          <p:spTgt spid="92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7" grpId="0" autoUpdateAnimBg="0"/>
    </p:bldLst>
  </p:timing>
</p:sld>
</file>

<file path=ppt/theme/theme1.xml><?xml version="1.0" encoding="utf-8"?>
<a:theme xmlns:a="http://schemas.openxmlformats.org/drawingml/2006/main" name="Standaardontwerp">
  <a:themeElements>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ardontwerp">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743</TotalTime>
  <Words>642</Words>
  <Application>Microsoft Office PowerPoint</Application>
  <PresentationFormat>Diavoorstelling (4:3)</PresentationFormat>
  <Paragraphs>94</Paragraphs>
  <Slides>34</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34</vt:i4>
      </vt:variant>
    </vt:vector>
  </HeadingPairs>
  <TitlesOfParts>
    <vt:vector size="39" baseType="lpstr">
      <vt:lpstr>Times New Roman</vt:lpstr>
      <vt:lpstr>helvetica</vt:lpstr>
      <vt:lpstr>Tahoma</vt:lpstr>
      <vt:lpstr>Arial</vt:lpstr>
      <vt:lpstr>Standaardontwerp</vt:lpstr>
      <vt:lpstr>De geologische tijdschaal</vt:lpstr>
      <vt:lpstr>Ouderdom van de aarde ?</vt:lpstr>
      <vt:lpstr>Hoe geschiedenis reconstrueren?</vt:lpstr>
      <vt:lpstr>Wat is dit ?</vt:lpstr>
      <vt:lpstr>Dia 5</vt:lpstr>
      <vt:lpstr>Haaientanden in de ondergrond in Midden-België ? Hoe kun je dit verklaren ?</vt:lpstr>
      <vt:lpstr>Transgressie</vt:lpstr>
      <vt:lpstr>Regressie</vt:lpstr>
      <vt:lpstr>Vergelijk zeespiegelstanden met temperatuurcurve</vt:lpstr>
      <vt:lpstr>Uit studie van gesteenten en fossielen blijkt dat het klimaat in België niet steeds hetzelfde was zoals nu.</vt:lpstr>
      <vt:lpstr>Breuken en plooien</vt:lpstr>
      <vt:lpstr>Syncline en anticline</vt:lpstr>
      <vt:lpstr>De tijdschaal</vt:lpstr>
      <vt:lpstr>Indeling van de tijdschaal</vt:lpstr>
      <vt:lpstr>Situering van de gebergtevormingsfases</vt:lpstr>
      <vt:lpstr>Situering ijstijden</vt:lpstr>
      <vt:lpstr>Dia 17</vt:lpstr>
      <vt:lpstr>Dia 18</vt:lpstr>
      <vt:lpstr>Dia 19</vt:lpstr>
      <vt:lpstr>Situering warme periodes</vt:lpstr>
      <vt:lpstr>Dia 21</vt:lpstr>
      <vt:lpstr>Ontstaan van de mens</vt:lpstr>
      <vt:lpstr>Evolutie van de mens</vt:lpstr>
      <vt:lpstr>Uitsterven dinosaurussen</vt:lpstr>
      <vt:lpstr>Dia 25</vt:lpstr>
      <vt:lpstr>Dia 26</vt:lpstr>
      <vt:lpstr>Dia 27</vt:lpstr>
      <vt:lpstr>Relatieve ouderdomsbepaling</vt:lpstr>
      <vt:lpstr>Dia 29</vt:lpstr>
      <vt:lpstr>Dia 30</vt:lpstr>
      <vt:lpstr>Dia 31</vt:lpstr>
      <vt:lpstr>Dia 32</vt:lpstr>
      <vt:lpstr>Dia 33</vt:lpstr>
      <vt:lpstr>Dia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geologische tijdschaal</dc:title>
  <dc:creator>Jeroen</dc:creator>
  <cp:lastModifiedBy>Elisa</cp:lastModifiedBy>
  <cp:revision>73</cp:revision>
  <dcterms:created xsi:type="dcterms:W3CDTF">2008-02-08T10:15:19Z</dcterms:created>
  <dcterms:modified xsi:type="dcterms:W3CDTF">2013-05-03T12:36:15Z</dcterms:modified>
</cp:coreProperties>
</file>